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79" r:id="rId3"/>
    <p:sldId id="256" r:id="rId4"/>
    <p:sldId id="257" r:id="rId5"/>
    <p:sldId id="369" r:id="rId6"/>
    <p:sldId id="285" r:id="rId7"/>
    <p:sldId id="259" r:id="rId8"/>
    <p:sldId id="280" r:id="rId9"/>
    <p:sldId id="370" r:id="rId10"/>
    <p:sldId id="281" r:id="rId11"/>
    <p:sldId id="292" r:id="rId12"/>
    <p:sldId id="262" r:id="rId13"/>
    <p:sldId id="295" r:id="rId14"/>
    <p:sldId id="365" r:id="rId15"/>
    <p:sldId id="294" r:id="rId16"/>
    <p:sldId id="293" r:id="rId17"/>
    <p:sldId id="282" r:id="rId18"/>
    <p:sldId id="283" r:id="rId19"/>
    <p:sldId id="371" r:id="rId20"/>
    <p:sldId id="366" r:id="rId21"/>
    <p:sldId id="286" r:id="rId22"/>
    <p:sldId id="360" r:id="rId23"/>
    <p:sldId id="260" r:id="rId24"/>
    <p:sldId id="368" r:id="rId25"/>
    <p:sldId id="26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66FF99"/>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68" autoAdjust="0"/>
    <p:restoredTop sz="94660"/>
  </p:normalViewPr>
  <p:slideViewPr>
    <p:cSldViewPr snapToGrid="0">
      <p:cViewPr varScale="1">
        <p:scale>
          <a:sx n="78" d="100"/>
          <a:sy n="78" d="100"/>
        </p:scale>
        <p:origin x="586"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ifer Jacobsen" userId="5dda23bb-193c-4854-b90c-505546ce74b7" providerId="ADAL" clId="{D0690EEA-A312-4659-B7B2-00E9DBAB3A39}"/>
    <pc:docChg chg="modSld">
      <pc:chgData name="Jennifer Jacobsen" userId="5dda23bb-193c-4854-b90c-505546ce74b7" providerId="ADAL" clId="{D0690EEA-A312-4659-B7B2-00E9DBAB3A39}" dt="2026-05-07T16:06:27.507" v="12" actId="20577"/>
      <pc:docMkLst>
        <pc:docMk/>
      </pc:docMkLst>
      <pc:sldChg chg="modSp mod">
        <pc:chgData name="Jennifer Jacobsen" userId="5dda23bb-193c-4854-b90c-505546ce74b7" providerId="ADAL" clId="{D0690EEA-A312-4659-B7B2-00E9DBAB3A39}" dt="2026-05-07T16:06:27.507" v="12" actId="20577"/>
        <pc:sldMkLst>
          <pc:docMk/>
          <pc:sldMk cId="1124597764" sldId="279"/>
        </pc:sldMkLst>
        <pc:spChg chg="mod">
          <ac:chgData name="Jennifer Jacobsen" userId="5dda23bb-193c-4854-b90c-505546ce74b7" providerId="ADAL" clId="{D0690EEA-A312-4659-B7B2-00E9DBAB3A39}" dt="2026-05-07T16:06:27.507" v="12" actId="20577"/>
          <ac:spMkLst>
            <pc:docMk/>
            <pc:sldMk cId="1124597764" sldId="279"/>
            <ac:spMk id="4" creationId="{F23CD5F8-3482-447C-B64A-B7F317A7259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94F59-B510-422D-A603-4ED234F6ED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DF3DCB5-53E9-4695-83E5-FB6402C195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0E4DD1-8C94-4C90-98A7-30AE009FE041}"/>
              </a:ext>
            </a:extLst>
          </p:cNvPr>
          <p:cNvSpPr>
            <a:spLocks noGrp="1"/>
          </p:cNvSpPr>
          <p:nvPr>
            <p:ph type="dt" sz="half" idx="10"/>
          </p:nvPr>
        </p:nvSpPr>
        <p:spPr/>
        <p:txBody>
          <a:bodyPr/>
          <a:lstStyle/>
          <a:p>
            <a:fld id="{76D7E129-C099-4050-8C52-BC4E0F179579}" type="datetimeFigureOut">
              <a:rPr lang="en-US" smtClean="0"/>
              <a:t>5/7/2026</a:t>
            </a:fld>
            <a:endParaRPr lang="en-US" dirty="0"/>
          </a:p>
        </p:txBody>
      </p:sp>
      <p:sp>
        <p:nvSpPr>
          <p:cNvPr id="5" name="Footer Placeholder 4">
            <a:extLst>
              <a:ext uri="{FF2B5EF4-FFF2-40B4-BE49-F238E27FC236}">
                <a16:creationId xmlns:a16="http://schemas.microsoft.com/office/drawing/2014/main" id="{B8806DCE-2FFF-48DB-BD80-4BAFBD9E094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4ECDE67-B970-43D8-BF22-3379B4B9499F}"/>
              </a:ext>
            </a:extLst>
          </p:cNvPr>
          <p:cNvSpPr>
            <a:spLocks noGrp="1"/>
          </p:cNvSpPr>
          <p:nvPr>
            <p:ph type="sldNum" sz="quarter" idx="12"/>
          </p:nvPr>
        </p:nvSpPr>
        <p:spPr/>
        <p:txBody>
          <a:bodyPr/>
          <a:lstStyle/>
          <a:p>
            <a:fld id="{40079516-53F8-45BB-9D4C-E066A15A4647}" type="slidenum">
              <a:rPr lang="en-US" smtClean="0"/>
              <a:t>‹#›</a:t>
            </a:fld>
            <a:endParaRPr lang="en-US" dirty="0"/>
          </a:p>
        </p:txBody>
      </p:sp>
    </p:spTree>
    <p:extLst>
      <p:ext uri="{BB962C8B-B14F-4D97-AF65-F5344CB8AC3E}">
        <p14:creationId xmlns:p14="http://schemas.microsoft.com/office/powerpoint/2010/main" val="1720772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BD5F5-9FF0-4EB1-96B1-FB4B063BF51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60FF8D-FB9F-4CE8-841F-FF6C37FF17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E2A514-ED32-4492-B340-2F6F7C964708}"/>
              </a:ext>
            </a:extLst>
          </p:cNvPr>
          <p:cNvSpPr>
            <a:spLocks noGrp="1"/>
          </p:cNvSpPr>
          <p:nvPr>
            <p:ph type="dt" sz="half" idx="10"/>
          </p:nvPr>
        </p:nvSpPr>
        <p:spPr/>
        <p:txBody>
          <a:bodyPr/>
          <a:lstStyle/>
          <a:p>
            <a:fld id="{76D7E129-C099-4050-8C52-BC4E0F179579}" type="datetimeFigureOut">
              <a:rPr lang="en-US" smtClean="0"/>
              <a:t>5/7/2026</a:t>
            </a:fld>
            <a:endParaRPr lang="en-US" dirty="0"/>
          </a:p>
        </p:txBody>
      </p:sp>
      <p:sp>
        <p:nvSpPr>
          <p:cNvPr id="5" name="Footer Placeholder 4">
            <a:extLst>
              <a:ext uri="{FF2B5EF4-FFF2-40B4-BE49-F238E27FC236}">
                <a16:creationId xmlns:a16="http://schemas.microsoft.com/office/drawing/2014/main" id="{AA1B227E-1F23-45CD-98DF-93E68F4323D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1664D50-F142-4536-9E36-DAAEC3A151CB}"/>
              </a:ext>
            </a:extLst>
          </p:cNvPr>
          <p:cNvSpPr>
            <a:spLocks noGrp="1"/>
          </p:cNvSpPr>
          <p:nvPr>
            <p:ph type="sldNum" sz="quarter" idx="12"/>
          </p:nvPr>
        </p:nvSpPr>
        <p:spPr/>
        <p:txBody>
          <a:bodyPr/>
          <a:lstStyle/>
          <a:p>
            <a:fld id="{40079516-53F8-45BB-9D4C-E066A15A4647}" type="slidenum">
              <a:rPr lang="en-US" smtClean="0"/>
              <a:t>‹#›</a:t>
            </a:fld>
            <a:endParaRPr lang="en-US" dirty="0"/>
          </a:p>
        </p:txBody>
      </p:sp>
    </p:spTree>
    <p:extLst>
      <p:ext uri="{BB962C8B-B14F-4D97-AF65-F5344CB8AC3E}">
        <p14:creationId xmlns:p14="http://schemas.microsoft.com/office/powerpoint/2010/main" val="4214100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0B2DC2F-B3D6-40E7-A077-C0109BB646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317AAFD-FA53-441E-A044-94AFB1A27B9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F26C44-C4B2-4E21-B4CA-72F5073F012C}"/>
              </a:ext>
            </a:extLst>
          </p:cNvPr>
          <p:cNvSpPr>
            <a:spLocks noGrp="1"/>
          </p:cNvSpPr>
          <p:nvPr>
            <p:ph type="dt" sz="half" idx="10"/>
          </p:nvPr>
        </p:nvSpPr>
        <p:spPr/>
        <p:txBody>
          <a:bodyPr/>
          <a:lstStyle/>
          <a:p>
            <a:fld id="{76D7E129-C099-4050-8C52-BC4E0F179579}" type="datetimeFigureOut">
              <a:rPr lang="en-US" smtClean="0"/>
              <a:t>5/7/2026</a:t>
            </a:fld>
            <a:endParaRPr lang="en-US" dirty="0"/>
          </a:p>
        </p:txBody>
      </p:sp>
      <p:sp>
        <p:nvSpPr>
          <p:cNvPr id="5" name="Footer Placeholder 4">
            <a:extLst>
              <a:ext uri="{FF2B5EF4-FFF2-40B4-BE49-F238E27FC236}">
                <a16:creationId xmlns:a16="http://schemas.microsoft.com/office/drawing/2014/main" id="{239E91FA-598D-444D-B12D-BE249F52C1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91839C9-0B84-40AF-B042-2B18B327704D}"/>
              </a:ext>
            </a:extLst>
          </p:cNvPr>
          <p:cNvSpPr>
            <a:spLocks noGrp="1"/>
          </p:cNvSpPr>
          <p:nvPr>
            <p:ph type="sldNum" sz="quarter" idx="12"/>
          </p:nvPr>
        </p:nvSpPr>
        <p:spPr/>
        <p:txBody>
          <a:bodyPr/>
          <a:lstStyle/>
          <a:p>
            <a:fld id="{40079516-53F8-45BB-9D4C-E066A15A4647}" type="slidenum">
              <a:rPr lang="en-US" smtClean="0"/>
              <a:t>‹#›</a:t>
            </a:fld>
            <a:endParaRPr lang="en-US" dirty="0"/>
          </a:p>
        </p:txBody>
      </p:sp>
    </p:spTree>
    <p:extLst>
      <p:ext uri="{BB962C8B-B14F-4D97-AF65-F5344CB8AC3E}">
        <p14:creationId xmlns:p14="http://schemas.microsoft.com/office/powerpoint/2010/main" val="128299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4A412-4D3E-40DB-B7E7-34D71360B4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A11DA36-FC24-4E2E-9AA4-1D040A29F22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8A2247-BE48-4544-8814-81D37F08FC76}"/>
              </a:ext>
            </a:extLst>
          </p:cNvPr>
          <p:cNvSpPr>
            <a:spLocks noGrp="1"/>
          </p:cNvSpPr>
          <p:nvPr>
            <p:ph type="dt" sz="half" idx="10"/>
          </p:nvPr>
        </p:nvSpPr>
        <p:spPr/>
        <p:txBody>
          <a:bodyPr/>
          <a:lstStyle/>
          <a:p>
            <a:fld id="{76D7E129-C099-4050-8C52-BC4E0F179579}" type="datetimeFigureOut">
              <a:rPr lang="en-US" smtClean="0"/>
              <a:t>5/7/2026</a:t>
            </a:fld>
            <a:endParaRPr lang="en-US" dirty="0"/>
          </a:p>
        </p:txBody>
      </p:sp>
      <p:sp>
        <p:nvSpPr>
          <p:cNvPr id="5" name="Footer Placeholder 4">
            <a:extLst>
              <a:ext uri="{FF2B5EF4-FFF2-40B4-BE49-F238E27FC236}">
                <a16:creationId xmlns:a16="http://schemas.microsoft.com/office/drawing/2014/main" id="{422D53A5-8CA1-4B94-B9C5-88BE7B9DADA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AE6DC59-47AC-4CCC-B35B-16899FD7B1AC}"/>
              </a:ext>
            </a:extLst>
          </p:cNvPr>
          <p:cNvSpPr>
            <a:spLocks noGrp="1"/>
          </p:cNvSpPr>
          <p:nvPr>
            <p:ph type="sldNum" sz="quarter" idx="12"/>
          </p:nvPr>
        </p:nvSpPr>
        <p:spPr/>
        <p:txBody>
          <a:bodyPr/>
          <a:lstStyle/>
          <a:p>
            <a:fld id="{40079516-53F8-45BB-9D4C-E066A15A4647}" type="slidenum">
              <a:rPr lang="en-US" smtClean="0"/>
              <a:t>‹#›</a:t>
            </a:fld>
            <a:endParaRPr lang="en-US" dirty="0"/>
          </a:p>
        </p:txBody>
      </p:sp>
    </p:spTree>
    <p:extLst>
      <p:ext uri="{BB962C8B-B14F-4D97-AF65-F5344CB8AC3E}">
        <p14:creationId xmlns:p14="http://schemas.microsoft.com/office/powerpoint/2010/main" val="4128441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9FAF8-1104-495F-93AB-B6A6764EB2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E5ECE31-B6E0-4C9E-83C9-4C43E5C47E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107B9CD-A26B-4254-A99D-BE62461C9C6A}"/>
              </a:ext>
            </a:extLst>
          </p:cNvPr>
          <p:cNvSpPr>
            <a:spLocks noGrp="1"/>
          </p:cNvSpPr>
          <p:nvPr>
            <p:ph type="dt" sz="half" idx="10"/>
          </p:nvPr>
        </p:nvSpPr>
        <p:spPr/>
        <p:txBody>
          <a:bodyPr/>
          <a:lstStyle/>
          <a:p>
            <a:fld id="{76D7E129-C099-4050-8C52-BC4E0F179579}" type="datetimeFigureOut">
              <a:rPr lang="en-US" smtClean="0"/>
              <a:t>5/7/2026</a:t>
            </a:fld>
            <a:endParaRPr lang="en-US" dirty="0"/>
          </a:p>
        </p:txBody>
      </p:sp>
      <p:sp>
        <p:nvSpPr>
          <p:cNvPr id="5" name="Footer Placeholder 4">
            <a:extLst>
              <a:ext uri="{FF2B5EF4-FFF2-40B4-BE49-F238E27FC236}">
                <a16:creationId xmlns:a16="http://schemas.microsoft.com/office/drawing/2014/main" id="{0B3DABF2-4673-43A5-AA08-10D953E9237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F8A0126-9B1B-4EC6-9077-595D82D64041}"/>
              </a:ext>
            </a:extLst>
          </p:cNvPr>
          <p:cNvSpPr>
            <a:spLocks noGrp="1"/>
          </p:cNvSpPr>
          <p:nvPr>
            <p:ph type="sldNum" sz="quarter" idx="12"/>
          </p:nvPr>
        </p:nvSpPr>
        <p:spPr/>
        <p:txBody>
          <a:bodyPr/>
          <a:lstStyle/>
          <a:p>
            <a:fld id="{40079516-53F8-45BB-9D4C-E066A15A4647}" type="slidenum">
              <a:rPr lang="en-US" smtClean="0"/>
              <a:t>‹#›</a:t>
            </a:fld>
            <a:endParaRPr lang="en-US" dirty="0"/>
          </a:p>
        </p:txBody>
      </p:sp>
    </p:spTree>
    <p:extLst>
      <p:ext uri="{BB962C8B-B14F-4D97-AF65-F5344CB8AC3E}">
        <p14:creationId xmlns:p14="http://schemas.microsoft.com/office/powerpoint/2010/main" val="360365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AA58C-E780-44DE-9C64-CA733D76935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027AC6-4A84-4E99-A78C-38B492F3B5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33FDA8F-AE66-42FF-8816-BD63F76D403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C4BE0A6-65B6-4839-8E98-7A05F031670D}"/>
              </a:ext>
            </a:extLst>
          </p:cNvPr>
          <p:cNvSpPr>
            <a:spLocks noGrp="1"/>
          </p:cNvSpPr>
          <p:nvPr>
            <p:ph type="dt" sz="half" idx="10"/>
          </p:nvPr>
        </p:nvSpPr>
        <p:spPr/>
        <p:txBody>
          <a:bodyPr/>
          <a:lstStyle/>
          <a:p>
            <a:fld id="{76D7E129-C099-4050-8C52-BC4E0F179579}" type="datetimeFigureOut">
              <a:rPr lang="en-US" smtClean="0"/>
              <a:t>5/7/2026</a:t>
            </a:fld>
            <a:endParaRPr lang="en-US" dirty="0"/>
          </a:p>
        </p:txBody>
      </p:sp>
      <p:sp>
        <p:nvSpPr>
          <p:cNvPr id="6" name="Footer Placeholder 5">
            <a:extLst>
              <a:ext uri="{FF2B5EF4-FFF2-40B4-BE49-F238E27FC236}">
                <a16:creationId xmlns:a16="http://schemas.microsoft.com/office/drawing/2014/main" id="{84624EF3-1BD7-4720-BF0D-8553168662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22DAFE9-7BB9-44FC-BBB0-AD43212B99F9}"/>
              </a:ext>
            </a:extLst>
          </p:cNvPr>
          <p:cNvSpPr>
            <a:spLocks noGrp="1"/>
          </p:cNvSpPr>
          <p:nvPr>
            <p:ph type="sldNum" sz="quarter" idx="12"/>
          </p:nvPr>
        </p:nvSpPr>
        <p:spPr/>
        <p:txBody>
          <a:bodyPr/>
          <a:lstStyle/>
          <a:p>
            <a:fld id="{40079516-53F8-45BB-9D4C-E066A15A4647}" type="slidenum">
              <a:rPr lang="en-US" smtClean="0"/>
              <a:t>‹#›</a:t>
            </a:fld>
            <a:endParaRPr lang="en-US" dirty="0"/>
          </a:p>
        </p:txBody>
      </p:sp>
    </p:spTree>
    <p:extLst>
      <p:ext uri="{BB962C8B-B14F-4D97-AF65-F5344CB8AC3E}">
        <p14:creationId xmlns:p14="http://schemas.microsoft.com/office/powerpoint/2010/main" val="2313390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F426D-ECBA-4EE1-A527-9343BB49F7F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7781FA-380C-4516-9FC4-DDFBDB8527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2CFC9B-AC58-4A20-8EC6-5DA24BBA01E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FB9ED50-A4F8-4553-868A-60F4C105E8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6C55995-D9E7-4C8F-A661-2E9928C3FC1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BAE30DF-5B72-4770-9704-1B2BD2AB09CE}"/>
              </a:ext>
            </a:extLst>
          </p:cNvPr>
          <p:cNvSpPr>
            <a:spLocks noGrp="1"/>
          </p:cNvSpPr>
          <p:nvPr>
            <p:ph type="dt" sz="half" idx="10"/>
          </p:nvPr>
        </p:nvSpPr>
        <p:spPr/>
        <p:txBody>
          <a:bodyPr/>
          <a:lstStyle/>
          <a:p>
            <a:fld id="{76D7E129-C099-4050-8C52-BC4E0F179579}" type="datetimeFigureOut">
              <a:rPr lang="en-US" smtClean="0"/>
              <a:t>5/7/2026</a:t>
            </a:fld>
            <a:endParaRPr lang="en-US" dirty="0"/>
          </a:p>
        </p:txBody>
      </p:sp>
      <p:sp>
        <p:nvSpPr>
          <p:cNvPr id="8" name="Footer Placeholder 7">
            <a:extLst>
              <a:ext uri="{FF2B5EF4-FFF2-40B4-BE49-F238E27FC236}">
                <a16:creationId xmlns:a16="http://schemas.microsoft.com/office/drawing/2014/main" id="{B239BD6A-14AF-46B2-9C48-006BA5A15725}"/>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03629A63-EEC0-4C56-A7F3-4B56F3D7EA62}"/>
              </a:ext>
            </a:extLst>
          </p:cNvPr>
          <p:cNvSpPr>
            <a:spLocks noGrp="1"/>
          </p:cNvSpPr>
          <p:nvPr>
            <p:ph type="sldNum" sz="quarter" idx="12"/>
          </p:nvPr>
        </p:nvSpPr>
        <p:spPr/>
        <p:txBody>
          <a:bodyPr/>
          <a:lstStyle/>
          <a:p>
            <a:fld id="{40079516-53F8-45BB-9D4C-E066A15A4647}" type="slidenum">
              <a:rPr lang="en-US" smtClean="0"/>
              <a:t>‹#›</a:t>
            </a:fld>
            <a:endParaRPr lang="en-US" dirty="0"/>
          </a:p>
        </p:txBody>
      </p:sp>
    </p:spTree>
    <p:extLst>
      <p:ext uri="{BB962C8B-B14F-4D97-AF65-F5344CB8AC3E}">
        <p14:creationId xmlns:p14="http://schemas.microsoft.com/office/powerpoint/2010/main" val="435139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FDDFB-CDF7-4B93-9690-3D3C1B70F2C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47BBF0B-4A23-46DF-8F81-41AC06C04730}"/>
              </a:ext>
            </a:extLst>
          </p:cNvPr>
          <p:cNvSpPr>
            <a:spLocks noGrp="1"/>
          </p:cNvSpPr>
          <p:nvPr>
            <p:ph type="dt" sz="half" idx="10"/>
          </p:nvPr>
        </p:nvSpPr>
        <p:spPr/>
        <p:txBody>
          <a:bodyPr/>
          <a:lstStyle/>
          <a:p>
            <a:fld id="{76D7E129-C099-4050-8C52-BC4E0F179579}" type="datetimeFigureOut">
              <a:rPr lang="en-US" smtClean="0"/>
              <a:t>5/7/2026</a:t>
            </a:fld>
            <a:endParaRPr lang="en-US" dirty="0"/>
          </a:p>
        </p:txBody>
      </p:sp>
      <p:sp>
        <p:nvSpPr>
          <p:cNvPr id="4" name="Footer Placeholder 3">
            <a:extLst>
              <a:ext uri="{FF2B5EF4-FFF2-40B4-BE49-F238E27FC236}">
                <a16:creationId xmlns:a16="http://schemas.microsoft.com/office/drawing/2014/main" id="{BE10D626-98EA-4633-B267-89B1E8A0D1F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207B114-8EBA-411B-A6E8-EE17803493A6}"/>
              </a:ext>
            </a:extLst>
          </p:cNvPr>
          <p:cNvSpPr>
            <a:spLocks noGrp="1"/>
          </p:cNvSpPr>
          <p:nvPr>
            <p:ph type="sldNum" sz="quarter" idx="12"/>
          </p:nvPr>
        </p:nvSpPr>
        <p:spPr/>
        <p:txBody>
          <a:bodyPr/>
          <a:lstStyle/>
          <a:p>
            <a:fld id="{40079516-53F8-45BB-9D4C-E066A15A4647}" type="slidenum">
              <a:rPr lang="en-US" smtClean="0"/>
              <a:t>‹#›</a:t>
            </a:fld>
            <a:endParaRPr lang="en-US" dirty="0"/>
          </a:p>
        </p:txBody>
      </p:sp>
    </p:spTree>
    <p:extLst>
      <p:ext uri="{BB962C8B-B14F-4D97-AF65-F5344CB8AC3E}">
        <p14:creationId xmlns:p14="http://schemas.microsoft.com/office/powerpoint/2010/main" val="3641432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134F2F-8900-4018-BEDB-F2B1D76677BD}"/>
              </a:ext>
            </a:extLst>
          </p:cNvPr>
          <p:cNvSpPr>
            <a:spLocks noGrp="1"/>
          </p:cNvSpPr>
          <p:nvPr>
            <p:ph type="dt" sz="half" idx="10"/>
          </p:nvPr>
        </p:nvSpPr>
        <p:spPr/>
        <p:txBody>
          <a:bodyPr/>
          <a:lstStyle/>
          <a:p>
            <a:fld id="{76D7E129-C099-4050-8C52-BC4E0F179579}" type="datetimeFigureOut">
              <a:rPr lang="en-US" smtClean="0"/>
              <a:t>5/7/2026</a:t>
            </a:fld>
            <a:endParaRPr lang="en-US" dirty="0"/>
          </a:p>
        </p:txBody>
      </p:sp>
      <p:sp>
        <p:nvSpPr>
          <p:cNvPr id="3" name="Footer Placeholder 2">
            <a:extLst>
              <a:ext uri="{FF2B5EF4-FFF2-40B4-BE49-F238E27FC236}">
                <a16:creationId xmlns:a16="http://schemas.microsoft.com/office/drawing/2014/main" id="{0CA8F7DA-8822-4948-8E6F-2415E90E3E1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90E20CA-7DC6-48CF-B381-194D388F95E0}"/>
              </a:ext>
            </a:extLst>
          </p:cNvPr>
          <p:cNvSpPr>
            <a:spLocks noGrp="1"/>
          </p:cNvSpPr>
          <p:nvPr>
            <p:ph type="sldNum" sz="quarter" idx="12"/>
          </p:nvPr>
        </p:nvSpPr>
        <p:spPr/>
        <p:txBody>
          <a:bodyPr/>
          <a:lstStyle/>
          <a:p>
            <a:fld id="{40079516-53F8-45BB-9D4C-E066A15A4647}" type="slidenum">
              <a:rPr lang="en-US" smtClean="0"/>
              <a:t>‹#›</a:t>
            </a:fld>
            <a:endParaRPr lang="en-US" dirty="0"/>
          </a:p>
        </p:txBody>
      </p:sp>
    </p:spTree>
    <p:extLst>
      <p:ext uri="{BB962C8B-B14F-4D97-AF65-F5344CB8AC3E}">
        <p14:creationId xmlns:p14="http://schemas.microsoft.com/office/powerpoint/2010/main" val="208369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22A7E-D5D9-4F58-A39E-8D7DB36342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9585B0E-13F7-439F-9DD7-02A8045451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0B4B79D-717D-45B4-8F99-461539592B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040349-2FD4-40FA-9087-59591C7CE534}"/>
              </a:ext>
            </a:extLst>
          </p:cNvPr>
          <p:cNvSpPr>
            <a:spLocks noGrp="1"/>
          </p:cNvSpPr>
          <p:nvPr>
            <p:ph type="dt" sz="half" idx="10"/>
          </p:nvPr>
        </p:nvSpPr>
        <p:spPr/>
        <p:txBody>
          <a:bodyPr/>
          <a:lstStyle/>
          <a:p>
            <a:fld id="{76D7E129-C099-4050-8C52-BC4E0F179579}" type="datetimeFigureOut">
              <a:rPr lang="en-US" smtClean="0"/>
              <a:t>5/7/2026</a:t>
            </a:fld>
            <a:endParaRPr lang="en-US" dirty="0"/>
          </a:p>
        </p:txBody>
      </p:sp>
      <p:sp>
        <p:nvSpPr>
          <p:cNvPr id="6" name="Footer Placeholder 5">
            <a:extLst>
              <a:ext uri="{FF2B5EF4-FFF2-40B4-BE49-F238E27FC236}">
                <a16:creationId xmlns:a16="http://schemas.microsoft.com/office/drawing/2014/main" id="{77AC4E13-F7AF-4869-AEC3-C894E50723D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E200C0B-901B-4BE3-A2A6-83F372A7CC6E}"/>
              </a:ext>
            </a:extLst>
          </p:cNvPr>
          <p:cNvSpPr>
            <a:spLocks noGrp="1"/>
          </p:cNvSpPr>
          <p:nvPr>
            <p:ph type="sldNum" sz="quarter" idx="12"/>
          </p:nvPr>
        </p:nvSpPr>
        <p:spPr/>
        <p:txBody>
          <a:bodyPr/>
          <a:lstStyle/>
          <a:p>
            <a:fld id="{40079516-53F8-45BB-9D4C-E066A15A4647}" type="slidenum">
              <a:rPr lang="en-US" smtClean="0"/>
              <a:t>‹#›</a:t>
            </a:fld>
            <a:endParaRPr lang="en-US" dirty="0"/>
          </a:p>
        </p:txBody>
      </p:sp>
    </p:spTree>
    <p:extLst>
      <p:ext uri="{BB962C8B-B14F-4D97-AF65-F5344CB8AC3E}">
        <p14:creationId xmlns:p14="http://schemas.microsoft.com/office/powerpoint/2010/main" val="1225876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F030C-0D6A-4327-8D80-0B1DC67931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A2F2D1-1245-46DD-9026-22168155D2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1AF61EB-B1A6-4CA2-9A9E-2A3E30497D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E75596-508E-48D8-A9A2-BB31288C7D82}"/>
              </a:ext>
            </a:extLst>
          </p:cNvPr>
          <p:cNvSpPr>
            <a:spLocks noGrp="1"/>
          </p:cNvSpPr>
          <p:nvPr>
            <p:ph type="dt" sz="half" idx="10"/>
          </p:nvPr>
        </p:nvSpPr>
        <p:spPr/>
        <p:txBody>
          <a:bodyPr/>
          <a:lstStyle/>
          <a:p>
            <a:fld id="{76D7E129-C099-4050-8C52-BC4E0F179579}" type="datetimeFigureOut">
              <a:rPr lang="en-US" smtClean="0"/>
              <a:t>5/7/2026</a:t>
            </a:fld>
            <a:endParaRPr lang="en-US" dirty="0"/>
          </a:p>
        </p:txBody>
      </p:sp>
      <p:sp>
        <p:nvSpPr>
          <p:cNvPr id="6" name="Footer Placeholder 5">
            <a:extLst>
              <a:ext uri="{FF2B5EF4-FFF2-40B4-BE49-F238E27FC236}">
                <a16:creationId xmlns:a16="http://schemas.microsoft.com/office/drawing/2014/main" id="{931CBFE7-4731-4695-9AE9-7181CAFEA91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4D9DA09-695E-48B1-B622-EF26ECF90993}"/>
              </a:ext>
            </a:extLst>
          </p:cNvPr>
          <p:cNvSpPr>
            <a:spLocks noGrp="1"/>
          </p:cNvSpPr>
          <p:nvPr>
            <p:ph type="sldNum" sz="quarter" idx="12"/>
          </p:nvPr>
        </p:nvSpPr>
        <p:spPr/>
        <p:txBody>
          <a:bodyPr/>
          <a:lstStyle/>
          <a:p>
            <a:fld id="{40079516-53F8-45BB-9D4C-E066A15A4647}" type="slidenum">
              <a:rPr lang="en-US" smtClean="0"/>
              <a:t>‹#›</a:t>
            </a:fld>
            <a:endParaRPr lang="en-US" dirty="0"/>
          </a:p>
        </p:txBody>
      </p:sp>
    </p:spTree>
    <p:extLst>
      <p:ext uri="{BB962C8B-B14F-4D97-AF65-F5344CB8AC3E}">
        <p14:creationId xmlns:p14="http://schemas.microsoft.com/office/powerpoint/2010/main" val="2996790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3A02109-72CC-46BF-A246-18B5B57469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28A2ED0-39FE-4FFC-832B-F3F746ADCC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0A106C-8F03-4304-9C01-23BB0BA3F2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D7E129-C099-4050-8C52-BC4E0F179579}" type="datetimeFigureOut">
              <a:rPr lang="en-US" smtClean="0"/>
              <a:t>5/7/2026</a:t>
            </a:fld>
            <a:endParaRPr lang="en-US" dirty="0"/>
          </a:p>
        </p:txBody>
      </p:sp>
      <p:sp>
        <p:nvSpPr>
          <p:cNvPr id="5" name="Footer Placeholder 4">
            <a:extLst>
              <a:ext uri="{FF2B5EF4-FFF2-40B4-BE49-F238E27FC236}">
                <a16:creationId xmlns:a16="http://schemas.microsoft.com/office/drawing/2014/main" id="{907119F8-78AB-4C35-A241-A27549E4E4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03A2A60-8676-4718-B4B4-E0F0BABF56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079516-53F8-45BB-9D4C-E066A15A4647}" type="slidenum">
              <a:rPr lang="en-US" smtClean="0"/>
              <a:t>‹#›</a:t>
            </a:fld>
            <a:endParaRPr lang="en-US" dirty="0"/>
          </a:p>
        </p:txBody>
      </p:sp>
    </p:spTree>
    <p:extLst>
      <p:ext uri="{BB962C8B-B14F-4D97-AF65-F5344CB8AC3E}">
        <p14:creationId xmlns:p14="http://schemas.microsoft.com/office/powerpoint/2010/main" val="42499114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00000">
            <a:alpha val="66000"/>
          </a:srgb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C22E339-3886-494D-96C8-4355890070E5}"/>
              </a:ext>
            </a:extLst>
          </p:cNvPr>
          <p:cNvSpPr txBox="1"/>
          <p:nvPr/>
        </p:nvSpPr>
        <p:spPr>
          <a:xfrm>
            <a:off x="1460311" y="1951630"/>
            <a:ext cx="9662614" cy="280076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rPr>
              <a:t>Coalition </a:t>
            </a:r>
            <a:r>
              <a:rPr kumimoji="0" lang="en-US" sz="4400" b="1" i="0" u="none" strike="noStrike" kern="1200" cap="none" spc="0" normalizeH="0" baseline="0" noProof="0">
                <a:ln>
                  <a:noFill/>
                </a:ln>
                <a:solidFill>
                  <a:prstClr val="white"/>
                </a:solidFill>
                <a:effectLst/>
                <a:uLnTx/>
                <a:uFillTx/>
                <a:latin typeface="Calibri" panose="020F0502020204030204"/>
                <a:ea typeface="+mn-ea"/>
                <a:cs typeface="+mn-cs"/>
              </a:rPr>
              <a:t>Onboarding Template Tool </a:t>
            </a:r>
            <a:endPar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4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3" name="Picture 2" descr="A picture containing drawing&#10;&#10;Description automatically generated">
            <a:extLst>
              <a:ext uri="{FF2B5EF4-FFF2-40B4-BE49-F238E27FC236}">
                <a16:creationId xmlns:a16="http://schemas.microsoft.com/office/drawing/2014/main" id="{0C9887B2-FA67-4099-BF09-6A707FB6B0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0574" y="490339"/>
            <a:ext cx="3107298" cy="1717602"/>
          </a:xfrm>
          <a:prstGeom prst="rect">
            <a:avLst/>
          </a:prstGeom>
        </p:spPr>
      </p:pic>
    </p:spTree>
    <p:extLst>
      <p:ext uri="{BB962C8B-B14F-4D97-AF65-F5344CB8AC3E}">
        <p14:creationId xmlns:p14="http://schemas.microsoft.com/office/powerpoint/2010/main" val="3261951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72108-2AFE-4B60-BCB8-470F858388EA}"/>
              </a:ext>
            </a:extLst>
          </p:cNvPr>
          <p:cNvSpPr>
            <a:spLocks noGrp="1"/>
          </p:cNvSpPr>
          <p:nvPr>
            <p:ph type="title"/>
          </p:nvPr>
        </p:nvSpPr>
        <p:spPr/>
        <p:txBody>
          <a:bodyPr/>
          <a:lstStyle/>
          <a:p>
            <a:r>
              <a:rPr lang="en-US" dirty="0"/>
              <a:t>Implementation Plan</a:t>
            </a:r>
          </a:p>
        </p:txBody>
      </p:sp>
      <p:sp>
        <p:nvSpPr>
          <p:cNvPr id="3" name="Content Placeholder 2">
            <a:extLst>
              <a:ext uri="{FF2B5EF4-FFF2-40B4-BE49-F238E27FC236}">
                <a16:creationId xmlns:a16="http://schemas.microsoft.com/office/drawing/2014/main" id="{EE63E798-AF88-4982-BF38-54FA193335D6}"/>
              </a:ext>
            </a:extLst>
          </p:cNvPr>
          <p:cNvSpPr>
            <a:spLocks noGrp="1"/>
          </p:cNvSpPr>
          <p:nvPr>
            <p:ph idx="1"/>
          </p:nvPr>
        </p:nvSpPr>
        <p:spPr/>
        <p:txBody>
          <a:bodyPr/>
          <a:lstStyle/>
          <a:p>
            <a:r>
              <a:rPr lang="en-US" dirty="0"/>
              <a:t>List current year focus areas and activities</a:t>
            </a:r>
          </a:p>
          <a:p>
            <a:r>
              <a:rPr lang="en-US" dirty="0"/>
              <a:t>Link to implementation plan</a:t>
            </a:r>
          </a:p>
        </p:txBody>
      </p:sp>
    </p:spTree>
    <p:extLst>
      <p:ext uri="{BB962C8B-B14F-4D97-AF65-F5344CB8AC3E}">
        <p14:creationId xmlns:p14="http://schemas.microsoft.com/office/powerpoint/2010/main" val="1050654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79E29-02EB-4BAF-9716-DDF61A29C16E}"/>
              </a:ext>
            </a:extLst>
          </p:cNvPr>
          <p:cNvSpPr>
            <a:spLocks noGrp="1"/>
          </p:cNvSpPr>
          <p:nvPr>
            <p:ph type="title"/>
          </p:nvPr>
        </p:nvSpPr>
        <p:spPr/>
        <p:txBody>
          <a:bodyPr/>
          <a:lstStyle/>
          <a:p>
            <a:r>
              <a:rPr lang="en-US" dirty="0"/>
              <a:t>Evaluation Information</a:t>
            </a:r>
          </a:p>
        </p:txBody>
      </p:sp>
      <p:sp>
        <p:nvSpPr>
          <p:cNvPr id="3" name="Content Placeholder 2">
            <a:extLst>
              <a:ext uri="{FF2B5EF4-FFF2-40B4-BE49-F238E27FC236}">
                <a16:creationId xmlns:a16="http://schemas.microsoft.com/office/drawing/2014/main" id="{5A11B3E1-4FF7-4F1F-9F97-F15A1FB6C76C}"/>
              </a:ext>
            </a:extLst>
          </p:cNvPr>
          <p:cNvSpPr>
            <a:spLocks noGrp="1"/>
          </p:cNvSpPr>
          <p:nvPr>
            <p:ph idx="1"/>
          </p:nvPr>
        </p:nvSpPr>
        <p:spPr/>
        <p:txBody>
          <a:bodyPr/>
          <a:lstStyle/>
          <a:p>
            <a:r>
              <a:rPr lang="en-US" dirty="0"/>
              <a:t>Summarize Evaluation</a:t>
            </a:r>
          </a:p>
          <a:p>
            <a:r>
              <a:rPr lang="en-US" dirty="0"/>
              <a:t>Provide examples of coalition means of evaluation</a:t>
            </a:r>
          </a:p>
          <a:p>
            <a:r>
              <a:rPr lang="en-US" dirty="0"/>
              <a:t>Insert history of surveys</a:t>
            </a:r>
          </a:p>
          <a:p>
            <a:r>
              <a:rPr lang="en-US" dirty="0"/>
              <a:t>Provide any focus areas based on surveys, i.e. Middle School Assets, High school substance use over time, etc. </a:t>
            </a:r>
          </a:p>
          <a:p>
            <a:r>
              <a:rPr lang="en-US" dirty="0"/>
              <a:t>Insert link to survey results presentation</a:t>
            </a:r>
          </a:p>
          <a:p>
            <a:r>
              <a:rPr lang="en-US" dirty="0"/>
              <a:t>Insert links to most recent survey reports</a:t>
            </a:r>
          </a:p>
          <a:p>
            <a:pPr marL="0" indent="0">
              <a:buNone/>
            </a:pPr>
            <a:endParaRPr lang="en-US" dirty="0"/>
          </a:p>
        </p:txBody>
      </p:sp>
    </p:spTree>
    <p:extLst>
      <p:ext uri="{BB962C8B-B14F-4D97-AF65-F5344CB8AC3E}">
        <p14:creationId xmlns:p14="http://schemas.microsoft.com/office/powerpoint/2010/main" val="620563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67FE-F0E7-476D-B7D8-562CF804ABB0}"/>
              </a:ext>
            </a:extLst>
          </p:cNvPr>
          <p:cNvSpPr>
            <a:spLocks noGrp="1"/>
          </p:cNvSpPr>
          <p:nvPr>
            <p:ph type="title"/>
          </p:nvPr>
        </p:nvSpPr>
        <p:spPr/>
        <p:txBody>
          <a:bodyPr/>
          <a:lstStyle/>
          <a:p>
            <a:r>
              <a:rPr lang="en-US" dirty="0"/>
              <a:t>Main Goals and Data</a:t>
            </a:r>
          </a:p>
        </p:txBody>
      </p:sp>
      <p:sp>
        <p:nvSpPr>
          <p:cNvPr id="3" name="Content Placeholder 2">
            <a:extLst>
              <a:ext uri="{FF2B5EF4-FFF2-40B4-BE49-F238E27FC236}">
                <a16:creationId xmlns:a16="http://schemas.microsoft.com/office/drawing/2014/main" id="{8355B9FE-7765-42F9-AD92-AF8EA76A0A17}"/>
              </a:ext>
            </a:extLst>
          </p:cNvPr>
          <p:cNvSpPr>
            <a:spLocks noGrp="1"/>
          </p:cNvSpPr>
          <p:nvPr>
            <p:ph idx="1"/>
          </p:nvPr>
        </p:nvSpPr>
        <p:spPr/>
        <p:txBody>
          <a:bodyPr/>
          <a:lstStyle/>
          <a:p>
            <a:r>
              <a:rPr lang="en-US" dirty="0"/>
              <a:t>Insert infographic, chart, etc. of main goals</a:t>
            </a:r>
          </a:p>
          <a:p>
            <a:r>
              <a:rPr lang="en-US" dirty="0"/>
              <a:t>Including starting point, end goal and current status</a:t>
            </a:r>
          </a:p>
          <a:p>
            <a:r>
              <a:rPr lang="en-US" dirty="0"/>
              <a:t>Can add survey presentation(s) or report links</a:t>
            </a:r>
          </a:p>
          <a:p>
            <a:r>
              <a:rPr lang="en-US" dirty="0"/>
              <a:t>If you have a 5 year timeline can place here as well or add another slide with that graphic</a:t>
            </a:r>
          </a:p>
        </p:txBody>
      </p:sp>
    </p:spTree>
    <p:extLst>
      <p:ext uri="{BB962C8B-B14F-4D97-AF65-F5344CB8AC3E}">
        <p14:creationId xmlns:p14="http://schemas.microsoft.com/office/powerpoint/2010/main" val="5552463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0C352-E3C8-48AE-9DC7-2C3BB8936F61}"/>
              </a:ext>
            </a:extLst>
          </p:cNvPr>
          <p:cNvSpPr>
            <a:spLocks noGrp="1"/>
          </p:cNvSpPr>
          <p:nvPr>
            <p:ph type="title"/>
          </p:nvPr>
        </p:nvSpPr>
        <p:spPr/>
        <p:txBody>
          <a:bodyPr/>
          <a:lstStyle/>
          <a:p>
            <a:r>
              <a:rPr lang="en-US" dirty="0"/>
              <a:t>Sustainability/Cultural Competency</a:t>
            </a:r>
          </a:p>
        </p:txBody>
      </p:sp>
      <p:sp>
        <p:nvSpPr>
          <p:cNvPr id="3" name="Content Placeholder 2">
            <a:extLst>
              <a:ext uri="{FF2B5EF4-FFF2-40B4-BE49-F238E27FC236}">
                <a16:creationId xmlns:a16="http://schemas.microsoft.com/office/drawing/2014/main" id="{F0D4660C-8EB1-461B-95CA-D2BDB3C89314}"/>
              </a:ext>
            </a:extLst>
          </p:cNvPr>
          <p:cNvSpPr>
            <a:spLocks noGrp="1"/>
          </p:cNvSpPr>
          <p:nvPr>
            <p:ph idx="1"/>
          </p:nvPr>
        </p:nvSpPr>
        <p:spPr/>
        <p:txBody>
          <a:bodyPr/>
          <a:lstStyle/>
          <a:p>
            <a:r>
              <a:rPr lang="en-US" dirty="0"/>
              <a:t>Insert overview of Sustainability </a:t>
            </a:r>
          </a:p>
          <a:p>
            <a:r>
              <a:rPr lang="en-US" dirty="0"/>
              <a:t>Include main tenets of your sustainability plan</a:t>
            </a:r>
          </a:p>
          <a:p>
            <a:r>
              <a:rPr lang="en-US" dirty="0"/>
              <a:t>Insert link to full Sustainability Plan</a:t>
            </a:r>
          </a:p>
          <a:p>
            <a:r>
              <a:rPr lang="en-US" dirty="0"/>
              <a:t>Include any target audiences, sub-group populations of focus</a:t>
            </a:r>
          </a:p>
          <a:p>
            <a:r>
              <a:rPr lang="en-US" dirty="0"/>
              <a:t>Include initiatives to reach target audiences or sub-group populations identified at higher risk from your needs assessment</a:t>
            </a:r>
          </a:p>
        </p:txBody>
      </p:sp>
    </p:spTree>
    <p:extLst>
      <p:ext uri="{BB962C8B-B14F-4D97-AF65-F5344CB8AC3E}">
        <p14:creationId xmlns:p14="http://schemas.microsoft.com/office/powerpoint/2010/main" val="3707743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7ACDE-9326-4EAF-BB52-0F959640917E}"/>
              </a:ext>
            </a:extLst>
          </p:cNvPr>
          <p:cNvSpPr>
            <a:spLocks noGrp="1"/>
          </p:cNvSpPr>
          <p:nvPr>
            <p:ph type="title"/>
          </p:nvPr>
        </p:nvSpPr>
        <p:spPr/>
        <p:txBody>
          <a:bodyPr/>
          <a:lstStyle/>
          <a:p>
            <a:r>
              <a:rPr lang="en-US" dirty="0"/>
              <a:t>Local Prevention Councils</a:t>
            </a:r>
          </a:p>
        </p:txBody>
      </p:sp>
      <p:sp>
        <p:nvSpPr>
          <p:cNvPr id="3" name="Content Placeholder 2">
            <a:extLst>
              <a:ext uri="{FF2B5EF4-FFF2-40B4-BE49-F238E27FC236}">
                <a16:creationId xmlns:a16="http://schemas.microsoft.com/office/drawing/2014/main" id="{424A5B32-6BD2-453E-824A-F7BE23B899C4}"/>
              </a:ext>
            </a:extLst>
          </p:cNvPr>
          <p:cNvSpPr>
            <a:spLocks noGrp="1"/>
          </p:cNvSpPr>
          <p:nvPr>
            <p:ph idx="1"/>
          </p:nvPr>
        </p:nvSpPr>
        <p:spPr/>
        <p:txBody>
          <a:bodyPr/>
          <a:lstStyle/>
          <a:p>
            <a:r>
              <a:rPr lang="en-US" dirty="0"/>
              <a:t>Insert Specific LPC initiatives and focus</a:t>
            </a:r>
          </a:p>
          <a:p>
            <a:r>
              <a:rPr lang="en-US" dirty="0"/>
              <a:t>Insert Data and Goals relevant to the coalition LPC focus </a:t>
            </a:r>
          </a:p>
          <a:p>
            <a:r>
              <a:rPr lang="en-US" dirty="0"/>
              <a:t>Insert examples of LPC activities</a:t>
            </a:r>
          </a:p>
          <a:p>
            <a:r>
              <a:rPr lang="en-US" dirty="0"/>
              <a:t>List Accomplishments</a:t>
            </a:r>
          </a:p>
        </p:txBody>
      </p:sp>
    </p:spTree>
    <p:extLst>
      <p:ext uri="{BB962C8B-B14F-4D97-AF65-F5344CB8AC3E}">
        <p14:creationId xmlns:p14="http://schemas.microsoft.com/office/powerpoint/2010/main" val="38344001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9A2C2-229D-4801-AC26-AB8AD0928769}"/>
              </a:ext>
            </a:extLst>
          </p:cNvPr>
          <p:cNvSpPr>
            <a:spLocks noGrp="1"/>
          </p:cNvSpPr>
          <p:nvPr>
            <p:ph type="title"/>
          </p:nvPr>
        </p:nvSpPr>
        <p:spPr/>
        <p:txBody>
          <a:bodyPr/>
          <a:lstStyle/>
          <a:p>
            <a:r>
              <a:rPr lang="en-US" dirty="0"/>
              <a:t>Other Key Documents</a:t>
            </a:r>
          </a:p>
        </p:txBody>
      </p:sp>
      <p:sp>
        <p:nvSpPr>
          <p:cNvPr id="3" name="Content Placeholder 2">
            <a:extLst>
              <a:ext uri="{FF2B5EF4-FFF2-40B4-BE49-F238E27FC236}">
                <a16:creationId xmlns:a16="http://schemas.microsoft.com/office/drawing/2014/main" id="{2DD2E0ED-E593-43C4-A517-6BC29E2B1FD3}"/>
              </a:ext>
            </a:extLst>
          </p:cNvPr>
          <p:cNvSpPr>
            <a:spLocks noGrp="1"/>
          </p:cNvSpPr>
          <p:nvPr>
            <p:ph idx="1"/>
          </p:nvPr>
        </p:nvSpPr>
        <p:spPr/>
        <p:txBody>
          <a:bodyPr/>
          <a:lstStyle/>
          <a:p>
            <a:r>
              <a:rPr lang="en-US" dirty="0"/>
              <a:t>Here you can add information around any other key coalition documents</a:t>
            </a:r>
          </a:p>
          <a:p>
            <a:r>
              <a:rPr lang="en-US" dirty="0"/>
              <a:t>Examples would be By-laws,  Collaboration Tools, Cultural Competency focus areas, etc. </a:t>
            </a:r>
          </a:p>
        </p:txBody>
      </p:sp>
    </p:spTree>
    <p:extLst>
      <p:ext uri="{BB962C8B-B14F-4D97-AF65-F5344CB8AC3E}">
        <p14:creationId xmlns:p14="http://schemas.microsoft.com/office/powerpoint/2010/main" val="42406331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B3D9C-78D4-4EB4-BC43-368723FDCAA7}"/>
              </a:ext>
            </a:extLst>
          </p:cNvPr>
          <p:cNvSpPr>
            <a:spLocks noGrp="1"/>
          </p:cNvSpPr>
          <p:nvPr>
            <p:ph type="title"/>
          </p:nvPr>
        </p:nvSpPr>
        <p:spPr/>
        <p:txBody>
          <a:bodyPr/>
          <a:lstStyle/>
          <a:p>
            <a:r>
              <a:rPr lang="en-US" dirty="0"/>
              <a:t>Social Norms Media Campaigns</a:t>
            </a:r>
          </a:p>
        </p:txBody>
      </p:sp>
      <p:sp>
        <p:nvSpPr>
          <p:cNvPr id="3" name="Content Placeholder 2">
            <a:extLst>
              <a:ext uri="{FF2B5EF4-FFF2-40B4-BE49-F238E27FC236}">
                <a16:creationId xmlns:a16="http://schemas.microsoft.com/office/drawing/2014/main" id="{4E683DB1-29A2-4182-9CA5-F02E3F4B8C61}"/>
              </a:ext>
            </a:extLst>
          </p:cNvPr>
          <p:cNvSpPr>
            <a:spLocks noGrp="1"/>
          </p:cNvSpPr>
          <p:nvPr>
            <p:ph idx="1"/>
          </p:nvPr>
        </p:nvSpPr>
        <p:spPr/>
        <p:txBody>
          <a:bodyPr/>
          <a:lstStyle/>
          <a:p>
            <a:r>
              <a:rPr lang="en-US" dirty="0"/>
              <a:t>Insert Social Norms Campaign overview</a:t>
            </a:r>
          </a:p>
          <a:p>
            <a:pPr lvl="1"/>
            <a:r>
              <a:rPr lang="en-US" dirty="0"/>
              <a:t>Include Purpose, audience, pillars, goals</a:t>
            </a:r>
          </a:p>
          <a:p>
            <a:r>
              <a:rPr lang="en-US" dirty="0"/>
              <a:t>Provide visuals around examples of your campaign(s)</a:t>
            </a:r>
          </a:p>
          <a:p>
            <a:r>
              <a:rPr lang="en-US" dirty="0"/>
              <a:t>Provide link to Social Norms Media Campaign presentation</a:t>
            </a:r>
          </a:p>
          <a:p>
            <a:endParaRPr lang="en-US" dirty="0"/>
          </a:p>
        </p:txBody>
      </p:sp>
    </p:spTree>
    <p:extLst>
      <p:ext uri="{BB962C8B-B14F-4D97-AF65-F5344CB8AC3E}">
        <p14:creationId xmlns:p14="http://schemas.microsoft.com/office/powerpoint/2010/main" val="10701825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439C9-F8EC-44F8-A329-5B3D2A0FC658}"/>
              </a:ext>
            </a:extLst>
          </p:cNvPr>
          <p:cNvSpPr>
            <a:spLocks noGrp="1"/>
          </p:cNvSpPr>
          <p:nvPr>
            <p:ph type="title"/>
          </p:nvPr>
        </p:nvSpPr>
        <p:spPr/>
        <p:txBody>
          <a:bodyPr/>
          <a:lstStyle/>
          <a:p>
            <a:r>
              <a:rPr lang="en-US" dirty="0"/>
              <a:t>Structure/Organization Chart</a:t>
            </a:r>
          </a:p>
        </p:txBody>
      </p:sp>
      <p:sp>
        <p:nvSpPr>
          <p:cNvPr id="3" name="Content Placeholder 2">
            <a:extLst>
              <a:ext uri="{FF2B5EF4-FFF2-40B4-BE49-F238E27FC236}">
                <a16:creationId xmlns:a16="http://schemas.microsoft.com/office/drawing/2014/main" id="{167195C5-DB15-49BB-A264-D6259FD2DE4A}"/>
              </a:ext>
            </a:extLst>
          </p:cNvPr>
          <p:cNvSpPr>
            <a:spLocks noGrp="1"/>
          </p:cNvSpPr>
          <p:nvPr>
            <p:ph idx="1"/>
          </p:nvPr>
        </p:nvSpPr>
        <p:spPr/>
        <p:txBody>
          <a:bodyPr/>
          <a:lstStyle/>
          <a:p>
            <a:r>
              <a:rPr lang="en-US" dirty="0"/>
              <a:t>Insert your organization chart</a:t>
            </a:r>
          </a:p>
        </p:txBody>
      </p:sp>
    </p:spTree>
    <p:extLst>
      <p:ext uri="{BB962C8B-B14F-4D97-AF65-F5344CB8AC3E}">
        <p14:creationId xmlns:p14="http://schemas.microsoft.com/office/powerpoint/2010/main" val="28979070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52884-5B67-4A59-8D15-E02B6A198D2C}"/>
              </a:ext>
            </a:extLst>
          </p:cNvPr>
          <p:cNvSpPr>
            <a:spLocks noGrp="1"/>
          </p:cNvSpPr>
          <p:nvPr>
            <p:ph type="title"/>
          </p:nvPr>
        </p:nvSpPr>
        <p:spPr/>
        <p:txBody>
          <a:bodyPr/>
          <a:lstStyle/>
          <a:p>
            <a:r>
              <a:rPr lang="en-US" dirty="0"/>
              <a:t>Committees</a:t>
            </a:r>
          </a:p>
        </p:txBody>
      </p:sp>
      <p:sp>
        <p:nvSpPr>
          <p:cNvPr id="3" name="Content Placeholder 2">
            <a:extLst>
              <a:ext uri="{FF2B5EF4-FFF2-40B4-BE49-F238E27FC236}">
                <a16:creationId xmlns:a16="http://schemas.microsoft.com/office/drawing/2014/main" id="{64F94CDF-2D83-4331-AF37-91710F1EBB50}"/>
              </a:ext>
            </a:extLst>
          </p:cNvPr>
          <p:cNvSpPr>
            <a:spLocks noGrp="1"/>
          </p:cNvSpPr>
          <p:nvPr>
            <p:ph idx="1"/>
          </p:nvPr>
        </p:nvSpPr>
        <p:spPr/>
        <p:txBody>
          <a:bodyPr/>
          <a:lstStyle/>
          <a:p>
            <a:r>
              <a:rPr lang="en-US" dirty="0"/>
              <a:t>Insert Committee #1 Title, Description, Chair Name and Contact</a:t>
            </a:r>
          </a:p>
          <a:p>
            <a:r>
              <a:rPr lang="en-US" dirty="0"/>
              <a:t>Inset Committee #2 Title and Description, Chair Name and Contact</a:t>
            </a:r>
          </a:p>
          <a:p>
            <a:r>
              <a:rPr lang="en-US" dirty="0"/>
              <a:t>Insert Committee #3 Title and Description, Chair Name and Contact</a:t>
            </a:r>
          </a:p>
        </p:txBody>
      </p:sp>
    </p:spTree>
    <p:extLst>
      <p:ext uri="{BB962C8B-B14F-4D97-AF65-F5344CB8AC3E}">
        <p14:creationId xmlns:p14="http://schemas.microsoft.com/office/powerpoint/2010/main" val="5030211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3E294-B0A7-1729-5CB0-324998A3C73F}"/>
              </a:ext>
            </a:extLst>
          </p:cNvPr>
          <p:cNvSpPr>
            <a:spLocks noGrp="1"/>
          </p:cNvSpPr>
          <p:nvPr>
            <p:ph type="title"/>
          </p:nvPr>
        </p:nvSpPr>
        <p:spPr/>
        <p:txBody>
          <a:bodyPr/>
          <a:lstStyle/>
          <a:p>
            <a:r>
              <a:rPr lang="en-US" dirty="0"/>
              <a:t>12 Community Sectors</a:t>
            </a:r>
          </a:p>
        </p:txBody>
      </p:sp>
      <p:pic>
        <p:nvPicPr>
          <p:cNvPr id="1026" name="Picture 2" descr="Community Engagement ...">
            <a:extLst>
              <a:ext uri="{FF2B5EF4-FFF2-40B4-BE49-F238E27FC236}">
                <a16:creationId xmlns:a16="http://schemas.microsoft.com/office/drawing/2014/main" id="{03B86377-E426-9D74-F135-69B853BD28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44" y="1308088"/>
            <a:ext cx="8696113" cy="499438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4D227652-40FA-7571-01D7-573B56D3A630}"/>
              </a:ext>
            </a:extLst>
          </p:cNvPr>
          <p:cNvSpPr txBox="1"/>
          <p:nvPr/>
        </p:nvSpPr>
        <p:spPr>
          <a:xfrm>
            <a:off x="190362" y="2235621"/>
            <a:ext cx="2419962" cy="3139321"/>
          </a:xfrm>
          <a:prstGeom prst="rect">
            <a:avLst/>
          </a:prstGeom>
          <a:noFill/>
          <a:ln>
            <a:solidFill>
              <a:schemeClr val="accent1">
                <a:shade val="50000"/>
              </a:schemeClr>
            </a:solidFill>
          </a:ln>
        </p:spPr>
        <p:txBody>
          <a:bodyPr wrap="square" rtlCol="0">
            <a:spAutoFit/>
          </a:bodyPr>
          <a:lstStyle/>
          <a:p>
            <a:r>
              <a:rPr lang="en-US" dirty="0"/>
              <a:t>Pro tip: While the 12 </a:t>
            </a:r>
          </a:p>
          <a:p>
            <a:r>
              <a:rPr lang="en-US" dirty="0"/>
              <a:t>Sectors are common to coalitions, you can add to this chart by inserting specific examples of sector representative from within your coalition.  You can also identify any sectors that may be missing. </a:t>
            </a:r>
          </a:p>
        </p:txBody>
      </p:sp>
    </p:spTree>
    <p:extLst>
      <p:ext uri="{BB962C8B-B14F-4D97-AF65-F5344CB8AC3E}">
        <p14:creationId xmlns:p14="http://schemas.microsoft.com/office/powerpoint/2010/main" val="1805143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00000">
            <a:alpha val="76000"/>
          </a:srgb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23CD5F8-3482-447C-B64A-B7F317A7259B}"/>
              </a:ext>
            </a:extLst>
          </p:cNvPr>
          <p:cNvSpPr txBox="1"/>
          <p:nvPr/>
        </p:nvSpPr>
        <p:spPr>
          <a:xfrm>
            <a:off x="825190" y="278780"/>
            <a:ext cx="11240430" cy="7755969"/>
          </a:xfrm>
          <a:prstGeom prst="rect">
            <a:avLst/>
          </a:prstGeom>
          <a:noFill/>
        </p:spPr>
        <p:txBody>
          <a:bodyPr wrap="square" rtlCol="0">
            <a:spAutoFit/>
          </a:bodyPr>
          <a:lstStyle/>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Provides an in-depth level template for coalitions to provide a deep understanding of the needs, strategies, activities, and data surrounding the daily and long-term work of the coalition.</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3200" dirty="0">
              <a:solidFill>
                <a:prstClr val="white"/>
              </a:solidFill>
              <a:latin typeface="Calibri" panose="020F0502020204030204"/>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3200" dirty="0">
                <a:solidFill>
                  <a:prstClr val="white"/>
                </a:solidFill>
                <a:latin typeface="Calibri" panose="020F0502020204030204"/>
              </a:rPr>
              <a:t>Informative presentation for new coalition members, community groups, and municipal leadership. </a:t>
            </a:r>
            <a:endPar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3200" dirty="0">
              <a:solidFill>
                <a:prstClr val="white"/>
              </a:solidFill>
              <a:latin typeface="Calibri" panose="020F0502020204030204"/>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3200" dirty="0">
                <a:solidFill>
                  <a:prstClr val="white"/>
                </a:solidFill>
                <a:latin typeface="Calibri" panose="020F0502020204030204"/>
              </a:rPr>
              <a:t>Leverage understanding and accomplishments of the coalition.</a:t>
            </a:r>
            <a:endPar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Simple to fill template. Add, hide, </a:t>
            </a:r>
            <a:r>
              <a:rPr lang="en-US" sz="3200" dirty="0">
                <a:solidFill>
                  <a:prstClr val="white"/>
                </a:solidFill>
                <a:latin typeface="Calibri" panose="020F0502020204030204"/>
              </a:rPr>
              <a:t>or </a:t>
            </a: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subtract slides as you like. </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3200" dirty="0">
                <a:solidFill>
                  <a:prstClr val="white"/>
                </a:solidFill>
                <a:latin typeface="Calibri" panose="020F0502020204030204"/>
              </a:rPr>
              <a:t>C</a:t>
            </a:r>
            <a:r>
              <a:rPr kumimoji="0" lang="en-US" sz="3200" b="0" i="0" u="none" strike="noStrike" kern="1200" cap="none" spc="0" normalizeH="0" baseline="0" noProof="0" dirty="0" err="1">
                <a:ln>
                  <a:noFill/>
                </a:ln>
                <a:solidFill>
                  <a:prstClr val="white"/>
                </a:solidFill>
                <a:effectLst/>
                <a:uLnTx/>
                <a:uFillTx/>
                <a:latin typeface="Calibri" panose="020F0502020204030204"/>
                <a:ea typeface="+mn-ea"/>
                <a:cs typeface="+mn-cs"/>
              </a:rPr>
              <a:t>ustomize</a:t>
            </a: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 the template content </a:t>
            </a:r>
            <a:r>
              <a:rPr kumimoji="0" lang="en-US" sz="3200" b="0" i="0" u="none" strike="noStrike" kern="1200" cap="none" spc="0" normalizeH="0" baseline="0" noProof="0">
                <a:ln>
                  <a:noFill/>
                </a:ln>
                <a:solidFill>
                  <a:prstClr val="white"/>
                </a:solidFill>
                <a:effectLst/>
                <a:uLnTx/>
                <a:uFillTx/>
                <a:latin typeface="Calibri" panose="020F0502020204030204"/>
                <a:ea typeface="+mn-ea"/>
                <a:cs typeface="+mn-cs"/>
              </a:rPr>
              <a:t>and branding with </a:t>
            </a:r>
            <a:r>
              <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rPr>
              <a:t>coalition specifics, audience, and in the order of your preference. </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3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45977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B1A8F-E299-4083-9173-28ADBC0BBC57}"/>
              </a:ext>
            </a:extLst>
          </p:cNvPr>
          <p:cNvSpPr>
            <a:spLocks noGrp="1"/>
          </p:cNvSpPr>
          <p:nvPr>
            <p:ph type="title"/>
          </p:nvPr>
        </p:nvSpPr>
        <p:spPr/>
        <p:txBody>
          <a:bodyPr>
            <a:normAutofit/>
          </a:bodyPr>
          <a:lstStyle/>
          <a:p>
            <a:r>
              <a:rPr lang="en-US" sz="3600" dirty="0"/>
              <a:t>Title: Coalition Stakeholder Groups and Partnerships</a:t>
            </a:r>
          </a:p>
        </p:txBody>
      </p:sp>
      <p:sp>
        <p:nvSpPr>
          <p:cNvPr id="3" name="Content Placeholder 2">
            <a:extLst>
              <a:ext uri="{FF2B5EF4-FFF2-40B4-BE49-F238E27FC236}">
                <a16:creationId xmlns:a16="http://schemas.microsoft.com/office/drawing/2014/main" id="{376557F1-BB29-45C0-922F-1774C4F3B4AD}"/>
              </a:ext>
            </a:extLst>
          </p:cNvPr>
          <p:cNvSpPr>
            <a:spLocks noGrp="1"/>
          </p:cNvSpPr>
          <p:nvPr>
            <p:ph idx="1"/>
          </p:nvPr>
        </p:nvSpPr>
        <p:spPr>
          <a:xfrm>
            <a:off x="838200" y="1538834"/>
            <a:ext cx="10515600" cy="1108644"/>
          </a:xfrm>
        </p:spPr>
        <p:txBody>
          <a:bodyPr>
            <a:normAutofit fontScale="70000" lnSpcReduction="20000"/>
          </a:bodyPr>
          <a:lstStyle/>
          <a:p>
            <a:r>
              <a:rPr lang="en-US" dirty="0"/>
              <a:t>Option #1 List Coalition Stakeholder Groups and Partnerships</a:t>
            </a:r>
          </a:p>
          <a:p>
            <a:r>
              <a:rPr lang="en-US" dirty="0"/>
              <a:t>Option #2 Use Stakeholder visual </a:t>
            </a:r>
          </a:p>
          <a:p>
            <a:r>
              <a:rPr lang="en-US" dirty="0"/>
              <a:t>Add logos of Partner Entities (examples, DMHAS, Fiscal Agent, Schools, Police, Sector reps, RHBO)</a:t>
            </a:r>
          </a:p>
        </p:txBody>
      </p:sp>
    </p:spTree>
    <p:extLst>
      <p:ext uri="{BB962C8B-B14F-4D97-AF65-F5344CB8AC3E}">
        <p14:creationId xmlns:p14="http://schemas.microsoft.com/office/powerpoint/2010/main" val="3252507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33B89-A972-4C54-B690-0367756F2441}"/>
              </a:ext>
            </a:extLst>
          </p:cNvPr>
          <p:cNvSpPr>
            <a:spLocks noGrp="1"/>
          </p:cNvSpPr>
          <p:nvPr>
            <p:ph type="title"/>
          </p:nvPr>
        </p:nvSpPr>
        <p:spPr/>
        <p:txBody>
          <a:bodyPr/>
          <a:lstStyle/>
          <a:p>
            <a:r>
              <a:rPr lang="en-US" dirty="0"/>
              <a:t>Member Roles</a:t>
            </a:r>
          </a:p>
        </p:txBody>
      </p:sp>
      <p:sp>
        <p:nvSpPr>
          <p:cNvPr id="3" name="Content Placeholder 2">
            <a:extLst>
              <a:ext uri="{FF2B5EF4-FFF2-40B4-BE49-F238E27FC236}">
                <a16:creationId xmlns:a16="http://schemas.microsoft.com/office/drawing/2014/main" id="{E4965D43-7376-45FC-9638-A2F305CEBF2D}"/>
              </a:ext>
            </a:extLst>
          </p:cNvPr>
          <p:cNvSpPr>
            <a:spLocks noGrp="1"/>
          </p:cNvSpPr>
          <p:nvPr>
            <p:ph idx="1"/>
          </p:nvPr>
        </p:nvSpPr>
        <p:spPr/>
        <p:txBody>
          <a:bodyPr/>
          <a:lstStyle/>
          <a:p>
            <a:r>
              <a:rPr lang="en-US" dirty="0"/>
              <a:t>List items that members do,  participate in, and help with</a:t>
            </a:r>
          </a:p>
        </p:txBody>
      </p:sp>
    </p:spTree>
    <p:extLst>
      <p:ext uri="{BB962C8B-B14F-4D97-AF65-F5344CB8AC3E}">
        <p14:creationId xmlns:p14="http://schemas.microsoft.com/office/powerpoint/2010/main" val="39342792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Member Roles by Time</a:t>
            </a:r>
          </a:p>
        </p:txBody>
      </p:sp>
      <p:sp>
        <p:nvSpPr>
          <p:cNvPr id="3" name="Content Placeholder 2"/>
          <p:cNvSpPr>
            <a:spLocks noGrp="1"/>
          </p:cNvSpPr>
          <p:nvPr>
            <p:ph idx="1"/>
          </p:nvPr>
        </p:nvSpPr>
        <p:spPr/>
        <p:txBody>
          <a:bodyPr>
            <a:normAutofit fontScale="92500" lnSpcReduction="10000"/>
          </a:bodyPr>
          <a:lstStyle/>
          <a:p>
            <a:r>
              <a:rPr lang="en-US" dirty="0"/>
              <a:t>What role(s) can a member or sector play within a given amount of time in a month? Example: 3 hours</a:t>
            </a:r>
          </a:p>
          <a:p>
            <a:endParaRPr lang="en-US" dirty="0"/>
          </a:p>
          <a:p>
            <a:r>
              <a:rPr lang="en-US" dirty="0"/>
              <a:t>Attend the Coalition Meeting – 1 hr. </a:t>
            </a:r>
          </a:p>
          <a:p>
            <a:r>
              <a:rPr lang="en-US" dirty="0"/>
              <a:t>Implement coalition activities and messaging into your sector/network - .5hr</a:t>
            </a:r>
          </a:p>
          <a:p>
            <a:r>
              <a:rPr lang="en-US" dirty="0"/>
              <a:t>Attend a coalition event – 1.5 hr. </a:t>
            </a:r>
          </a:p>
          <a:p>
            <a:endParaRPr lang="en-US" dirty="0"/>
          </a:p>
          <a:p>
            <a:pPr marL="0" indent="0">
              <a:buNone/>
            </a:pPr>
            <a:r>
              <a:rPr lang="en-US" dirty="0"/>
              <a:t>* The role will vary by audience and sector. The Key is to embed your members and sectors within the SPF model beyond the coalition meetings. </a:t>
            </a:r>
          </a:p>
        </p:txBody>
      </p:sp>
    </p:spTree>
    <p:extLst>
      <p:ext uri="{BB962C8B-B14F-4D97-AF65-F5344CB8AC3E}">
        <p14:creationId xmlns:p14="http://schemas.microsoft.com/office/powerpoint/2010/main" val="7872384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05760-E6B5-45BC-88FF-BE7165B6EC7D}"/>
              </a:ext>
            </a:extLst>
          </p:cNvPr>
          <p:cNvSpPr>
            <a:spLocks noGrp="1"/>
          </p:cNvSpPr>
          <p:nvPr>
            <p:ph type="title"/>
          </p:nvPr>
        </p:nvSpPr>
        <p:spPr/>
        <p:txBody>
          <a:bodyPr/>
          <a:lstStyle/>
          <a:p>
            <a:r>
              <a:rPr lang="en-US" dirty="0"/>
              <a:t>Funding</a:t>
            </a:r>
          </a:p>
        </p:txBody>
      </p:sp>
      <p:sp>
        <p:nvSpPr>
          <p:cNvPr id="3" name="Content Placeholder 2">
            <a:extLst>
              <a:ext uri="{FF2B5EF4-FFF2-40B4-BE49-F238E27FC236}">
                <a16:creationId xmlns:a16="http://schemas.microsoft.com/office/drawing/2014/main" id="{14EE9AE8-4409-4E72-9EB4-DD5D9F58FD83}"/>
              </a:ext>
            </a:extLst>
          </p:cNvPr>
          <p:cNvSpPr>
            <a:spLocks noGrp="1"/>
          </p:cNvSpPr>
          <p:nvPr>
            <p:ph idx="1"/>
          </p:nvPr>
        </p:nvSpPr>
        <p:spPr/>
        <p:txBody>
          <a:bodyPr/>
          <a:lstStyle/>
          <a:p>
            <a:r>
              <a:rPr lang="en-US" dirty="0"/>
              <a:t>Funding Source 1- Description and focus</a:t>
            </a:r>
          </a:p>
          <a:p>
            <a:r>
              <a:rPr lang="en-US" dirty="0"/>
              <a:t>Funding Source 2 – Description and focus</a:t>
            </a:r>
          </a:p>
          <a:p>
            <a:r>
              <a:rPr lang="en-US" dirty="0"/>
              <a:t>Funding Source 3-Description and focus</a:t>
            </a:r>
          </a:p>
        </p:txBody>
      </p:sp>
    </p:spTree>
    <p:extLst>
      <p:ext uri="{BB962C8B-B14F-4D97-AF65-F5344CB8AC3E}">
        <p14:creationId xmlns:p14="http://schemas.microsoft.com/office/powerpoint/2010/main" val="1203518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0FC7A-CB1D-41C7-8658-8115606F4510}"/>
              </a:ext>
            </a:extLst>
          </p:cNvPr>
          <p:cNvSpPr>
            <a:spLocks noGrp="1"/>
          </p:cNvSpPr>
          <p:nvPr>
            <p:ph type="title"/>
          </p:nvPr>
        </p:nvSpPr>
        <p:spPr/>
        <p:txBody>
          <a:bodyPr/>
          <a:lstStyle/>
          <a:p>
            <a:r>
              <a:rPr lang="en-US" dirty="0"/>
              <a:t>Community Events</a:t>
            </a:r>
          </a:p>
        </p:txBody>
      </p:sp>
      <p:sp>
        <p:nvSpPr>
          <p:cNvPr id="3" name="Content Placeholder 2">
            <a:extLst>
              <a:ext uri="{FF2B5EF4-FFF2-40B4-BE49-F238E27FC236}">
                <a16:creationId xmlns:a16="http://schemas.microsoft.com/office/drawing/2014/main" id="{8F29D308-FEEA-4A5F-9363-4A742E469721}"/>
              </a:ext>
            </a:extLst>
          </p:cNvPr>
          <p:cNvSpPr>
            <a:spLocks noGrp="1"/>
          </p:cNvSpPr>
          <p:nvPr>
            <p:ph idx="1"/>
          </p:nvPr>
        </p:nvSpPr>
        <p:spPr/>
        <p:txBody>
          <a:bodyPr/>
          <a:lstStyle/>
          <a:p>
            <a:r>
              <a:rPr lang="en-US" dirty="0"/>
              <a:t>Insert photos or graphics of community events</a:t>
            </a:r>
          </a:p>
        </p:txBody>
      </p:sp>
    </p:spTree>
    <p:extLst>
      <p:ext uri="{BB962C8B-B14F-4D97-AF65-F5344CB8AC3E}">
        <p14:creationId xmlns:p14="http://schemas.microsoft.com/office/powerpoint/2010/main" val="39780001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57BDF-F93E-4CE5-9159-A8C1B4CC0C34}"/>
              </a:ext>
            </a:extLst>
          </p:cNvPr>
          <p:cNvSpPr>
            <a:spLocks noGrp="1"/>
          </p:cNvSpPr>
          <p:nvPr>
            <p:ph type="title"/>
          </p:nvPr>
        </p:nvSpPr>
        <p:spPr/>
        <p:txBody>
          <a:bodyPr/>
          <a:lstStyle/>
          <a:p>
            <a:r>
              <a:rPr lang="en-US" dirty="0"/>
              <a:t>Coalition Information and Contacts</a:t>
            </a:r>
          </a:p>
        </p:txBody>
      </p:sp>
      <p:sp>
        <p:nvSpPr>
          <p:cNvPr id="3" name="Content Placeholder 2">
            <a:extLst>
              <a:ext uri="{FF2B5EF4-FFF2-40B4-BE49-F238E27FC236}">
                <a16:creationId xmlns:a16="http://schemas.microsoft.com/office/drawing/2014/main" id="{D364972B-0C2D-4872-A5D5-6D76D01F3DFB}"/>
              </a:ext>
            </a:extLst>
          </p:cNvPr>
          <p:cNvSpPr>
            <a:spLocks noGrp="1"/>
          </p:cNvSpPr>
          <p:nvPr>
            <p:ph idx="1"/>
          </p:nvPr>
        </p:nvSpPr>
        <p:spPr/>
        <p:txBody>
          <a:bodyPr/>
          <a:lstStyle/>
          <a:p>
            <a:r>
              <a:rPr lang="en-US" dirty="0"/>
              <a:t>Days/times/location of meetings for full coalition and committees</a:t>
            </a:r>
          </a:p>
          <a:p>
            <a:r>
              <a:rPr lang="en-US" dirty="0"/>
              <a:t>Website</a:t>
            </a:r>
          </a:p>
          <a:p>
            <a:r>
              <a:rPr lang="en-US" dirty="0"/>
              <a:t>Email</a:t>
            </a:r>
          </a:p>
          <a:p>
            <a:r>
              <a:rPr lang="en-US" dirty="0"/>
              <a:t>Phone</a:t>
            </a:r>
          </a:p>
          <a:p>
            <a:r>
              <a:rPr lang="en-US" dirty="0"/>
              <a:t>Facebook</a:t>
            </a:r>
          </a:p>
          <a:p>
            <a:r>
              <a:rPr lang="en-US" dirty="0"/>
              <a:t>Instagram</a:t>
            </a:r>
          </a:p>
          <a:p>
            <a:r>
              <a:rPr lang="en-US" dirty="0"/>
              <a:t>Twitter</a:t>
            </a:r>
          </a:p>
          <a:p>
            <a:r>
              <a:rPr lang="en-US" dirty="0"/>
              <a:t>Key contact information ( Coordinator, Chair, etc.) </a:t>
            </a:r>
          </a:p>
        </p:txBody>
      </p:sp>
    </p:spTree>
    <p:extLst>
      <p:ext uri="{BB962C8B-B14F-4D97-AF65-F5344CB8AC3E}">
        <p14:creationId xmlns:p14="http://schemas.microsoft.com/office/powerpoint/2010/main" val="2116474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4A6496D-E64F-4458-9CD1-8E8617923E78}"/>
              </a:ext>
            </a:extLst>
          </p:cNvPr>
          <p:cNvSpPr txBox="1"/>
          <p:nvPr/>
        </p:nvSpPr>
        <p:spPr>
          <a:xfrm>
            <a:off x="1241946" y="2412694"/>
            <a:ext cx="10754435"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Cover Page: Insert Logo and Name of Coalition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97460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B9B84-CF24-42F5-A631-7742A586789B}"/>
              </a:ext>
            </a:extLst>
          </p:cNvPr>
          <p:cNvSpPr>
            <a:spLocks noGrp="1"/>
          </p:cNvSpPr>
          <p:nvPr>
            <p:ph type="title"/>
          </p:nvPr>
        </p:nvSpPr>
        <p:spPr/>
        <p:txBody>
          <a:bodyPr/>
          <a:lstStyle/>
          <a:p>
            <a:r>
              <a:rPr lang="en-US" dirty="0"/>
              <a:t>Mission/Vision</a:t>
            </a:r>
          </a:p>
        </p:txBody>
      </p:sp>
      <p:sp>
        <p:nvSpPr>
          <p:cNvPr id="3" name="Content Placeholder 2">
            <a:extLst>
              <a:ext uri="{FF2B5EF4-FFF2-40B4-BE49-F238E27FC236}">
                <a16:creationId xmlns:a16="http://schemas.microsoft.com/office/drawing/2014/main" id="{623C4F0E-A00C-40F5-AC91-79A56482883D}"/>
              </a:ext>
            </a:extLst>
          </p:cNvPr>
          <p:cNvSpPr>
            <a:spLocks noGrp="1"/>
          </p:cNvSpPr>
          <p:nvPr>
            <p:ph idx="1"/>
          </p:nvPr>
        </p:nvSpPr>
        <p:spPr/>
        <p:txBody>
          <a:bodyPr/>
          <a:lstStyle/>
          <a:p>
            <a:r>
              <a:rPr lang="en-US" dirty="0"/>
              <a:t>Insert Coalition Mission/Mision Statement</a:t>
            </a:r>
          </a:p>
          <a:p>
            <a:r>
              <a:rPr lang="en-US" dirty="0"/>
              <a:t>A brief history of the Coalition</a:t>
            </a:r>
          </a:p>
        </p:txBody>
      </p:sp>
    </p:spTree>
    <p:extLst>
      <p:ext uri="{BB962C8B-B14F-4D97-AF65-F5344CB8AC3E}">
        <p14:creationId xmlns:p14="http://schemas.microsoft.com/office/powerpoint/2010/main" val="1973547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90EB0-E86B-4C7C-8117-8A47A8676CC4}"/>
              </a:ext>
            </a:extLst>
          </p:cNvPr>
          <p:cNvSpPr>
            <a:spLocks noGrp="1"/>
          </p:cNvSpPr>
          <p:nvPr>
            <p:ph type="title"/>
          </p:nvPr>
        </p:nvSpPr>
        <p:spPr/>
        <p:txBody>
          <a:bodyPr/>
          <a:lstStyle/>
          <a:p>
            <a:r>
              <a:rPr lang="en-US" dirty="0"/>
              <a:t>What is Prevention and the Strategic Prevention  Framework?</a:t>
            </a:r>
          </a:p>
        </p:txBody>
      </p:sp>
      <p:sp>
        <p:nvSpPr>
          <p:cNvPr id="3" name="Content Placeholder 2">
            <a:extLst>
              <a:ext uri="{FF2B5EF4-FFF2-40B4-BE49-F238E27FC236}">
                <a16:creationId xmlns:a16="http://schemas.microsoft.com/office/drawing/2014/main" id="{567E0E55-7758-44BF-870B-D3937CEF0474}"/>
              </a:ext>
            </a:extLst>
          </p:cNvPr>
          <p:cNvSpPr>
            <a:spLocks noGrp="1"/>
          </p:cNvSpPr>
          <p:nvPr>
            <p:ph idx="1"/>
          </p:nvPr>
        </p:nvSpPr>
        <p:spPr/>
        <p:txBody>
          <a:bodyPr/>
          <a:lstStyle/>
          <a:p>
            <a:r>
              <a:rPr lang="en-US" dirty="0"/>
              <a:t>Insert description and purpose of prevention</a:t>
            </a:r>
          </a:p>
          <a:p>
            <a:r>
              <a:rPr lang="en-US" dirty="0"/>
              <a:t>Insert purpose of the SPF  </a:t>
            </a:r>
          </a:p>
          <a:p>
            <a:r>
              <a:rPr lang="en-US" dirty="0"/>
              <a:t>Insert health model continuum of care graphic</a:t>
            </a:r>
          </a:p>
        </p:txBody>
      </p:sp>
    </p:spTree>
    <p:extLst>
      <p:ext uri="{BB962C8B-B14F-4D97-AF65-F5344CB8AC3E}">
        <p14:creationId xmlns:p14="http://schemas.microsoft.com/office/powerpoint/2010/main" val="645904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D8067-9211-4FD3-A37F-209418AF2566}"/>
              </a:ext>
            </a:extLst>
          </p:cNvPr>
          <p:cNvSpPr>
            <a:spLocks noGrp="1"/>
          </p:cNvSpPr>
          <p:nvPr>
            <p:ph type="title"/>
          </p:nvPr>
        </p:nvSpPr>
        <p:spPr/>
        <p:txBody>
          <a:bodyPr/>
          <a:lstStyle/>
          <a:p>
            <a:r>
              <a:rPr lang="en-US" dirty="0"/>
              <a:t>Insert SPF Information</a:t>
            </a:r>
          </a:p>
        </p:txBody>
      </p:sp>
      <p:sp>
        <p:nvSpPr>
          <p:cNvPr id="3" name="Content Placeholder 2">
            <a:extLst>
              <a:ext uri="{FF2B5EF4-FFF2-40B4-BE49-F238E27FC236}">
                <a16:creationId xmlns:a16="http://schemas.microsoft.com/office/drawing/2014/main" id="{FF07BAD2-4087-47B5-AD26-59276436CCA1}"/>
              </a:ext>
            </a:extLst>
          </p:cNvPr>
          <p:cNvSpPr>
            <a:spLocks noGrp="1"/>
          </p:cNvSpPr>
          <p:nvPr>
            <p:ph idx="1"/>
          </p:nvPr>
        </p:nvSpPr>
        <p:spPr/>
        <p:txBody>
          <a:bodyPr/>
          <a:lstStyle/>
          <a:p>
            <a:r>
              <a:rPr lang="en-US" dirty="0"/>
              <a:t>The Strategic Prevention Framework (SPF) rationale</a:t>
            </a:r>
          </a:p>
          <a:p>
            <a:r>
              <a:rPr lang="en-US" dirty="0"/>
              <a:t>Brief summary or graphic of each step</a:t>
            </a:r>
          </a:p>
        </p:txBody>
      </p:sp>
    </p:spTree>
    <p:extLst>
      <p:ext uri="{BB962C8B-B14F-4D97-AF65-F5344CB8AC3E}">
        <p14:creationId xmlns:p14="http://schemas.microsoft.com/office/powerpoint/2010/main" val="4084598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4E673-9A55-4B21-99E3-CF88740AB761}"/>
              </a:ext>
            </a:extLst>
          </p:cNvPr>
          <p:cNvSpPr>
            <a:spLocks noGrp="1"/>
          </p:cNvSpPr>
          <p:nvPr>
            <p:ph type="title"/>
          </p:nvPr>
        </p:nvSpPr>
        <p:spPr/>
        <p:txBody>
          <a:bodyPr/>
          <a:lstStyle/>
          <a:p>
            <a:r>
              <a:rPr lang="en-US" dirty="0"/>
              <a:t>SPF </a:t>
            </a:r>
          </a:p>
        </p:txBody>
      </p:sp>
      <p:sp>
        <p:nvSpPr>
          <p:cNvPr id="3" name="Content Placeholder 2">
            <a:extLst>
              <a:ext uri="{FF2B5EF4-FFF2-40B4-BE49-F238E27FC236}">
                <a16:creationId xmlns:a16="http://schemas.microsoft.com/office/drawing/2014/main" id="{0E725EBA-2C75-4CCB-84E8-D60917E99DFD}"/>
              </a:ext>
            </a:extLst>
          </p:cNvPr>
          <p:cNvSpPr>
            <a:spLocks noGrp="1"/>
          </p:cNvSpPr>
          <p:nvPr>
            <p:ph idx="1"/>
          </p:nvPr>
        </p:nvSpPr>
        <p:spPr/>
        <p:txBody>
          <a:bodyPr/>
          <a:lstStyle/>
          <a:p>
            <a:r>
              <a:rPr lang="en-US" dirty="0"/>
              <a:t>General overview of SPF</a:t>
            </a:r>
          </a:p>
          <a:p>
            <a:r>
              <a:rPr lang="en-US" dirty="0"/>
              <a:t>SPF Rationale</a:t>
            </a:r>
          </a:p>
          <a:p>
            <a:r>
              <a:rPr lang="en-US" dirty="0"/>
              <a:t>Link to SAMSHA SPF Guide</a:t>
            </a:r>
          </a:p>
        </p:txBody>
      </p:sp>
    </p:spTree>
    <p:extLst>
      <p:ext uri="{BB962C8B-B14F-4D97-AF65-F5344CB8AC3E}">
        <p14:creationId xmlns:p14="http://schemas.microsoft.com/office/powerpoint/2010/main" val="455102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62E61-DAAD-468B-9622-6718F0E4C3C9}"/>
              </a:ext>
            </a:extLst>
          </p:cNvPr>
          <p:cNvSpPr>
            <a:spLocks noGrp="1"/>
          </p:cNvSpPr>
          <p:nvPr>
            <p:ph type="title"/>
          </p:nvPr>
        </p:nvSpPr>
        <p:spPr/>
        <p:txBody>
          <a:bodyPr/>
          <a:lstStyle/>
          <a:p>
            <a:r>
              <a:rPr lang="en-US" dirty="0"/>
              <a:t>Needs Assessment</a:t>
            </a:r>
          </a:p>
        </p:txBody>
      </p:sp>
      <p:sp>
        <p:nvSpPr>
          <p:cNvPr id="3" name="Content Placeholder 2">
            <a:extLst>
              <a:ext uri="{FF2B5EF4-FFF2-40B4-BE49-F238E27FC236}">
                <a16:creationId xmlns:a16="http://schemas.microsoft.com/office/drawing/2014/main" id="{6AF59F00-89CF-4615-8DEF-5AD8884AA83D}"/>
              </a:ext>
            </a:extLst>
          </p:cNvPr>
          <p:cNvSpPr>
            <a:spLocks noGrp="1"/>
          </p:cNvSpPr>
          <p:nvPr>
            <p:ph idx="1"/>
          </p:nvPr>
        </p:nvSpPr>
        <p:spPr/>
        <p:txBody>
          <a:bodyPr/>
          <a:lstStyle/>
          <a:p>
            <a:r>
              <a:rPr lang="en-US" dirty="0"/>
              <a:t>Insert summary of your coalitions original Needs Assessment: </a:t>
            </a:r>
          </a:p>
          <a:p>
            <a:pPr lvl="1"/>
            <a:r>
              <a:rPr lang="en-US" dirty="0"/>
              <a:t>Include priority substance, target population, risk and protective factors</a:t>
            </a:r>
          </a:p>
          <a:p>
            <a:pPr lvl="1"/>
            <a:r>
              <a:rPr lang="en-US" dirty="0"/>
              <a:t>Insert link to full Needs Assessment Document</a:t>
            </a:r>
          </a:p>
          <a:p>
            <a:endParaRPr lang="en-US" dirty="0"/>
          </a:p>
          <a:p>
            <a:endParaRPr lang="en-US" dirty="0"/>
          </a:p>
        </p:txBody>
      </p:sp>
    </p:spTree>
    <p:extLst>
      <p:ext uri="{BB962C8B-B14F-4D97-AF65-F5344CB8AC3E}">
        <p14:creationId xmlns:p14="http://schemas.microsoft.com/office/powerpoint/2010/main" val="417013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5CD69-98C7-4017-927D-6BC334211491}"/>
              </a:ext>
            </a:extLst>
          </p:cNvPr>
          <p:cNvSpPr>
            <a:spLocks noGrp="1"/>
          </p:cNvSpPr>
          <p:nvPr>
            <p:ph type="title"/>
          </p:nvPr>
        </p:nvSpPr>
        <p:spPr/>
        <p:txBody>
          <a:bodyPr/>
          <a:lstStyle/>
          <a:p>
            <a:r>
              <a:rPr lang="en-US" dirty="0"/>
              <a:t>Strategic Plan</a:t>
            </a:r>
          </a:p>
        </p:txBody>
      </p:sp>
      <p:sp>
        <p:nvSpPr>
          <p:cNvPr id="3" name="Content Placeholder 2">
            <a:extLst>
              <a:ext uri="{FF2B5EF4-FFF2-40B4-BE49-F238E27FC236}">
                <a16:creationId xmlns:a16="http://schemas.microsoft.com/office/drawing/2014/main" id="{B311DB1C-7694-4E1E-BF58-477504958B12}"/>
              </a:ext>
            </a:extLst>
          </p:cNvPr>
          <p:cNvSpPr>
            <a:spLocks noGrp="1"/>
          </p:cNvSpPr>
          <p:nvPr>
            <p:ph idx="1"/>
          </p:nvPr>
        </p:nvSpPr>
        <p:spPr/>
        <p:txBody>
          <a:bodyPr/>
          <a:lstStyle/>
          <a:p>
            <a:r>
              <a:rPr lang="en-US" dirty="0"/>
              <a:t>Insert summary of your coalitions strategic plan</a:t>
            </a:r>
          </a:p>
          <a:p>
            <a:pPr lvl="1"/>
            <a:endParaRPr lang="en-US" dirty="0"/>
          </a:p>
          <a:p>
            <a:pPr lvl="1"/>
            <a:r>
              <a:rPr lang="en-US" dirty="0"/>
              <a:t>Include coalition goals and objectives ( reduce underage drinking by x %, increase parental disapproval by X%, increase peer disapproval by X%, increase coalition capacity, increase perception of harm by X%, etc.)</a:t>
            </a:r>
          </a:p>
          <a:p>
            <a:pPr lvl="1"/>
            <a:r>
              <a:rPr lang="en-US" dirty="0"/>
              <a:t>Include main strategies that are to be employed to address findings of the  needs assessment</a:t>
            </a:r>
          </a:p>
          <a:p>
            <a:pPr lvl="1"/>
            <a:r>
              <a:rPr lang="en-US" dirty="0"/>
              <a:t>Insert link to full Strategic Plan</a:t>
            </a:r>
          </a:p>
          <a:p>
            <a:endParaRPr lang="en-US" dirty="0"/>
          </a:p>
        </p:txBody>
      </p:sp>
    </p:spTree>
    <p:extLst>
      <p:ext uri="{BB962C8B-B14F-4D97-AF65-F5344CB8AC3E}">
        <p14:creationId xmlns:p14="http://schemas.microsoft.com/office/powerpoint/2010/main" val="13714742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75118</TotalTime>
  <Words>820</Words>
  <Application>Microsoft Office PowerPoint</Application>
  <PresentationFormat>Widescreen</PresentationFormat>
  <Paragraphs>109</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PowerPoint Presentation</vt:lpstr>
      <vt:lpstr>PowerPoint Presentation</vt:lpstr>
      <vt:lpstr>PowerPoint Presentation</vt:lpstr>
      <vt:lpstr>Mission/Vision</vt:lpstr>
      <vt:lpstr>What is Prevention and the Strategic Prevention  Framework?</vt:lpstr>
      <vt:lpstr>Insert SPF Information</vt:lpstr>
      <vt:lpstr>SPF </vt:lpstr>
      <vt:lpstr>Needs Assessment</vt:lpstr>
      <vt:lpstr>Strategic Plan</vt:lpstr>
      <vt:lpstr>Implementation Plan</vt:lpstr>
      <vt:lpstr>Evaluation Information</vt:lpstr>
      <vt:lpstr>Main Goals and Data</vt:lpstr>
      <vt:lpstr>Sustainability/Cultural Competency</vt:lpstr>
      <vt:lpstr>Local Prevention Councils</vt:lpstr>
      <vt:lpstr>Other Key Documents</vt:lpstr>
      <vt:lpstr>Social Norms Media Campaigns</vt:lpstr>
      <vt:lpstr>Structure/Organization Chart</vt:lpstr>
      <vt:lpstr>Committees</vt:lpstr>
      <vt:lpstr>12 Community Sectors</vt:lpstr>
      <vt:lpstr>Title: Coalition Stakeholder Groups and Partnerships</vt:lpstr>
      <vt:lpstr>Member Roles</vt:lpstr>
      <vt:lpstr>Member Roles by Time</vt:lpstr>
      <vt:lpstr>Funding</vt:lpstr>
      <vt:lpstr>Community Events</vt:lpstr>
      <vt:lpstr>Coalition Information and 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Jennifer Jacobsen</cp:lastModifiedBy>
  <cp:revision>63</cp:revision>
  <dcterms:created xsi:type="dcterms:W3CDTF">2020-07-22T13:31:50Z</dcterms:created>
  <dcterms:modified xsi:type="dcterms:W3CDTF">2026-05-07T16:06:34Z</dcterms:modified>
</cp:coreProperties>
</file>