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1"/>
  </p:sldMasterIdLst>
  <p:notesMasterIdLst>
    <p:notesMasterId r:id="rId46"/>
  </p:notesMasterIdLst>
  <p:handoutMasterIdLst>
    <p:handoutMasterId r:id="rId47"/>
  </p:handoutMasterIdLst>
  <p:sldIdLst>
    <p:sldId id="256" r:id="rId2"/>
    <p:sldId id="292" r:id="rId3"/>
    <p:sldId id="293" r:id="rId4"/>
    <p:sldId id="294" r:id="rId5"/>
    <p:sldId id="260" r:id="rId6"/>
    <p:sldId id="291" r:id="rId7"/>
    <p:sldId id="295" r:id="rId8"/>
    <p:sldId id="258" r:id="rId9"/>
    <p:sldId id="304" r:id="rId10"/>
    <p:sldId id="272" r:id="rId11"/>
    <p:sldId id="261" r:id="rId12"/>
    <p:sldId id="262" r:id="rId13"/>
    <p:sldId id="311" r:id="rId14"/>
    <p:sldId id="290" r:id="rId15"/>
    <p:sldId id="309" r:id="rId16"/>
    <p:sldId id="268" r:id="rId17"/>
    <p:sldId id="280" r:id="rId18"/>
    <p:sldId id="300" r:id="rId19"/>
    <p:sldId id="301" r:id="rId20"/>
    <p:sldId id="303" r:id="rId21"/>
    <p:sldId id="297" r:id="rId22"/>
    <p:sldId id="282" r:id="rId23"/>
    <p:sldId id="308" r:id="rId24"/>
    <p:sldId id="287" r:id="rId25"/>
    <p:sldId id="302" r:id="rId26"/>
    <p:sldId id="275" r:id="rId27"/>
    <p:sldId id="285" r:id="rId28"/>
    <p:sldId id="277" r:id="rId29"/>
    <p:sldId id="273" r:id="rId30"/>
    <p:sldId id="278" r:id="rId31"/>
    <p:sldId id="274" r:id="rId32"/>
    <p:sldId id="279" r:id="rId33"/>
    <p:sldId id="286" r:id="rId34"/>
    <p:sldId id="312" r:id="rId35"/>
    <p:sldId id="306" r:id="rId36"/>
    <p:sldId id="263" r:id="rId37"/>
    <p:sldId id="283" r:id="rId38"/>
    <p:sldId id="284" r:id="rId39"/>
    <p:sldId id="266" r:id="rId40"/>
    <p:sldId id="281" r:id="rId41"/>
    <p:sldId id="265" r:id="rId42"/>
    <p:sldId id="267" r:id="rId43"/>
    <p:sldId id="298" r:id="rId44"/>
    <p:sldId id="288" r:id="rId45"/>
  </p:sldIdLst>
  <p:sldSz cx="12192000" cy="6858000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82864" autoAdjust="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Mason" userId="b03d5048-3778-4ad5-bd05-6f7cdb5e6fcb" providerId="ADAL" clId="{47AB5B53-47B3-4561-BDC4-F84FE73C3524}"/>
    <pc:docChg chg="custSel delSld modSld">
      <pc:chgData name="Lisa Mason" userId="b03d5048-3778-4ad5-bd05-6f7cdb5e6fcb" providerId="ADAL" clId="{47AB5B53-47B3-4561-BDC4-F84FE73C3524}" dt="2025-07-18T18:28:48.754" v="241" actId="6549"/>
      <pc:docMkLst>
        <pc:docMk/>
      </pc:docMkLst>
      <pc:sldChg chg="del">
        <pc:chgData name="Lisa Mason" userId="b03d5048-3778-4ad5-bd05-6f7cdb5e6fcb" providerId="ADAL" clId="{47AB5B53-47B3-4561-BDC4-F84FE73C3524}" dt="2025-07-18T18:22:17.139" v="3" actId="2696"/>
        <pc:sldMkLst>
          <pc:docMk/>
          <pc:sldMk cId="977577591" sldId="276"/>
        </pc:sldMkLst>
      </pc:sldChg>
      <pc:sldChg chg="modSp mod">
        <pc:chgData name="Lisa Mason" userId="b03d5048-3778-4ad5-bd05-6f7cdb5e6fcb" providerId="ADAL" clId="{47AB5B53-47B3-4561-BDC4-F84FE73C3524}" dt="2025-07-18T18:28:48.754" v="241" actId="6549"/>
        <pc:sldMkLst>
          <pc:docMk/>
          <pc:sldMk cId="773236460" sldId="288"/>
        </pc:sldMkLst>
        <pc:spChg chg="mod">
          <ac:chgData name="Lisa Mason" userId="b03d5048-3778-4ad5-bd05-6f7cdb5e6fcb" providerId="ADAL" clId="{47AB5B53-47B3-4561-BDC4-F84FE73C3524}" dt="2025-07-18T18:28:48.754" v="241" actId="6549"/>
          <ac:spMkLst>
            <pc:docMk/>
            <pc:sldMk cId="773236460" sldId="288"/>
            <ac:spMk id="5" creationId="{CF18BA8F-66B5-4E35-BD71-C7153EA281F0}"/>
          </ac:spMkLst>
        </pc:spChg>
      </pc:sldChg>
      <pc:sldChg chg="del">
        <pc:chgData name="Lisa Mason" userId="b03d5048-3778-4ad5-bd05-6f7cdb5e6fcb" providerId="ADAL" clId="{47AB5B53-47B3-4561-BDC4-F84FE73C3524}" dt="2025-07-18T18:21:07.506" v="0" actId="2696"/>
        <pc:sldMkLst>
          <pc:docMk/>
          <pc:sldMk cId="1593365996" sldId="296"/>
        </pc:sldMkLst>
      </pc:sldChg>
      <pc:sldChg chg="del">
        <pc:chgData name="Lisa Mason" userId="b03d5048-3778-4ad5-bd05-6f7cdb5e6fcb" providerId="ADAL" clId="{47AB5B53-47B3-4561-BDC4-F84FE73C3524}" dt="2025-07-18T18:21:30.534" v="1" actId="2696"/>
        <pc:sldMkLst>
          <pc:docMk/>
          <pc:sldMk cId="3241391425" sldId="305"/>
        </pc:sldMkLst>
      </pc:sldChg>
      <pc:sldChg chg="del">
        <pc:chgData name="Lisa Mason" userId="b03d5048-3778-4ad5-bd05-6f7cdb5e6fcb" providerId="ADAL" clId="{47AB5B53-47B3-4561-BDC4-F84FE73C3524}" dt="2025-07-18T18:22:03.585" v="2" actId="2696"/>
        <pc:sldMkLst>
          <pc:docMk/>
          <pc:sldMk cId="1854978148" sldId="31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6"/>
          </a:xfrm>
          <a:prstGeom prst="rect">
            <a:avLst/>
          </a:prstGeom>
        </p:spPr>
        <p:txBody>
          <a:bodyPr vert="horz" lIns="92940" tIns="46470" rIns="92940" bIns="464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6"/>
          </a:xfrm>
          <a:prstGeom prst="rect">
            <a:avLst/>
          </a:prstGeom>
        </p:spPr>
        <p:txBody>
          <a:bodyPr vert="horz" lIns="92940" tIns="46470" rIns="92940" bIns="46470" rtlCol="0"/>
          <a:lstStyle>
            <a:lvl1pPr algn="r">
              <a:defRPr sz="1200"/>
            </a:lvl1pPr>
          </a:lstStyle>
          <a:p>
            <a:fld id="{BDC42D97-2DBB-4B42-AF77-437D4E57CA6B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46"/>
            <a:ext cx="3056414" cy="465456"/>
          </a:xfrm>
          <a:prstGeom prst="rect">
            <a:avLst/>
          </a:prstGeom>
        </p:spPr>
        <p:txBody>
          <a:bodyPr vert="horz" lIns="92940" tIns="46470" rIns="92940" bIns="464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46"/>
            <a:ext cx="3056414" cy="465456"/>
          </a:xfrm>
          <a:prstGeom prst="rect">
            <a:avLst/>
          </a:prstGeom>
        </p:spPr>
        <p:txBody>
          <a:bodyPr vert="horz" lIns="92940" tIns="46470" rIns="92940" bIns="46470" rtlCol="0" anchor="b"/>
          <a:lstStyle>
            <a:lvl1pPr algn="r">
              <a:defRPr sz="1200"/>
            </a:lvl1pPr>
          </a:lstStyle>
          <a:p>
            <a:fld id="{A7FE957B-CC6F-45C1-81E0-44BCE7140E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31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6"/>
          </a:xfrm>
          <a:prstGeom prst="rect">
            <a:avLst/>
          </a:prstGeom>
        </p:spPr>
        <p:txBody>
          <a:bodyPr vert="horz" lIns="92940" tIns="46470" rIns="92940" bIns="464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6"/>
          </a:xfrm>
          <a:prstGeom prst="rect">
            <a:avLst/>
          </a:prstGeom>
        </p:spPr>
        <p:txBody>
          <a:bodyPr vert="horz" lIns="92940" tIns="46470" rIns="92940" bIns="46470" rtlCol="0"/>
          <a:lstStyle>
            <a:lvl1pPr algn="r">
              <a:defRPr sz="1200"/>
            </a:lvl1pPr>
          </a:lstStyle>
          <a:p>
            <a:fld id="{E850DBA3-D40B-4A90-B883-3FA07EEA0B63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0" tIns="46470" rIns="92940" bIns="464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2623"/>
            <a:ext cx="5642610" cy="4189094"/>
          </a:xfrm>
          <a:prstGeom prst="rect">
            <a:avLst/>
          </a:prstGeom>
        </p:spPr>
        <p:txBody>
          <a:bodyPr vert="horz" lIns="92940" tIns="46470" rIns="92940" bIns="4647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46"/>
            <a:ext cx="3056414" cy="465456"/>
          </a:xfrm>
          <a:prstGeom prst="rect">
            <a:avLst/>
          </a:prstGeom>
        </p:spPr>
        <p:txBody>
          <a:bodyPr vert="horz" lIns="92940" tIns="46470" rIns="92940" bIns="464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46"/>
            <a:ext cx="3056414" cy="465456"/>
          </a:xfrm>
          <a:prstGeom prst="rect">
            <a:avLst/>
          </a:prstGeom>
        </p:spPr>
        <p:txBody>
          <a:bodyPr vert="horz" lIns="92940" tIns="46470" rIns="92940" bIns="46470" rtlCol="0" anchor="b"/>
          <a:lstStyle>
            <a:lvl1pPr algn="r">
              <a:defRPr sz="1200"/>
            </a:lvl1pPr>
          </a:lstStyle>
          <a:p>
            <a:fld id="{2142E045-80EA-42E2-9781-3A484609A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6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</a:t>
            </a:r>
            <a:r>
              <a:rPr lang="en-US" baseline="0" dirty="0"/>
              <a:t> Prevention Training and Technical Assistance Service Center was funded by the CT Department of Mental Health and Addiction Services in 2015 with the goal of establishing a robust, well-informed robust prevention workforce in Connecticut.  The PTTASC supports prevention workers in earning their Certified Prevention Specialist credential as one strategy in prevention workforce development.  Preventiontrainingcenter.org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E045-80EA-42E2-9781-3A484609AB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37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E045-80EA-42E2-9781-3A484609AB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80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E045-80EA-42E2-9781-3A484609AB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29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E045-80EA-42E2-9781-3A484609AB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92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E045-80EA-42E2-9781-3A484609AB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02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E045-80EA-42E2-9781-3A484609AB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03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E045-80EA-42E2-9781-3A484609AB2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25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E045-80EA-42E2-9781-3A484609AB2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01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E045-80EA-42E2-9781-3A484609AB2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10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E045-80EA-42E2-9781-3A484609AB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99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396">
              <a:defRPr/>
            </a:pPr>
            <a:r>
              <a:rPr lang="en-US" dirty="0"/>
              <a:t>The</a:t>
            </a:r>
            <a:r>
              <a:rPr lang="en-US" baseline="0" dirty="0"/>
              <a:t> Prevention Training and Technical Assistance Service Center was funded by the CT Department of Mental Health and Addiction Services in 2015 with the goal of establishing a robust, well-informed robust prevention workforce in Connecticut.  The PTTASC supports prevention workers in earning their Certified Prevention Specialist credential as one strategy in prevention workforce development.  </a:t>
            </a:r>
            <a:r>
              <a:rPr lang="en-US" baseline="0"/>
              <a:t>Preventiontrainingcenter.org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E045-80EA-42E2-9781-3A484609AB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9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E045-80EA-42E2-9781-3A484609AB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24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B7B77-D756-D64F-F695-4AC8AC0B9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4F4D42-54CB-5C6A-D834-BFE22A4C57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0102B3-87B6-D105-1CB7-FD1E0C0E6B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A37F5-D4D6-A940-DC2D-1B6DFD996C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E045-80EA-42E2-9781-3A484609AB2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0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E045-80EA-42E2-9781-3A484609AB2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01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E045-80EA-42E2-9781-3A484609AB2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32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E045-80EA-42E2-9781-3A484609AB2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549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E045-80EA-42E2-9781-3A484609AB2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22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396">
              <a:defRPr/>
            </a:pPr>
            <a:r>
              <a:rPr lang="en-US" dirty="0"/>
              <a:t>The</a:t>
            </a:r>
            <a:r>
              <a:rPr lang="en-US" baseline="0" dirty="0"/>
              <a:t> Prevention Training and Technical Assistance Service Center was funded by the CT Department of Mental Health and Addiction Services in 2015 with the goal of establishing a robust, well-informed robust prevention workforce in Connecticut.  TTASC supports prevention workers in earning their Certified Prevention Specialist credential as one strategy in prevention workforce development.  Preventiontrainingcenter.org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E045-80EA-42E2-9781-3A484609AB2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16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E045-80EA-42E2-9781-3A484609AB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21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E045-80EA-42E2-9781-3A484609AB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00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E045-80EA-42E2-9781-3A484609AB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01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E045-80EA-42E2-9781-3A484609AB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72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E1A86-9B81-4D48-F831-1060E83AD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A561A0-3361-DE3B-5CDC-C45140C704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742690-D8D2-EE23-624B-1672165245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C449F-69A0-593A-25B9-02B1A27EB4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E045-80EA-42E2-9781-3A484609AB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03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E045-80EA-42E2-9781-3A484609AB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73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2E045-80EA-42E2-9781-3A484609AB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29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023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2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12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57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557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2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258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02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82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40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23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ternationalcredentialing.org/wp-content/uploads/2024/08/Prevention_Candidate_Guide_Final_06.28.24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tcertboar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quamme@ctcertboard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sschaefer@ctcertboard.or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credentialing.org/wp-content/uploads/2024/08/Prevention_Candidate_Guide_Final_06.28.24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ctcertboard.org/wp-content/uploads/2025/01/CPS-Application.pdf" TargetMode="External"/><Relationship Id="rId4" Type="http://schemas.openxmlformats.org/officeDocument/2006/relationships/hyperlink" Target="https://ctcertboard.org/wp-content/uploads/2025/04/Registry-Application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tcertboard.org/wp-content/uploads/2025/01/CPS-Application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tcertboard.org/wp-content/uploads/2025/06/CPS-DMHAS-Fast-Track-Application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tcertboard.org/wp-content/uploads/2025/06/APP-DMHAS-Referral-Application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ason@xsector.com" TargetMode="External"/><Relationship Id="rId2" Type="http://schemas.openxmlformats.org/officeDocument/2006/relationships/hyperlink" Target="mailto:Jacobsen@xsector.co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prc.org/wp-content/uploads/2023/08/Final-RI-Prevention-Certification-Study-Guide-Revised-January-2024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internationalcredentialing.org/wp-content/uploads/2024/08/Prevention_Candidate_Guide_Final_06.28.24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pttcnetwork.org/centers/new-england-pttc/video-series-what-do-prevention-specialists-do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ationalcredentialing.org/wp-content/uploads/2024/08/Prevention_Candidate_Guide_Final_06.28.24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sappb.org/wp-content/uploads/2023/11/IC_RC-CPS-Code-of-Ethics.pdf#:~:text=The%20IC%26RC%20Prevention%20Specialist%20%28PS%29%20Code%20of%20Ethics,of%20ethics%20are%20models%20of%20exemplary%20professional%20behavior.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tcnetwork.org/wp-content/uploads/2021/08/New-England-Onboarding-8.19.2021.pdf" TargetMode="External"/><Relationship Id="rId5" Type="http://schemas.openxmlformats.org/officeDocument/2006/relationships/hyperlink" Target="https://pttcnetwork.org/centers/new-england-pttc/product/new-england-prevention-specialist-onboarding-and-orientation" TargetMode="Externa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ternationalcredentialing.org/wp-content/uploads/2024/08/Prevention_Candidate_Guide_Final_06.28.24.pdf" TargetMode="External"/><Relationship Id="rId4" Type="http://schemas.openxmlformats.org/officeDocument/2006/relationships/hyperlink" Target="https://www.riprc.org/wp-content/uploads/2023/08/Final-RI-Prevention-Certification-Study-Guide-Revised-January-2024.pd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learinghouse.org/" TargetMode="External"/><Relationship Id="rId2" Type="http://schemas.openxmlformats.org/officeDocument/2006/relationships/hyperlink" Target="https://preventiontrainingcenter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pttcnetwork.org/training-and-events-calendar/" TargetMode="External"/><Relationship Id="rId4" Type="http://schemas.openxmlformats.org/officeDocument/2006/relationships/hyperlink" Target="https://gppct.org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ternationalcredentialing.org/wp-content/uploads/2024/08/Prevention_Candidate_Guide_Final_06.28.24.pdf" TargetMode="External"/><Relationship Id="rId4" Type="http://schemas.openxmlformats.org/officeDocument/2006/relationships/hyperlink" Target="https://www.riprc.org/wp-content/uploads/2023/08/Final-RI-Prevention-Certification-Study-Guide-Revised-January-2024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son@xsector.com" TargetMode="External"/><Relationship Id="rId5" Type="http://schemas.openxmlformats.org/officeDocument/2006/relationships/hyperlink" Target="mailto:Jacobsen@xsector.com" TargetMode="External"/><Relationship Id="rId4" Type="http://schemas.openxmlformats.org/officeDocument/2006/relationships/hyperlink" Target="https://www.preventiontrainingcenter.org/cpstool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ationalcredentialing.org/creds/p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csappb.org/wp-content/uploads/2023/11/IC_RC-CPS-Code-of-Ethics.pdf#:~:text=The%20IC%26RC%20Prevention%20Specialist%20%28PS%29%20Code%20of%20Ethics,of%20ethics%20are%20models%20of%20exemplary%20professional%20behavior.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724" y="1430767"/>
            <a:ext cx="8059118" cy="2746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/>
              <a:t>Certified Prevention Specialist </a:t>
            </a:r>
            <a:br>
              <a:rPr lang="en-US" sz="4800" dirty="0"/>
            </a:b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/>
              <a:t>Application &amp; Exam Preparation Overview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4015" y="4670246"/>
            <a:ext cx="3471985" cy="56818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2025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834" y="4670246"/>
            <a:ext cx="2404877" cy="12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21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 application and exam based on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6 Prevention Performance Domains</a:t>
            </a:r>
          </a:p>
        </p:txBody>
      </p:sp>
      <p:pic>
        <p:nvPicPr>
          <p:cNvPr id="15" name="Content Placeholder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483" y="5947080"/>
            <a:ext cx="710794" cy="780952"/>
          </a:xfrm>
          <a:prstGeom prst="rect">
            <a:avLst/>
          </a:prstGeom>
        </p:spPr>
      </p:pic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CF18BA8F-66B5-4E35-BD71-C7153EA281F0}"/>
              </a:ext>
            </a:extLst>
          </p:cNvPr>
          <p:cNvSpPr txBox="1">
            <a:spLocks/>
          </p:cNvSpPr>
          <p:nvPr/>
        </p:nvSpPr>
        <p:spPr>
          <a:xfrm>
            <a:off x="4021668" y="10165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A4C361A7-6FA8-4531-A7BD-A426FB345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757" y="1376579"/>
            <a:ext cx="7895021" cy="409569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800" dirty="0"/>
              <a:t>6 domains demonstrating variety of prevention competencies including </a:t>
            </a:r>
            <a:r>
              <a:rPr lang="en-US" sz="2800" b="1" dirty="0"/>
              <a:t>knowledge</a:t>
            </a:r>
            <a:r>
              <a:rPr lang="en-US" sz="2800" dirty="0"/>
              <a:t>, </a:t>
            </a:r>
            <a:r>
              <a:rPr lang="en-US" sz="2800" b="1" dirty="0"/>
              <a:t>skills </a:t>
            </a:r>
            <a:r>
              <a:rPr lang="en-US" sz="2800" dirty="0"/>
              <a:t>and </a:t>
            </a:r>
            <a:r>
              <a:rPr lang="en-US" sz="2800" b="1" dirty="0"/>
              <a:t>behaviors</a:t>
            </a:r>
          </a:p>
          <a:p>
            <a:endParaRPr lang="en-US" sz="1000" b="1" dirty="0"/>
          </a:p>
          <a:p>
            <a:r>
              <a:rPr lang="en-US" sz="2800" dirty="0"/>
              <a:t>Developed from IC&amp;RC Prevention Job Task Analysis updated in 2022. </a:t>
            </a:r>
          </a:p>
          <a:p>
            <a:endParaRPr lang="en-US" sz="1000" dirty="0"/>
          </a:p>
          <a:p>
            <a:r>
              <a:rPr lang="en-US" sz="2800" dirty="0"/>
              <a:t>Review the full list of domains and more about </a:t>
            </a:r>
            <a:r>
              <a:rPr lang="en-US" sz="2800" dirty="0">
                <a:hlinkClick r:id="rId4"/>
              </a:rPr>
              <a:t>Prevention Job Analysis</a:t>
            </a:r>
            <a:r>
              <a:rPr lang="en-US" sz="2800" dirty="0"/>
              <a:t>, pages 10-15.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900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043493"/>
            <a:ext cx="2947482" cy="4681528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The CT Certification Board (CCB)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951033" y="879015"/>
            <a:ext cx="7315200" cy="5458541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/>
              <a:t>Member of the International Certification and Reciprocity Consortium (IC&amp;RC)</a:t>
            </a:r>
          </a:p>
          <a:p>
            <a:endParaRPr lang="en-US" sz="1700" dirty="0"/>
          </a:p>
          <a:p>
            <a:r>
              <a:rPr lang="en-US" sz="5100" dirty="0"/>
              <a:t>Administers CPS application process that certifies applicants to sit for the international exam</a:t>
            </a:r>
          </a:p>
          <a:p>
            <a:endParaRPr lang="en-US" sz="1700" dirty="0"/>
          </a:p>
          <a:p>
            <a:r>
              <a:rPr lang="en-US" sz="5100" dirty="0"/>
              <a:t>Ensures that training/continuing education provided in Connecticut by approved vendors meets established standards</a:t>
            </a:r>
          </a:p>
          <a:p>
            <a:endParaRPr lang="en-US" sz="1700" dirty="0"/>
          </a:p>
          <a:p>
            <a:r>
              <a:rPr lang="en-US" sz="5100" b="1" dirty="0"/>
              <a:t>2 applications </a:t>
            </a:r>
          </a:p>
          <a:p>
            <a:pPr lvl="1"/>
            <a:r>
              <a:rPr lang="en-US" sz="4400" b="1" dirty="0"/>
              <a:t>Registry</a:t>
            </a:r>
            <a:r>
              <a:rPr lang="en-US" sz="4400" dirty="0"/>
              <a:t> application – education, work history, personal demographics</a:t>
            </a:r>
          </a:p>
          <a:p>
            <a:pPr lvl="1"/>
            <a:r>
              <a:rPr lang="en-US" sz="4400" b="1" dirty="0"/>
              <a:t>Prevention Specialist </a:t>
            </a:r>
            <a:r>
              <a:rPr lang="en-US" sz="4400" dirty="0"/>
              <a:t>application – document work history in each of 6 domains, professional references, training documentation</a:t>
            </a:r>
            <a:endParaRPr lang="en-US" sz="4400" dirty="0">
              <a:hlinkClick r:id="rId2"/>
            </a:endParaRPr>
          </a:p>
          <a:p>
            <a:pPr marL="0" indent="0" algn="ctr">
              <a:buNone/>
            </a:pPr>
            <a:r>
              <a:rPr lang="en-US" sz="4400" dirty="0">
                <a:hlinkClick r:id="rId2"/>
              </a:rPr>
              <a:t>http://www.ctcertboard.org/</a:t>
            </a:r>
            <a:endParaRPr lang="en-US" sz="4400" dirty="0"/>
          </a:p>
        </p:txBody>
      </p:sp>
      <p:pic>
        <p:nvPicPr>
          <p:cNvPr id="15" name="Content Placeholder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483" y="5947080"/>
            <a:ext cx="710794" cy="7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0E549A-ABF9-441F-88A8-164CEA438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551" y="1132979"/>
            <a:ext cx="1446217" cy="143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71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Certification Board Staff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/>
              <a:t>Jeff Quamme, CEO, </a:t>
            </a:r>
            <a:r>
              <a:rPr lang="en-US" sz="2800" dirty="0">
                <a:hlinkClick r:id="rId3"/>
              </a:rPr>
              <a:t>jquamme@ctcertboard.org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Scott Schaefer, Director of Operations, </a:t>
            </a:r>
            <a:r>
              <a:rPr lang="en-US" sz="2800" dirty="0">
                <a:hlinkClick r:id="rId4"/>
              </a:rPr>
              <a:t>sschaefer@ctcertboard.org</a:t>
            </a:r>
            <a:endParaRPr lang="en-US" sz="28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Content Placeholder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3483" y="5947080"/>
            <a:ext cx="710794" cy="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62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506831BB-8E06-0126-B303-7B2D3639B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0"/>
            <a:ext cx="8858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9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F9AFDB99-D626-7724-A452-3C350AFB9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Content Placeholder 12">
            <a:extLst>
              <a:ext uri="{FF2B5EF4-FFF2-40B4-BE49-F238E27FC236}">
                <a16:creationId xmlns:a16="http://schemas.microsoft.com/office/drawing/2014/main" id="{83E403C5-37E5-295D-FE9A-0958066AF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483" y="5947080"/>
            <a:ext cx="710794" cy="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16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E06CF-01F1-BEEE-5F95-79CFE8BA8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3B0B5-6E7C-236F-149F-AC5A17C5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to certification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1D398B7-4968-F7B6-C598-2F1412BDD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/>
              <a:t>Review IC&amp;RC </a:t>
            </a:r>
            <a:r>
              <a:rPr lang="en-US" sz="2800" dirty="0">
                <a:hlinkClick r:id="rId3"/>
              </a:rPr>
              <a:t>Prevention Candidate Guide</a:t>
            </a:r>
            <a:endParaRPr lang="en-US" sz="2800" dirty="0"/>
          </a:p>
          <a:p>
            <a:r>
              <a:rPr lang="en-US" sz="2800" dirty="0"/>
              <a:t>Complete the </a:t>
            </a:r>
            <a:r>
              <a:rPr lang="en-US" sz="2600" dirty="0">
                <a:hlinkClick r:id="rId4"/>
              </a:rPr>
              <a:t>CCB Registry </a:t>
            </a:r>
            <a:r>
              <a:rPr lang="en-US" sz="2600" dirty="0"/>
              <a:t>and </a:t>
            </a:r>
            <a:r>
              <a:rPr lang="en-US" sz="2600" dirty="0">
                <a:hlinkClick r:id="rId5"/>
              </a:rPr>
              <a:t>CPS Application </a:t>
            </a:r>
            <a:endParaRPr lang="en-US" sz="2800" dirty="0"/>
          </a:p>
          <a:p>
            <a:r>
              <a:rPr lang="en-US" sz="2800" dirty="0"/>
              <a:t>Once approved by CCB, will receive information to register for certification exam</a:t>
            </a:r>
          </a:p>
          <a:p>
            <a:r>
              <a:rPr lang="en-US" sz="2800" dirty="0"/>
              <a:t>Once register online for exam, have a </a:t>
            </a:r>
            <a:r>
              <a:rPr lang="en-US" sz="2800" b="1" dirty="0"/>
              <a:t>90-day </a:t>
            </a:r>
            <a:r>
              <a:rPr lang="en-US" sz="2800" dirty="0"/>
              <a:t>window to schedule exam.  You select day and time</a:t>
            </a:r>
          </a:p>
          <a:p>
            <a:r>
              <a:rPr lang="en-US" sz="2800" dirty="0"/>
              <a:t>Take computer-based exam at CCB office</a:t>
            </a:r>
          </a:p>
          <a:p>
            <a:r>
              <a:rPr lang="en-US" sz="2800" dirty="0"/>
              <a:t>Receive informal notice after exam and formal notice by email.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Content Placeholder 12">
            <a:extLst>
              <a:ext uri="{FF2B5EF4-FFF2-40B4-BE49-F238E27FC236}">
                <a16:creationId xmlns:a16="http://schemas.microsoft.com/office/drawing/2014/main" id="{4FEEBA84-27F6-0696-B5D7-C2577D898C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3483" y="5947080"/>
            <a:ext cx="710794" cy="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32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Prevention</a:t>
            </a:r>
            <a:br>
              <a:rPr lang="en-US" dirty="0"/>
            </a:br>
            <a:r>
              <a:rPr lang="en-US" dirty="0"/>
              <a:t>Certification Requirements, Part 1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59077" y="675912"/>
            <a:ext cx="7315200" cy="5049108"/>
          </a:xfrm>
        </p:spPr>
        <p:txBody>
          <a:bodyPr>
            <a:noAutofit/>
          </a:bodyPr>
          <a:lstStyle/>
          <a:p>
            <a:r>
              <a:rPr lang="en-US" sz="2800" b="1" dirty="0"/>
              <a:t>Supervised Work Experience</a:t>
            </a:r>
          </a:p>
          <a:p>
            <a:pPr lvl="1"/>
            <a:r>
              <a:rPr lang="en-US" sz="2200" dirty="0"/>
              <a:t>2,000 hours of Prevention experience across the domains (1 year full-time) .</a:t>
            </a:r>
          </a:p>
          <a:p>
            <a:r>
              <a:rPr lang="en-US" sz="2800" b="1" dirty="0"/>
              <a:t>Education</a:t>
            </a:r>
          </a:p>
          <a:p>
            <a:pPr lvl="1"/>
            <a:r>
              <a:rPr lang="en-US" sz="2400" dirty="0"/>
              <a:t>120 hours of prevention specific education</a:t>
            </a:r>
          </a:p>
          <a:p>
            <a:pPr lvl="2"/>
            <a:r>
              <a:rPr lang="en-US" sz="2200" dirty="0"/>
              <a:t>50 hours </a:t>
            </a:r>
            <a:r>
              <a:rPr lang="en-US" sz="2200" b="1" dirty="0"/>
              <a:t>alcohol &amp; drug</a:t>
            </a:r>
            <a:r>
              <a:rPr lang="en-US" sz="2200" dirty="0"/>
              <a:t> specific</a:t>
            </a:r>
          </a:p>
          <a:p>
            <a:pPr lvl="2"/>
            <a:r>
              <a:rPr lang="en-US" sz="2200" dirty="0"/>
              <a:t>6 hours of </a:t>
            </a:r>
            <a:r>
              <a:rPr lang="en-US" sz="2200" b="1" dirty="0"/>
              <a:t>prevention ethics</a:t>
            </a:r>
          </a:p>
          <a:p>
            <a:pPr lvl="2"/>
            <a:r>
              <a:rPr lang="en-US" sz="2200" dirty="0"/>
              <a:t>6 hours of </a:t>
            </a:r>
            <a:r>
              <a:rPr lang="en-US" sz="2200" b="1" dirty="0"/>
              <a:t>problem gambling</a:t>
            </a:r>
            <a:endParaRPr lang="en-US" sz="2200" dirty="0"/>
          </a:p>
          <a:p>
            <a:r>
              <a:rPr lang="en-US" sz="2800" b="1" dirty="0"/>
              <a:t>Supervised Practicum</a:t>
            </a:r>
          </a:p>
          <a:p>
            <a:pPr lvl="1"/>
            <a:r>
              <a:rPr lang="en-US" sz="2200" dirty="0"/>
              <a:t>120 hours with a minimum of 10 hours in each of the 6 IC&amp;RC prevention domains</a:t>
            </a:r>
          </a:p>
          <a:p>
            <a:pPr lvl="1"/>
            <a:r>
              <a:rPr lang="en-US" sz="2200" dirty="0"/>
              <a:t>Can use 6 months on your prevention  job</a:t>
            </a:r>
          </a:p>
        </p:txBody>
      </p:sp>
      <p:pic>
        <p:nvPicPr>
          <p:cNvPr id="15" name="Content Placeholder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483" y="5947080"/>
            <a:ext cx="710794" cy="780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6660" y="6106723"/>
            <a:ext cx="8874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4"/>
              </a:rPr>
              <a:t>Connecticut Certification Board – CPS application with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264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Prevention Certification Requirements, part 2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69268" y="659219"/>
            <a:ext cx="7800956" cy="5497032"/>
          </a:xfrm>
        </p:spPr>
        <p:txBody>
          <a:bodyPr>
            <a:noAutofit/>
          </a:bodyPr>
          <a:lstStyle/>
          <a:p>
            <a:r>
              <a:rPr lang="en-US" sz="2800" b="1" dirty="0"/>
              <a:t>Professional References </a:t>
            </a:r>
            <a:r>
              <a:rPr lang="en-US" sz="2800" dirty="0"/>
              <a:t>(checklist with 6 domains)</a:t>
            </a:r>
          </a:p>
          <a:p>
            <a:pPr lvl="1"/>
            <a:r>
              <a:rPr lang="en-US" sz="2400" dirty="0"/>
              <a:t>3 positive professional references – </a:t>
            </a:r>
          </a:p>
          <a:p>
            <a:pPr lvl="2"/>
            <a:r>
              <a:rPr lang="en-US" sz="2400" dirty="0"/>
              <a:t>1 current or most recent supervisor</a:t>
            </a:r>
          </a:p>
          <a:p>
            <a:pPr lvl="2"/>
            <a:r>
              <a:rPr lang="en-US" sz="2400" dirty="0"/>
              <a:t>2 professional colleagues (preferably CCB credentialed)</a:t>
            </a:r>
          </a:p>
          <a:p>
            <a:endParaRPr lang="en-US" sz="1000" dirty="0"/>
          </a:p>
          <a:p>
            <a:r>
              <a:rPr lang="en-US" sz="2800" b="1" dirty="0"/>
              <a:t>Prevention Specialist Exam </a:t>
            </a:r>
            <a:r>
              <a:rPr lang="en-US" sz="2800" dirty="0"/>
              <a:t>(IC&amp;RC) with passing score  - First certification is for 2 years</a:t>
            </a:r>
          </a:p>
          <a:p>
            <a:endParaRPr lang="en-US" sz="1000" dirty="0"/>
          </a:p>
          <a:p>
            <a:r>
              <a:rPr lang="en-US" sz="2800" b="1" dirty="0"/>
              <a:t>Annual Renewal Standards</a:t>
            </a:r>
          </a:p>
          <a:p>
            <a:pPr lvl="1"/>
            <a:r>
              <a:rPr lang="en-US" sz="2800" dirty="0"/>
              <a:t>20 hours of prevention specific continuing education</a:t>
            </a:r>
          </a:p>
        </p:txBody>
      </p:sp>
      <p:pic>
        <p:nvPicPr>
          <p:cNvPr id="15" name="Content Placeholder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483" y="5947080"/>
            <a:ext cx="710794" cy="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4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F89AA-969A-1E2D-750D-DDC34AE56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Track CPS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3B240-CEE7-C471-54F5-009F7F39BC26}"/>
              </a:ext>
            </a:extLst>
          </p:cNvPr>
          <p:cNvSpPr txBox="1"/>
          <p:nvPr/>
        </p:nvSpPr>
        <p:spPr>
          <a:xfrm>
            <a:off x="4096139" y="989045"/>
            <a:ext cx="784294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those with </a:t>
            </a:r>
            <a:r>
              <a:rPr lang="en-US" sz="2800" dirty="0">
                <a:solidFill>
                  <a:srgbClr val="FF0000"/>
                </a:solidFill>
              </a:rPr>
              <a:t>7+ years prevention work experience…</a:t>
            </a:r>
          </a:p>
          <a:p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Same training requirements except do not need complete documentation for all trainings</a:t>
            </a:r>
          </a:p>
          <a:p>
            <a:endParaRPr lang="en-US" sz="1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120 hours prevention training including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50 alcohol/drug prevention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6 prevention ethics of the 100 hours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6 problem gambling of the 100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Exam is required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hlinkClick r:id="rId2"/>
              </a:rPr>
              <a:t>Fast Track Prevention Specialist Certification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7848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28821-37D1-17C5-CB07-6CA03640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</a:t>
            </a:r>
            <a:br>
              <a:rPr lang="en-US" dirty="0"/>
            </a:br>
            <a:r>
              <a:rPr lang="en-US" dirty="0"/>
              <a:t>Associate Prevention Professional Credential Application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7D546-1F36-1010-C244-C70D625E5C42}"/>
              </a:ext>
            </a:extLst>
          </p:cNvPr>
          <p:cNvSpPr txBox="1"/>
          <p:nvPr/>
        </p:nvSpPr>
        <p:spPr>
          <a:xfrm>
            <a:off x="3993502" y="625151"/>
            <a:ext cx="7147249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Entry into the prevention field…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         stepping-stone to full certification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Three-year limit.  Cannot be renewed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FF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Apply training and work experience used for Associate Certification to full Certification</a:t>
            </a:r>
          </a:p>
          <a:p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Requirements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 hours prevention work experience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 hours prevention education or training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hours prevention ethics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hours gambling awareness/prevention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hours mental health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references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exam required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hlinkClick r:id="rId2"/>
              </a:rPr>
              <a:t>Associate Prevention Professional Credential  Application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5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49E67-5157-33DD-B708-EDABA98F4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8408"/>
            <a:ext cx="2947482" cy="4601183"/>
          </a:xfrm>
        </p:spPr>
        <p:txBody>
          <a:bodyPr/>
          <a:lstStyle/>
          <a:p>
            <a:r>
              <a:rPr lang="en-US" dirty="0"/>
              <a:t>Early definition of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9EBD8-C178-094A-C242-534B5D493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98990"/>
            <a:ext cx="7315200" cy="5190329"/>
          </a:xfrm>
        </p:spPr>
        <p:txBody>
          <a:bodyPr>
            <a:normAutofit/>
          </a:bodyPr>
          <a:lstStyle/>
          <a:p>
            <a:r>
              <a:rPr lang="en-US" sz="4000" b="1" dirty="0"/>
              <a:t>“The active, assertive </a:t>
            </a:r>
            <a:r>
              <a:rPr lang="en-US" sz="4000" b="1" u="sng" dirty="0"/>
              <a:t>process</a:t>
            </a:r>
            <a:r>
              <a:rPr lang="en-US" sz="4000" b="1" dirty="0"/>
              <a:t> of creating </a:t>
            </a:r>
            <a:r>
              <a:rPr lang="en-US" sz="4000" b="1" u="sng" dirty="0"/>
              <a:t>conditions</a:t>
            </a:r>
            <a:r>
              <a:rPr lang="en-US" sz="4000" b="1" dirty="0"/>
              <a:t> and/or fostering </a:t>
            </a:r>
            <a:r>
              <a:rPr lang="en-US" sz="4000" b="1" u="sng" dirty="0"/>
              <a:t>personal attributes </a:t>
            </a:r>
            <a:r>
              <a:rPr lang="en-US" sz="4000" b="1" dirty="0"/>
              <a:t>that promote the well-being of people.”  </a:t>
            </a:r>
          </a:p>
          <a:p>
            <a:pPr marL="0" indent="0">
              <a:buNone/>
            </a:pPr>
            <a:r>
              <a:rPr lang="en-US" sz="2800" b="1" dirty="0"/>
              <a:t>William </a:t>
            </a:r>
            <a:r>
              <a:rPr lang="en-US" sz="2800" b="1" dirty="0" err="1"/>
              <a:t>Lofquist</a:t>
            </a:r>
            <a:r>
              <a:rPr lang="en-US" sz="2800" b="1" dirty="0"/>
              <a:t>, </a:t>
            </a:r>
            <a:r>
              <a:rPr lang="en-US" sz="2800" b="1" i="1" dirty="0"/>
              <a:t>Discovering the Meaning of Prevention</a:t>
            </a:r>
            <a:r>
              <a:rPr lang="en-US" sz="2800" b="1" dirty="0"/>
              <a:t>, 1983</a:t>
            </a:r>
          </a:p>
        </p:txBody>
      </p:sp>
    </p:spTree>
    <p:extLst>
      <p:ext uri="{BB962C8B-B14F-4D97-AF65-F5344CB8AC3E}">
        <p14:creationId xmlns:p14="http://schemas.microsoft.com/office/powerpoint/2010/main" val="3405594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592CB-A150-A9EB-840B-4DA67540F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 to cover 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CA8E-EDA0-2D6E-6D05-599F962B5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For </a:t>
            </a:r>
            <a:r>
              <a:rPr lang="en-US" sz="2400" b="1" dirty="0"/>
              <a:t>a limited time</a:t>
            </a:r>
            <a:r>
              <a:rPr lang="en-US" sz="2400" dirty="0"/>
              <a:t>, scholarships are available to cover all the fees for the prevention certification application. </a:t>
            </a:r>
            <a:r>
              <a:rPr lang="en-US" sz="2400" b="1" dirty="0"/>
              <a:t>First come, first serve </a:t>
            </a:r>
            <a:r>
              <a:rPr lang="en-US" sz="2400" dirty="0"/>
              <a:t>until the scholarship fund is used up. </a:t>
            </a:r>
          </a:p>
          <a:p>
            <a:r>
              <a:rPr lang="en-US" sz="2400" dirty="0"/>
              <a:t>Scholarships can cover fees for the </a:t>
            </a:r>
          </a:p>
          <a:p>
            <a:pPr lvl="1"/>
            <a:r>
              <a:rPr lang="en-US" sz="2200" dirty="0"/>
              <a:t>registry application </a:t>
            </a:r>
          </a:p>
          <a:p>
            <a:pPr lvl="1"/>
            <a:r>
              <a:rPr lang="en-US" sz="2200" dirty="0"/>
              <a:t>prevention certification application</a:t>
            </a:r>
          </a:p>
          <a:p>
            <a:pPr lvl="1"/>
            <a:r>
              <a:rPr lang="en-US" sz="2200" dirty="0"/>
              <a:t>exam</a:t>
            </a:r>
          </a:p>
          <a:p>
            <a:r>
              <a:rPr lang="en-US" sz="2400" dirty="0"/>
              <a:t>You must </a:t>
            </a:r>
            <a:r>
              <a:rPr lang="en-US" sz="2400" b="1" dirty="0"/>
              <a:t>write TTASC scholarship in the payment section </a:t>
            </a:r>
            <a:r>
              <a:rPr lang="en-US" sz="2400" dirty="0"/>
              <a:t>of the applications.</a:t>
            </a:r>
          </a:p>
          <a:p>
            <a:r>
              <a:rPr lang="en-US" sz="2400" dirty="0"/>
              <a:t>You </a:t>
            </a:r>
            <a:r>
              <a:rPr lang="en-US" sz="2400" b="1" dirty="0"/>
              <a:t>must notify TTASC of your request for the scholarship </a:t>
            </a:r>
            <a:r>
              <a:rPr lang="en-US" sz="2400" dirty="0"/>
              <a:t>payment so we can keep track of the scholarship fund.</a:t>
            </a:r>
          </a:p>
          <a:p>
            <a:pPr lvl="1"/>
            <a:r>
              <a:rPr lang="en-US" sz="2200" b="1" dirty="0">
                <a:solidFill>
                  <a:srgbClr val="FF0000"/>
                </a:solidFill>
              </a:rPr>
              <a:t>E-mail Jenn Jacobsen, </a:t>
            </a:r>
            <a:r>
              <a:rPr lang="en-US" sz="2200" b="1" dirty="0">
                <a:solidFill>
                  <a:srgbClr val="FF0000"/>
                </a:solidFill>
                <a:hlinkClick r:id="rId2"/>
              </a:rPr>
              <a:t>Jacobsen@xsector.com</a:t>
            </a:r>
            <a:r>
              <a:rPr lang="en-US" sz="2200" b="1" dirty="0">
                <a:solidFill>
                  <a:srgbClr val="FF0000"/>
                </a:solidFill>
              </a:rPr>
              <a:t> or Lisa Mason, </a:t>
            </a:r>
            <a:r>
              <a:rPr lang="en-US" sz="2200" b="1" dirty="0">
                <a:solidFill>
                  <a:srgbClr val="90BB23"/>
                </a:solidFill>
                <a:hlinkClick r:id="rId3"/>
              </a:rPr>
              <a:t>mason@xsector.com</a:t>
            </a:r>
            <a:r>
              <a:rPr lang="en-US" sz="2200" b="1" dirty="0">
                <a:solidFill>
                  <a:srgbClr val="90BB23"/>
                </a:solidFill>
              </a:rPr>
              <a:t> </a:t>
            </a:r>
            <a:r>
              <a:rPr lang="en-US" sz="2200" dirty="0"/>
              <a:t>with your name, email and which part of the application (registry, traditional CPS, fast-track CPS or associate application) or exam you are seeking the scholarship for. </a:t>
            </a:r>
          </a:p>
          <a:p>
            <a:pPr lvl="1"/>
            <a:r>
              <a:rPr lang="en-US" sz="2200"/>
              <a:t>You </a:t>
            </a:r>
            <a:r>
              <a:rPr lang="en-US" sz="2200" dirty="0"/>
              <a:t>must notify Jenn or Lisa if requesting a scholarship for each part so TTASC can track the scholarship funds.</a:t>
            </a:r>
          </a:p>
          <a:p>
            <a:r>
              <a:rPr lang="en-US" sz="2400"/>
              <a:t>You </a:t>
            </a:r>
            <a:r>
              <a:rPr lang="en-US" sz="2400" dirty="0"/>
              <a:t>can also </a:t>
            </a:r>
            <a:r>
              <a:rPr lang="en-US" sz="2400" b="1" dirty="0"/>
              <a:t>use DMHAS funding </a:t>
            </a:r>
            <a:r>
              <a:rPr lang="en-US" sz="2400" dirty="0"/>
              <a:t>to pay certification fees.</a:t>
            </a:r>
          </a:p>
        </p:txBody>
      </p:sp>
    </p:spTree>
    <p:extLst>
      <p:ext uri="{BB962C8B-B14F-4D97-AF65-F5344CB8AC3E}">
        <p14:creationId xmlns:p14="http://schemas.microsoft.com/office/powerpoint/2010/main" val="2480278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15E1CA-CDC6-22BA-ADB8-A6D5B7BA0F4B}"/>
              </a:ext>
            </a:extLst>
          </p:cNvPr>
          <p:cNvSpPr txBox="1"/>
          <p:nvPr/>
        </p:nvSpPr>
        <p:spPr>
          <a:xfrm>
            <a:off x="2085869" y="1729270"/>
            <a:ext cx="8715481" cy="3231654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3600" dirty="0">
              <a:solidFill>
                <a:schemeClr val="accent1"/>
              </a:solidFill>
            </a:endParaRPr>
          </a:p>
          <a:p>
            <a:pPr algn="ctr"/>
            <a:r>
              <a:rPr lang="en-US" sz="4400" b="1" dirty="0">
                <a:solidFill>
                  <a:schemeClr val="accent1"/>
                </a:solidFill>
              </a:rPr>
              <a:t>What questions or concerns do you have about completing the CPS application?</a:t>
            </a:r>
          </a:p>
          <a:p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75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 Exam Prep Worksheets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CPS Specialist Domains Worksheet</a:t>
            </a:r>
          </a:p>
          <a:p>
            <a:pPr lvl="1"/>
            <a:r>
              <a:rPr lang="en-US" sz="2400" dirty="0"/>
              <a:t>Rate the 6 domains on a scale of 1-5 (5 being high) with your confidence level of prevention competencies (knowledge, skills and behaviors)</a:t>
            </a:r>
          </a:p>
          <a:p>
            <a:pPr lvl="1"/>
            <a:endParaRPr lang="en-US" sz="800" dirty="0"/>
          </a:p>
          <a:p>
            <a:pPr lvl="1"/>
            <a:r>
              <a:rPr lang="en-US" sz="2400" dirty="0"/>
              <a:t>Feel free to take notes on each domain as we discuss them.</a:t>
            </a:r>
          </a:p>
          <a:p>
            <a:pPr marL="960120" lvl="2" indent="0">
              <a:buNone/>
            </a:pPr>
            <a:endParaRPr lang="en-US" sz="1000" dirty="0"/>
          </a:p>
          <a:p>
            <a:r>
              <a:rPr lang="en-US" sz="2800" dirty="0"/>
              <a:t>CPS Exam Resource Materials including the six prevention </a:t>
            </a:r>
            <a:r>
              <a:rPr lang="en-US" sz="2800"/>
              <a:t>workforce domains</a:t>
            </a:r>
            <a:endParaRPr lang="en-US" sz="2800" dirty="0"/>
          </a:p>
          <a:p>
            <a:pPr lvl="1"/>
            <a:r>
              <a:rPr lang="en-US" sz="2400" dirty="0">
                <a:hlinkClick r:id="rId3"/>
              </a:rPr>
              <a:t>Rhode Island Prevention Certification Guide</a:t>
            </a:r>
            <a:endParaRPr lang="en-US" sz="2400" dirty="0"/>
          </a:p>
          <a:p>
            <a:pPr lvl="1"/>
            <a:r>
              <a:rPr lang="en-US" sz="2400" dirty="0">
                <a:hlinkClick r:id="rId4"/>
              </a:rPr>
              <a:t>IC&amp;RC Prevention Certification Guide</a:t>
            </a:r>
            <a:endParaRPr lang="en-US" sz="2400" dirty="0"/>
          </a:p>
          <a:p>
            <a:pPr lvl="1"/>
            <a:r>
              <a:rPr lang="en-US" sz="2400" dirty="0"/>
              <a:t>Topics are listed with each domain</a:t>
            </a:r>
            <a:endParaRPr lang="en-US" sz="2600" dirty="0"/>
          </a:p>
        </p:txBody>
      </p:sp>
      <p:pic>
        <p:nvPicPr>
          <p:cNvPr id="15" name="Content Placeholder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3483" y="5947080"/>
            <a:ext cx="710794" cy="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69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EE23F67-2B88-EC28-E2DC-FC8BBDEFD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668269"/>
              </p:ext>
            </p:extLst>
          </p:nvPr>
        </p:nvGraphicFramePr>
        <p:xfrm>
          <a:off x="685800" y="675861"/>
          <a:ext cx="10783958" cy="5790790"/>
        </p:xfrm>
        <a:graphic>
          <a:graphicData uri="http://schemas.openxmlformats.org/drawingml/2006/table">
            <a:tbl>
              <a:tblPr firstRow="1" firstCol="1" bandRow="1"/>
              <a:tblGrid>
                <a:gridCol w="1740016">
                  <a:extLst>
                    <a:ext uri="{9D8B030D-6E8A-4147-A177-3AD203B41FA5}">
                      <a16:colId xmlns:a16="http://schemas.microsoft.com/office/drawing/2014/main" val="2156127821"/>
                    </a:ext>
                  </a:extLst>
                </a:gridCol>
                <a:gridCol w="1148085">
                  <a:extLst>
                    <a:ext uri="{9D8B030D-6E8A-4147-A177-3AD203B41FA5}">
                      <a16:colId xmlns:a16="http://schemas.microsoft.com/office/drawing/2014/main" val="3142859383"/>
                    </a:ext>
                  </a:extLst>
                </a:gridCol>
                <a:gridCol w="5096409">
                  <a:extLst>
                    <a:ext uri="{9D8B030D-6E8A-4147-A177-3AD203B41FA5}">
                      <a16:colId xmlns:a16="http://schemas.microsoft.com/office/drawing/2014/main" val="3435155661"/>
                    </a:ext>
                  </a:extLst>
                </a:gridCol>
                <a:gridCol w="2799448">
                  <a:extLst>
                    <a:ext uri="{9D8B030D-6E8A-4147-A177-3AD203B41FA5}">
                      <a16:colId xmlns:a16="http://schemas.microsoft.com/office/drawing/2014/main" val="809942764"/>
                    </a:ext>
                  </a:extLst>
                </a:gridCol>
              </a:tblGrid>
              <a:tr h="5367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Prevention Workforce Competency Domains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7" marR="49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Rate knowledge and skills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7" marR="49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Knowledge and skills to develop for each domain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7" marR="49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Professional development opportunities to explore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7" marR="49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734814"/>
                  </a:ext>
                </a:extLst>
              </a:tr>
              <a:tr h="982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Prevention Planning &amp; Evaluation</a:t>
                      </a: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7" marR="49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7" marR="49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17" marR="49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17" marR="49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407967"/>
                  </a:ext>
                </a:extLst>
              </a:tr>
              <a:tr h="8647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Prevention Education &amp; Service Delivery</a:t>
                      </a: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7" marR="49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17" marR="49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17" marR="49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17" marR="49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363043"/>
                  </a:ext>
                </a:extLst>
              </a:tr>
              <a:tr h="5975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Communication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7" marR="49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7" marR="49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17" marR="49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17" marR="49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570575"/>
                  </a:ext>
                </a:extLst>
              </a:tr>
              <a:tr h="7513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Organization</a:t>
                      </a: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7" marR="49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17" marR="49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17" marR="49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17" marR="49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182961"/>
                  </a:ext>
                </a:extLst>
              </a:tr>
              <a:tr h="8990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Policy &amp; Environmental Strategies</a:t>
                      </a: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7" marR="49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17" marR="49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17" marR="49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17" marR="49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4915"/>
                  </a:ext>
                </a:extLst>
              </a:tr>
              <a:tr h="821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Professional Growth &amp; Development</a:t>
                      </a: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7" marR="49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17" marR="49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17" marR="49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17" marR="49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67801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23BDF25-5E5C-EF20-5FCB-1FD8A1AA2AFF}"/>
              </a:ext>
            </a:extLst>
          </p:cNvPr>
          <p:cNvSpPr txBox="1"/>
          <p:nvPr/>
        </p:nvSpPr>
        <p:spPr>
          <a:xfrm>
            <a:off x="3120887" y="206683"/>
            <a:ext cx="5913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Prevention Specialist Certification Domains Worksheet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17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Domains</a:t>
            </a:r>
            <a:br>
              <a:rPr lang="en-US" dirty="0"/>
            </a:br>
            <a:r>
              <a:rPr lang="en-US" dirty="0"/>
              <a:t>Video Series</a:t>
            </a:r>
          </a:p>
        </p:txBody>
      </p:sp>
      <p:pic>
        <p:nvPicPr>
          <p:cNvPr id="15" name="Content Placeholder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483" y="5947080"/>
            <a:ext cx="710794" cy="780952"/>
          </a:xfrm>
          <a:prstGeom prst="rect">
            <a:avLst/>
          </a:prstGeom>
        </p:spPr>
      </p:pic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CF18BA8F-66B5-4E35-BD71-C7153EA281F0}"/>
              </a:ext>
            </a:extLst>
          </p:cNvPr>
          <p:cNvSpPr txBox="1">
            <a:spLocks/>
          </p:cNvSpPr>
          <p:nvPr/>
        </p:nvSpPr>
        <p:spPr>
          <a:xfrm>
            <a:off x="3680705" y="613552"/>
            <a:ext cx="7315200" cy="3617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2007" y="3936813"/>
            <a:ext cx="72842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hlinkClick r:id="rId4"/>
              </a:rPr>
              <a:t>Prevention Domain Video Series: What do Prevention Specialists Do? </a:t>
            </a:r>
            <a:endParaRPr lang="en-US" sz="2200" dirty="0"/>
          </a:p>
          <a:p>
            <a:r>
              <a:rPr lang="en-US" sz="2000" dirty="0"/>
              <a:t>The video series developed by the New England Prevention Technology Transfer  Center (NE PTTC) explains the 6 prevention competency domains as defined by the International Certification and Reciprocity Consortium (IC&amp;RC) Prevention Specialist Job Analysis.   </a:t>
            </a:r>
          </a:p>
        </p:txBody>
      </p:sp>
      <p:pic>
        <p:nvPicPr>
          <p:cNvPr id="2050" name="Picture 2" descr="Prevention Domain Video Series Tex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249" y="521166"/>
            <a:ext cx="6432112" cy="339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502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815A4-9892-462F-7378-551A4A322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Prevention Workforce Domains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65E7B-F8D7-1F35-A6A1-51D25C207A73}"/>
              </a:ext>
            </a:extLst>
          </p:cNvPr>
          <p:cNvSpPr txBox="1"/>
          <p:nvPr/>
        </p:nvSpPr>
        <p:spPr>
          <a:xfrm>
            <a:off x="3862873" y="780723"/>
            <a:ext cx="769775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Planning and evaluation (25% of exam)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Prevention education and service delivery (15%)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Communication (15%)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Community organizing (15%)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Public policy and environmental change (11%)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Professional growth and development (19%)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  <a:p>
            <a:r>
              <a:rPr lang="en-US" sz="2000" dirty="0"/>
              <a:t>Each domain comprises the knowledge and skills prevention specialists need. There is overlap among the domains.   </a:t>
            </a:r>
          </a:p>
          <a:p>
            <a:endParaRPr lang="en-US" sz="1000" dirty="0"/>
          </a:p>
          <a:p>
            <a:r>
              <a:rPr lang="en-US" sz="2000" dirty="0"/>
              <a:t>2022 Prevention Specialist Job Analysis provided updated percentages. </a:t>
            </a:r>
          </a:p>
          <a:p>
            <a:r>
              <a:rPr lang="en-US" sz="2000" dirty="0">
                <a:hlinkClick r:id="rId2"/>
              </a:rPr>
              <a:t>Candidate Guide for the IC&amp;RC Prevention Specialist Examination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035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Domain 1 –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Planning and Evaluation (25%) </a:t>
            </a:r>
            <a:br>
              <a:rPr lang="en-US" dirty="0"/>
            </a:br>
            <a:br>
              <a:rPr lang="en-US" dirty="0"/>
            </a:br>
            <a:r>
              <a:rPr lang="en-US" sz="2800" i="1" dirty="0"/>
              <a:t>(</a:t>
            </a:r>
            <a:r>
              <a:rPr lang="en-US" sz="2200" i="1" dirty="0"/>
              <a:t>Prevention as an intentional process – </a:t>
            </a:r>
            <a:br>
              <a:rPr lang="en-US" sz="2200" i="1" dirty="0"/>
            </a:br>
            <a:br>
              <a:rPr lang="en-US" sz="2200" i="1" dirty="0"/>
            </a:br>
            <a:r>
              <a:rPr lang="en-US" sz="2200" i="1" dirty="0"/>
              <a:t>How do we know what to do? </a:t>
            </a:r>
            <a:br>
              <a:rPr lang="en-US" sz="2200" i="1" dirty="0"/>
            </a:br>
            <a:br>
              <a:rPr lang="en-US" sz="2200" i="1" dirty="0"/>
            </a:br>
            <a:r>
              <a:rPr lang="en-US" sz="2200" i="1" dirty="0"/>
              <a:t>How do we know if it works?)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59077" y="895105"/>
            <a:ext cx="7315200" cy="387837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Content Placeholder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483" y="5947080"/>
            <a:ext cx="710794" cy="780952"/>
          </a:xfrm>
          <a:prstGeom prst="rect">
            <a:avLst/>
          </a:prstGeom>
        </p:spPr>
      </p:pic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CF18BA8F-66B5-4E35-BD71-C7153EA281F0}"/>
              </a:ext>
            </a:extLst>
          </p:cNvPr>
          <p:cNvSpPr txBox="1">
            <a:spLocks/>
          </p:cNvSpPr>
          <p:nvPr/>
        </p:nvSpPr>
        <p:spPr>
          <a:xfrm>
            <a:off x="3859077" y="379827"/>
            <a:ext cx="7315200" cy="595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r>
              <a:rPr lang="en-US" sz="2200" b="1" dirty="0"/>
              <a:t>Conduct a comprehensive community needs assessment  (Strategic Prevention Framework, Step 1: Assessment)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Data literacy – data collection methods and analysis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Assessing community readiness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Identify existing resources and gaps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Knowledge of risk/protective factors and their identification  through local data</a:t>
            </a:r>
          </a:p>
          <a:p>
            <a:pPr marL="0" indent="0">
              <a:buNone/>
            </a:pPr>
            <a:r>
              <a:rPr lang="en-US" sz="2200" b="1" dirty="0"/>
              <a:t>Create a prevention strategic plan (SPF, Step 3: Planning)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Knowledge of evidence-based prevention strategies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Select “best fit” prevention strategies that target risk factors and meet local community’s needs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Multiple, ongoing strategies that reinforce each other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/>
              <a:t>Develop an evaluation plan (SPF, Step 5: Evaluation)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Conduct process and outcome evaluation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Adjust program if necessary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Prepare progress reports and share with stakeholders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Share success stories and sustain prevention over time</a:t>
            </a:r>
            <a:endParaRPr lang="en-US" sz="2000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46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Domains 1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Planning &amp; Evaluation resources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59077" y="895105"/>
            <a:ext cx="7315200" cy="387837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Content Placeholder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483" y="5947080"/>
            <a:ext cx="710794" cy="780952"/>
          </a:xfrm>
          <a:prstGeom prst="rect">
            <a:avLst/>
          </a:prstGeom>
        </p:spPr>
      </p:pic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CF18BA8F-66B5-4E35-BD71-C7153EA281F0}"/>
              </a:ext>
            </a:extLst>
          </p:cNvPr>
          <p:cNvSpPr txBox="1">
            <a:spLocks/>
          </p:cNvSpPr>
          <p:nvPr/>
        </p:nvSpPr>
        <p:spPr>
          <a:xfrm>
            <a:off x="3859077" y="379827"/>
            <a:ext cx="7315200" cy="595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Font typeface="Wingdings 2" pitchFamily="18" charset="2"/>
              <a:buNone/>
            </a:pPr>
            <a:r>
              <a:rPr lang="en-US" sz="2400" b="1" dirty="0"/>
              <a:t>Resource Materials</a:t>
            </a:r>
          </a:p>
          <a:p>
            <a:r>
              <a:rPr lang="en-US" sz="2200" dirty="0"/>
              <a:t>CSAP 6 Prevention Strategies</a:t>
            </a:r>
          </a:p>
          <a:p>
            <a:r>
              <a:rPr lang="en-US" sz="2200" dirty="0"/>
              <a:t>CADCA Environmental Prevention Strategies</a:t>
            </a:r>
          </a:p>
          <a:p>
            <a:r>
              <a:rPr lang="en-US" sz="2200" dirty="0"/>
              <a:t>Risk and Protective Factors</a:t>
            </a:r>
          </a:p>
          <a:p>
            <a:r>
              <a:rPr lang="en-US" sz="2200" dirty="0"/>
              <a:t>Stages of Community Readiness</a:t>
            </a:r>
          </a:p>
          <a:p>
            <a:r>
              <a:rPr lang="en-US" sz="2200" dirty="0"/>
              <a:t>Logic Models</a:t>
            </a:r>
          </a:p>
          <a:p>
            <a:r>
              <a:rPr lang="en-US" sz="2200" dirty="0"/>
              <a:t>CDC Basic Evaluation Concepts – process and outcome evaluation</a:t>
            </a:r>
          </a:p>
          <a:p>
            <a:r>
              <a:rPr lang="en-US" sz="2200" dirty="0"/>
              <a:t>Public Health Model of Prevention, Institute of Medicine Continuum of Care, Socio-Ecological Model</a:t>
            </a:r>
          </a:p>
          <a:p>
            <a:r>
              <a:rPr lang="en-US" sz="2200" dirty="0"/>
              <a:t>Strategic Prevention Framework (3 of 5 steps) – Assessment, Planning and Evaluation</a:t>
            </a:r>
          </a:p>
          <a:p>
            <a:r>
              <a:rPr lang="en-US" sz="2200" dirty="0"/>
              <a:t>Evidence Based Prevention Strategies</a:t>
            </a:r>
          </a:p>
          <a:p>
            <a:r>
              <a:rPr lang="en-US" sz="2200" dirty="0"/>
              <a:t>Sustainability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74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Domain 2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Prevention Education &amp; Service Delivery (15%)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</a:t>
            </a:r>
            <a:r>
              <a:rPr lang="en-US" sz="2200" i="1" dirty="0"/>
              <a:t>Implementing and conducting prevention activities)</a:t>
            </a:r>
          </a:p>
        </p:txBody>
      </p:sp>
      <p:pic>
        <p:nvPicPr>
          <p:cNvPr id="15" name="Content Placeholder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483" y="5947080"/>
            <a:ext cx="710794" cy="780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5092" y="4131198"/>
            <a:ext cx="809011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Resource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hlinkClick r:id="rId4"/>
              </a:rPr>
              <a:t>Prevention Ethics Code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CSAP 6 Prevention Strategies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Evidence Based Prevention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Cultural competency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SPF, Step 4: Implementation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5092" y="805912"/>
            <a:ext cx="75786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Select and conduct prevention education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Provide accurate, relevant and timely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Select content/curriculum that meets local needs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Teach or train others in prevention content/curriculum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Facilitation and listening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Implementation fidelity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Adapt content for diverse audiences with support of diverse stakeholders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Process evaluation to ensure implementation fidelity</a:t>
            </a:r>
          </a:p>
        </p:txBody>
      </p:sp>
    </p:spTree>
    <p:extLst>
      <p:ext uri="{BB962C8B-B14F-4D97-AF65-F5344CB8AC3E}">
        <p14:creationId xmlns:p14="http://schemas.microsoft.com/office/powerpoint/2010/main" val="4275086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25712" cy="4601183"/>
          </a:xfrm>
        </p:spPr>
        <p:txBody>
          <a:bodyPr/>
          <a:lstStyle/>
          <a:p>
            <a:r>
              <a:rPr lang="en-US" dirty="0"/>
              <a:t>Performance Domain 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Communication (15%) 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(Providing and exchanging information. Individual, group and mass communication.   Listening to concerns &amp; hopes.)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59077" y="681228"/>
            <a:ext cx="7315200" cy="54863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/>
              <a:t>Communication</a:t>
            </a:r>
            <a:r>
              <a:rPr lang="en-US" sz="2800" dirty="0"/>
              <a:t> </a:t>
            </a:r>
          </a:p>
          <a:p>
            <a:r>
              <a:rPr lang="en-US" sz="2200" dirty="0"/>
              <a:t>Promote programs, services and activities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en-US" sz="2200" dirty="0"/>
              <a:t>Maintain good public relations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en-US" sz="2200" dirty="0"/>
              <a:t>Listening, public speaking and facilitation skills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en-US" sz="2200" dirty="0"/>
              <a:t>Making information relevant to audiences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en-US" sz="2200" dirty="0"/>
              <a:t>Plan and implement community engagement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en-US" sz="2200" dirty="0"/>
              <a:t>Coalition meeting facilitation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en-US" sz="2200" dirty="0"/>
              <a:t>Report writing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en-US" sz="2200" dirty="0"/>
              <a:t>Social marketing campaign planning and implementation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en-US" sz="2200" dirty="0"/>
              <a:t>Interpersonal competence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endParaRPr lang="en-US" sz="1000" dirty="0"/>
          </a:p>
          <a:p>
            <a:pPr marL="0" indent="0">
              <a:spcBef>
                <a:spcPts val="250"/>
              </a:spcBef>
              <a:spcAft>
                <a:spcPts val="250"/>
              </a:spcAft>
              <a:buNone/>
            </a:pPr>
            <a:r>
              <a:rPr lang="en-US" sz="2800" b="1" dirty="0"/>
              <a:t>Resource materials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en-US" sz="2200" dirty="0"/>
              <a:t>Prevention ethics code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en-US" sz="2200" dirty="0"/>
              <a:t>Prevention theory, risk and protective factors 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en-US" sz="2200" dirty="0"/>
              <a:t>SPF, Step 2: Capacity Building 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en-US" sz="2200" dirty="0"/>
              <a:t>Social marketing resources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en-US" sz="2200" dirty="0"/>
              <a:t>Cultural competency resources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en-US" sz="2200" dirty="0"/>
              <a:t>Health literacy resources</a:t>
            </a:r>
          </a:p>
        </p:txBody>
      </p:sp>
      <p:pic>
        <p:nvPicPr>
          <p:cNvPr id="15" name="Content Placeholder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483" y="5947080"/>
            <a:ext cx="710794" cy="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3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FFD4157-B259-357F-1597-F180DAD16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050118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spc="-60" baseline="0" dirty="0">
                <a:latin typeface="+mj-lt"/>
                <a:ea typeface="+mj-ea"/>
                <a:cs typeface="+mj-cs"/>
              </a:rPr>
              <a:t>Evolution of Prevention</a:t>
            </a:r>
            <a:br>
              <a:rPr lang="en-US" kern="1200" spc="-60" baseline="0" dirty="0">
                <a:latin typeface="+mj-lt"/>
                <a:ea typeface="+mj-ea"/>
                <a:cs typeface="+mj-cs"/>
              </a:rPr>
            </a:br>
            <a:br>
              <a:rPr lang="en-US" kern="1200" spc="-60" baseline="0" dirty="0">
                <a:latin typeface="+mj-lt"/>
                <a:ea typeface="+mj-ea"/>
                <a:cs typeface="+mj-cs"/>
              </a:rPr>
            </a:br>
            <a:br>
              <a:rPr lang="en-US" kern="1200" spc="-60" baseline="0" dirty="0">
                <a:latin typeface="+mj-lt"/>
                <a:ea typeface="+mj-ea"/>
                <a:cs typeface="+mj-cs"/>
              </a:rPr>
            </a:br>
            <a:r>
              <a:rPr lang="en-US" sz="2400" kern="1200" spc="-60" baseline="0" dirty="0" err="1">
                <a:latin typeface="+mj-lt"/>
                <a:ea typeface="+mj-ea"/>
                <a:cs typeface="+mj-cs"/>
              </a:rPr>
              <a:t>Prevention</a:t>
            </a:r>
            <a:r>
              <a:rPr lang="en-US" sz="2400" kern="1200" spc="-60" baseline="0" dirty="0">
                <a:latin typeface="+mj-lt"/>
                <a:ea typeface="+mj-ea"/>
                <a:cs typeface="+mj-cs"/>
              </a:rPr>
              <a:t> targets personal attributes and conditions/environment</a:t>
            </a:r>
          </a:p>
        </p:txBody>
      </p:sp>
      <p:sp>
        <p:nvSpPr>
          <p:cNvPr id="39" name="TextBox 1">
            <a:extLst>
              <a:ext uri="{FF2B5EF4-FFF2-40B4-BE49-F238E27FC236}">
                <a16:creationId xmlns:a16="http://schemas.microsoft.com/office/drawing/2014/main" id="{E8C2B916-A64C-C439-DFF1-EA28E3760935}"/>
              </a:ext>
            </a:extLst>
          </p:cNvPr>
          <p:cNvSpPr txBox="1"/>
          <p:nvPr/>
        </p:nvSpPr>
        <p:spPr>
          <a:xfrm>
            <a:off x="3822886" y="606661"/>
            <a:ext cx="7315200" cy="5635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4572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Teach information about substances (ATOD)</a:t>
            </a:r>
          </a:p>
          <a:p>
            <a:pPr marL="80010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Harms associated with use</a:t>
            </a:r>
          </a:p>
          <a:p>
            <a:pPr marL="80010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Legal consequences</a:t>
            </a:r>
          </a:p>
          <a:p>
            <a:pPr marL="4572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Teach information and skills </a:t>
            </a:r>
          </a:p>
          <a:p>
            <a:pPr marL="91440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Decision making, peer resistance, </a:t>
            </a:r>
          </a:p>
          <a:p>
            <a:pPr marL="91440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Stress management</a:t>
            </a:r>
          </a:p>
          <a:p>
            <a:pPr marL="91440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Teacher information</a:t>
            </a:r>
          </a:p>
          <a:p>
            <a:pPr marL="4572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Expand school prevention efforts</a:t>
            </a:r>
          </a:p>
          <a:p>
            <a:pPr marL="91440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 beyond curriculum to include school policy, peer led prevention, student assistance programs (interventions)</a:t>
            </a:r>
          </a:p>
          <a:p>
            <a:pPr marL="4572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Engage community partners in prevention efforts</a:t>
            </a:r>
          </a:p>
          <a:p>
            <a:pPr marL="91440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Engage multiple community organizations and volunteers to share ideas and work</a:t>
            </a:r>
          </a:p>
          <a:p>
            <a:pPr marL="91440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 evidence-based prevention strategies ( reduce risk factors)</a:t>
            </a:r>
          </a:p>
          <a:p>
            <a:pPr marL="91440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focus on environments using public policy &amp; environmental strategies</a:t>
            </a:r>
          </a:p>
          <a:p>
            <a:pPr marL="4572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Continue community-wide prevention.  Incorporate data &amp; evidence-based strategies  (Strategic Prevention Framework)</a:t>
            </a:r>
          </a:p>
          <a:p>
            <a:pPr marL="91440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Coalition members share data, expertise, resources and ownership of prevention</a:t>
            </a:r>
          </a:p>
          <a:p>
            <a:pPr marL="91440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data to identify priority substances and risk/protective factors</a:t>
            </a:r>
          </a:p>
          <a:p>
            <a:pPr marL="91440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 evidence- based prevention strategies to target RF/PF</a:t>
            </a:r>
          </a:p>
        </p:txBody>
      </p:sp>
    </p:spTree>
    <p:extLst>
      <p:ext uri="{BB962C8B-B14F-4D97-AF65-F5344CB8AC3E}">
        <p14:creationId xmlns:p14="http://schemas.microsoft.com/office/powerpoint/2010/main" val="1675424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Domain 4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Community Organizing (15%)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( Building a prevention system to continue work.  Identifying &amp; engaging prevention leaders and volunteers.)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59078" y="864077"/>
            <a:ext cx="7315200" cy="261921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Content Placeholder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483" y="5947080"/>
            <a:ext cx="710794" cy="780952"/>
          </a:xfrm>
          <a:prstGeom prst="rect">
            <a:avLst/>
          </a:prstGeom>
        </p:spPr>
      </p:pic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CF18BA8F-66B5-4E35-BD71-C7153EA281F0}"/>
              </a:ext>
            </a:extLst>
          </p:cNvPr>
          <p:cNvSpPr txBox="1">
            <a:spLocks/>
          </p:cNvSpPr>
          <p:nvPr/>
        </p:nvSpPr>
        <p:spPr>
          <a:xfrm>
            <a:off x="3859078" y="504357"/>
            <a:ext cx="7191213" cy="3635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Community Organizing </a:t>
            </a:r>
            <a:r>
              <a:rPr lang="en-US" sz="2400" dirty="0"/>
              <a:t>(15%)</a:t>
            </a:r>
          </a:p>
          <a:p>
            <a:pPr lvl="1"/>
            <a:r>
              <a:rPr lang="en-US" sz="2200" dirty="0"/>
              <a:t>Identify community demographics and norms</a:t>
            </a:r>
          </a:p>
          <a:p>
            <a:pPr lvl="1"/>
            <a:r>
              <a:rPr lang="en-US" sz="2200" dirty="0"/>
              <a:t>Assess community readiness &amp; capacity</a:t>
            </a:r>
          </a:p>
          <a:p>
            <a:pPr lvl="1"/>
            <a:r>
              <a:rPr lang="en-US" sz="2200" dirty="0"/>
              <a:t>Understand stages of change</a:t>
            </a:r>
          </a:p>
          <a:p>
            <a:pPr lvl="1"/>
            <a:r>
              <a:rPr lang="en-US" sz="2200" dirty="0"/>
              <a:t>Build relationships with community leaders</a:t>
            </a:r>
          </a:p>
          <a:p>
            <a:pPr lvl="1"/>
            <a:r>
              <a:rPr lang="en-US" sz="2200" dirty="0"/>
              <a:t>Support coalition in mobilizing for community change</a:t>
            </a:r>
          </a:p>
          <a:p>
            <a:pPr lvl="1"/>
            <a:r>
              <a:rPr lang="en-US" sz="2200" dirty="0"/>
              <a:t>Build coalition capacity = resources + readiness</a:t>
            </a:r>
          </a:p>
          <a:p>
            <a:pPr lvl="1"/>
            <a:r>
              <a:rPr lang="en-US" sz="2200" dirty="0"/>
              <a:t>Build community ownership of prevention programs</a:t>
            </a:r>
          </a:p>
          <a:p>
            <a:pPr lvl="1"/>
            <a:r>
              <a:rPr lang="en-US" sz="2200" dirty="0"/>
              <a:t>Cultivate coalition leadership</a:t>
            </a:r>
          </a:p>
          <a:p>
            <a:pPr lvl="1"/>
            <a:r>
              <a:rPr lang="en-US" sz="2200" dirty="0"/>
              <a:t>Sustaining programs beyond grant awards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9078" y="4140165"/>
            <a:ext cx="660440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Resource Materials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Managing complex 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Stages of community readiness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Stages of change, Tri-Ethnic Theory of 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SPF Step 2: Capacity Building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Cultural competency 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Sustainability resources  </a:t>
            </a:r>
          </a:p>
        </p:txBody>
      </p:sp>
    </p:spTree>
    <p:extLst>
      <p:ext uri="{BB962C8B-B14F-4D97-AF65-F5344CB8AC3E}">
        <p14:creationId xmlns:p14="http://schemas.microsoft.com/office/powerpoint/2010/main" val="2516305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Domain 5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Public Policy and Environmental Change (11%)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(Focus on the environment along with the individual and families.  Lessons learned from tobacco prevention &amp; research. Helps to sustain change.)</a:t>
            </a:r>
            <a:endParaRPr lang="en-US" dirty="0"/>
          </a:p>
        </p:txBody>
      </p:sp>
      <p:pic>
        <p:nvPicPr>
          <p:cNvPr id="15" name="Content Placeholder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483" y="5947080"/>
            <a:ext cx="710794" cy="780952"/>
          </a:xfrm>
          <a:prstGeom prst="rect">
            <a:avLst/>
          </a:prstGeom>
        </p:spPr>
      </p:pic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CF18BA8F-66B5-4E35-BD71-C7153EA281F0}"/>
              </a:ext>
            </a:extLst>
          </p:cNvPr>
          <p:cNvSpPr txBox="1">
            <a:spLocks/>
          </p:cNvSpPr>
          <p:nvPr/>
        </p:nvSpPr>
        <p:spPr>
          <a:xfrm>
            <a:off x="3768640" y="699302"/>
            <a:ext cx="7617275" cy="5450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r>
              <a:rPr lang="en-US" sz="3000" b="1" dirty="0"/>
              <a:t>Public Policy and Environmental Change </a:t>
            </a:r>
            <a:r>
              <a:rPr lang="en-US" sz="3000" dirty="0"/>
              <a:t>(12%)</a:t>
            </a:r>
          </a:p>
          <a:p>
            <a:pPr lvl="1"/>
            <a:r>
              <a:rPr lang="en-US" sz="2600" dirty="0"/>
              <a:t>Knowledge of public policy development and advocacy work</a:t>
            </a:r>
          </a:p>
          <a:p>
            <a:pPr lvl="1"/>
            <a:r>
              <a:rPr lang="en-US" sz="2600" dirty="0"/>
              <a:t>Preparing &amp; mobilizing coalition/community as change agents</a:t>
            </a:r>
          </a:p>
          <a:p>
            <a:pPr lvl="1"/>
            <a:r>
              <a:rPr lang="en-US" sz="2600" dirty="0"/>
              <a:t>Knowledge of enforcement initiatives</a:t>
            </a:r>
          </a:p>
          <a:p>
            <a:pPr lvl="1"/>
            <a:r>
              <a:rPr lang="en-US" sz="2600" dirty="0"/>
              <a:t>Collaborate with community partners on mutual goals</a:t>
            </a:r>
          </a:p>
          <a:p>
            <a:pPr lvl="1"/>
            <a:r>
              <a:rPr lang="en-US" sz="2600" dirty="0"/>
              <a:t>Media strategies to change community norms and support policy change efforts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3000" b="1" dirty="0"/>
              <a:t>Resource Materials</a:t>
            </a:r>
          </a:p>
          <a:p>
            <a:pPr lvl="1"/>
            <a:r>
              <a:rPr lang="en-US" sz="2600" dirty="0"/>
              <a:t>CADCA environmental prevention strategies</a:t>
            </a:r>
          </a:p>
          <a:p>
            <a:pPr lvl="1"/>
            <a:r>
              <a:rPr lang="en-US" sz="2600" dirty="0"/>
              <a:t>Evidence-based prevention strategies</a:t>
            </a:r>
          </a:p>
          <a:p>
            <a:pPr lvl="1"/>
            <a:r>
              <a:rPr lang="en-US" sz="2600" dirty="0"/>
              <a:t>Prevention ethics code</a:t>
            </a:r>
          </a:p>
          <a:p>
            <a:pPr lvl="1"/>
            <a:r>
              <a:rPr lang="en-US" sz="2600" dirty="0"/>
              <a:t>Advocacy guides</a:t>
            </a:r>
          </a:p>
          <a:p>
            <a:pPr marL="0" indent="0">
              <a:buFont typeface="Wingdings 2" pitchFamily="18" charset="2"/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505861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Domain 6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Professional Growth &amp; Responsibility (19%)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(Ethical code governs work, continued education, self-care, model/mentor for youth, families, communities.)</a:t>
            </a:r>
            <a:endParaRPr lang="en-US" dirty="0"/>
          </a:p>
        </p:txBody>
      </p:sp>
      <p:pic>
        <p:nvPicPr>
          <p:cNvPr id="15" name="Content Placeholder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483" y="5947080"/>
            <a:ext cx="710794" cy="780952"/>
          </a:xfrm>
          <a:prstGeom prst="rect">
            <a:avLst/>
          </a:prstGeom>
        </p:spPr>
      </p:pic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CF18BA8F-66B5-4E35-BD71-C7153EA281F0}"/>
              </a:ext>
            </a:extLst>
          </p:cNvPr>
          <p:cNvSpPr txBox="1">
            <a:spLocks/>
          </p:cNvSpPr>
          <p:nvPr/>
        </p:nvSpPr>
        <p:spPr>
          <a:xfrm>
            <a:off x="3680705" y="613552"/>
            <a:ext cx="7315200" cy="3617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Professional Growth and Responsibility </a:t>
            </a:r>
            <a:r>
              <a:rPr lang="en-US" sz="2800" dirty="0"/>
              <a:t>(15%)</a:t>
            </a:r>
          </a:p>
          <a:p>
            <a:pPr lvl="1"/>
            <a:r>
              <a:rPr lang="en-US" sz="2400" dirty="0"/>
              <a:t>Demonstrate knowledge of current prevention theory and practice</a:t>
            </a:r>
          </a:p>
          <a:p>
            <a:pPr lvl="1"/>
            <a:r>
              <a:rPr lang="en-US" sz="2400" dirty="0"/>
              <a:t>Adhere to legal, professional, and ethical principles</a:t>
            </a:r>
          </a:p>
          <a:p>
            <a:pPr lvl="1"/>
            <a:r>
              <a:rPr lang="en-US" sz="2400" dirty="0"/>
              <a:t>Advocate for heathy and safe communities</a:t>
            </a:r>
          </a:p>
          <a:p>
            <a:pPr lvl="1"/>
            <a:r>
              <a:rPr lang="en-US" sz="2400" dirty="0"/>
              <a:t>Advocate for health promotion across the lifespan</a:t>
            </a:r>
          </a:p>
          <a:p>
            <a:pPr lvl="1"/>
            <a:r>
              <a:rPr lang="en-US" sz="2400" dirty="0"/>
              <a:t>Demonstrate knowledge of current issues of addiction, mental, emotional, &amp; behavioral health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74162" y="4215538"/>
            <a:ext cx="714471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Resource Materials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Prevention ethics code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Prevention advocacy guides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Prevention theory – Social Development Model, Socio-Ecological Model, Stages of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37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 PTTC Prevention Specialist Orientation Resources</a:t>
            </a:r>
          </a:p>
        </p:txBody>
      </p:sp>
      <p:pic>
        <p:nvPicPr>
          <p:cNvPr id="15" name="Content Placeholder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483" y="5947080"/>
            <a:ext cx="710794" cy="780952"/>
          </a:xfrm>
          <a:prstGeom prst="rect">
            <a:avLst/>
          </a:prstGeom>
        </p:spPr>
      </p:pic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CF18BA8F-66B5-4E35-BD71-C7153EA281F0}"/>
              </a:ext>
            </a:extLst>
          </p:cNvPr>
          <p:cNvSpPr txBox="1">
            <a:spLocks/>
          </p:cNvSpPr>
          <p:nvPr/>
        </p:nvSpPr>
        <p:spPr>
          <a:xfrm>
            <a:off x="4021668" y="826440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96156" y="5075994"/>
            <a:ext cx="7462576" cy="414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New England Prevention Specialist Onboarding and Orientation Road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546" y="382256"/>
            <a:ext cx="56673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21668" y="4160190"/>
            <a:ext cx="69511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hlinkClick r:id="rId5"/>
              </a:rPr>
              <a:t>New England Prevention Specialist Onboarding and Orientation Roadmap 2021 description</a:t>
            </a:r>
            <a:endParaRPr lang="en-US" sz="2400" dirty="0"/>
          </a:p>
          <a:p>
            <a:endParaRPr lang="en-US" dirty="0"/>
          </a:p>
          <a:p>
            <a:r>
              <a:rPr lang="en-US" sz="2400" u="sng" dirty="0">
                <a:hlinkClick r:id="rId6"/>
              </a:rPr>
              <a:t>New England Prevention Specialist Onboarding and Orientation Road Map 2021 PDF</a:t>
            </a:r>
            <a:endParaRPr lang="en-US" sz="2400" dirty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943381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87995-F6B4-BCAE-C93C-A7A9E2589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7290A-BDFD-22F9-698D-C695E19C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 Exam Study Guides</a:t>
            </a:r>
          </a:p>
        </p:txBody>
      </p:sp>
      <p:pic>
        <p:nvPicPr>
          <p:cNvPr id="15" name="Content Placeholder 12">
            <a:extLst>
              <a:ext uri="{FF2B5EF4-FFF2-40B4-BE49-F238E27FC236}">
                <a16:creationId xmlns:a16="http://schemas.microsoft.com/office/drawing/2014/main" id="{9DF62863-3CE8-D773-23BF-FD04C6F97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483" y="5947080"/>
            <a:ext cx="710794" cy="78095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B8D71-D107-666D-3997-8D76A7FC2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079" y="714691"/>
            <a:ext cx="8210002" cy="6013341"/>
          </a:xfrm>
        </p:spPr>
        <p:txBody>
          <a:bodyPr>
            <a:normAutofit/>
          </a:bodyPr>
          <a:lstStyle/>
          <a:p>
            <a:r>
              <a:rPr lang="en-US" sz="2400" b="1" dirty="0">
                <a:hlinkClick r:id="rId4"/>
              </a:rPr>
              <a:t>Rhode Island Prevention Specialist Certification: Study Guide for the Certification Exam (updated 2024)</a:t>
            </a:r>
            <a:endParaRPr lang="en-US" sz="2400" b="1" dirty="0"/>
          </a:p>
          <a:p>
            <a:pPr lvl="2"/>
            <a:r>
              <a:rPr lang="en-US" sz="2000" dirty="0"/>
              <a:t>105 pages, set up like a text-book to cover key topics</a:t>
            </a:r>
          </a:p>
          <a:p>
            <a:pPr lvl="2"/>
            <a:r>
              <a:rPr lang="en-US" sz="2000" dirty="0"/>
              <a:t>Flash cards of key terms</a:t>
            </a:r>
          </a:p>
          <a:p>
            <a:pPr lvl="2"/>
            <a:r>
              <a:rPr lang="en-US" sz="2000" dirty="0"/>
              <a:t>Practice test with 55 questions and answers</a:t>
            </a:r>
          </a:p>
          <a:p>
            <a:pPr lvl="2"/>
            <a:r>
              <a:rPr lang="en-US" sz="2000" dirty="0"/>
              <a:t>Practice activities (process vs outcome evaluation; universal, selective or indicated prevention</a:t>
            </a:r>
          </a:p>
          <a:p>
            <a:pPr lvl="2"/>
            <a:r>
              <a:rPr lang="en-US" sz="2000" dirty="0"/>
              <a:t>Exam resource list of additional materials </a:t>
            </a:r>
          </a:p>
          <a:p>
            <a:pPr lvl="2"/>
            <a:endParaRPr lang="en-US" sz="1100" dirty="0"/>
          </a:p>
          <a:p>
            <a:r>
              <a:rPr lang="en-US" sz="2600" b="1" dirty="0">
                <a:hlinkClick r:id="rId5"/>
              </a:rPr>
              <a:t>Candidate Guide for the IC&amp;RC Prevention Specialist Examination</a:t>
            </a:r>
            <a:endParaRPr lang="en-US" sz="2600" b="1" dirty="0"/>
          </a:p>
          <a:p>
            <a:pPr lvl="1"/>
            <a:r>
              <a:rPr lang="en-US" sz="2000" dirty="0"/>
              <a:t>Based on the 2022 Prevention Specialist Job Analysis</a:t>
            </a:r>
          </a:p>
          <a:p>
            <a:pPr lvl="1"/>
            <a:r>
              <a:rPr lang="en-US" sz="2000" dirty="0"/>
              <a:t>Rules, security protocols, grievance process</a:t>
            </a:r>
          </a:p>
          <a:p>
            <a:pPr lvl="1"/>
            <a:r>
              <a:rPr lang="en-US" sz="2000" dirty="0"/>
              <a:t>Description of the six domains</a:t>
            </a:r>
          </a:p>
          <a:p>
            <a:pPr lvl="1"/>
            <a:r>
              <a:rPr lang="en-US" sz="2000" dirty="0"/>
              <a:t>Practice test with 10 questions</a:t>
            </a:r>
          </a:p>
          <a:p>
            <a:pPr lvl="1"/>
            <a:r>
              <a:rPr lang="en-US" sz="2000" dirty="0"/>
              <a:t>IC&amp;RC links to the Rhode Island Guide on their website</a:t>
            </a:r>
          </a:p>
          <a:p>
            <a:pPr lvl="1"/>
            <a:endParaRPr lang="en-US" sz="2000" dirty="0"/>
          </a:p>
          <a:p>
            <a:pPr lvl="1"/>
            <a:endParaRPr lang="en-US" sz="1100" dirty="0"/>
          </a:p>
          <a:p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753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E0337-9D19-8DC9-2008-E47C0FF34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CED65-9ACA-29EF-F753-6153E7388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options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8DE4574-3C17-9D9A-47B7-B59A8493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080" y="774915"/>
            <a:ext cx="7749154" cy="5346916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Prevention Training &amp; Technical Assistance Service Center</a:t>
            </a:r>
            <a:endParaRPr lang="en-US" sz="2800" dirty="0"/>
          </a:p>
          <a:p>
            <a:pPr lvl="1"/>
            <a:r>
              <a:rPr lang="en-US" sz="2600" dirty="0"/>
              <a:t>On-demand trainings with CEUs available in addition to zoom &amp; in-person </a:t>
            </a:r>
            <a:r>
              <a:rPr lang="en-US" sz="2600" dirty="0" err="1"/>
              <a:t>trainngs</a:t>
            </a:r>
            <a:r>
              <a:rPr lang="en-US" sz="2600" dirty="0"/>
              <a:t> </a:t>
            </a:r>
          </a:p>
          <a:p>
            <a:r>
              <a:rPr lang="en-US" sz="2800" dirty="0">
                <a:hlinkClick r:id="rId3"/>
              </a:rPr>
              <a:t>CT Clearinghouse</a:t>
            </a:r>
            <a:endParaRPr lang="en-US" sz="2800" dirty="0"/>
          </a:p>
          <a:p>
            <a:r>
              <a:rPr lang="en-US" sz="2800" dirty="0">
                <a:hlinkClick r:id="rId4"/>
              </a:rPr>
              <a:t>Governor’s Prevention Partnership</a:t>
            </a:r>
            <a:endParaRPr lang="en-US" sz="2800" dirty="0"/>
          </a:p>
          <a:p>
            <a:r>
              <a:rPr lang="en-US" sz="2800" dirty="0"/>
              <a:t>Regional Behavioral Health Action Organizations</a:t>
            </a:r>
          </a:p>
          <a:p>
            <a:r>
              <a:rPr lang="en-US" sz="2800" dirty="0">
                <a:hlinkClick r:id="rId5"/>
              </a:rPr>
              <a:t>Prevention Training Technology Center </a:t>
            </a:r>
            <a:r>
              <a:rPr lang="en-US" sz="2800" dirty="0"/>
              <a:t>(national)</a:t>
            </a:r>
          </a:p>
        </p:txBody>
      </p:sp>
      <p:pic>
        <p:nvPicPr>
          <p:cNvPr id="15" name="Content Placeholder 12">
            <a:extLst>
              <a:ext uri="{FF2B5EF4-FFF2-40B4-BE49-F238E27FC236}">
                <a16:creationId xmlns:a16="http://schemas.microsoft.com/office/drawing/2014/main" id="{1996FCBA-2B0C-2ED1-01F8-5BFD3654D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3483" y="5947080"/>
            <a:ext cx="710794" cy="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73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Overview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28080" y="774915"/>
            <a:ext cx="7749154" cy="5346916"/>
          </a:xfrm>
        </p:spPr>
        <p:txBody>
          <a:bodyPr>
            <a:normAutofit/>
          </a:bodyPr>
          <a:lstStyle/>
          <a:p>
            <a:r>
              <a:rPr lang="en-US" sz="2800" dirty="0"/>
              <a:t>Computer-based exam</a:t>
            </a:r>
          </a:p>
          <a:p>
            <a:r>
              <a:rPr lang="en-US" sz="2800" dirty="0"/>
              <a:t>3 hours to complete.  Most take 2 – 2.5 hours</a:t>
            </a:r>
          </a:p>
          <a:p>
            <a:r>
              <a:rPr lang="en-US" sz="2800" dirty="0"/>
              <a:t>Quick tutorial before exam.  Survey at end.  </a:t>
            </a:r>
          </a:p>
          <a:p>
            <a:pPr lvl="1"/>
            <a:r>
              <a:rPr lang="en-US" sz="2800" dirty="0"/>
              <a:t>Neither count towards 3 hr. timeframe.</a:t>
            </a:r>
          </a:p>
          <a:p>
            <a:r>
              <a:rPr lang="en-US" sz="2800" dirty="0"/>
              <a:t>Scores range from 200-800, with 500 to pass</a:t>
            </a:r>
          </a:p>
          <a:p>
            <a:r>
              <a:rPr lang="en-US" sz="2800" dirty="0"/>
              <a:t>Exam has 150 question pool </a:t>
            </a:r>
          </a:p>
          <a:p>
            <a:pPr lvl="1"/>
            <a:r>
              <a:rPr lang="en-US" sz="2400" dirty="0"/>
              <a:t>125 count toward your score</a:t>
            </a:r>
          </a:p>
          <a:p>
            <a:pPr lvl="1"/>
            <a:r>
              <a:rPr lang="en-US" sz="2400" dirty="0"/>
              <a:t>25 are test questions that don’t count</a:t>
            </a:r>
          </a:p>
          <a:p>
            <a:r>
              <a:rPr lang="en-US" sz="2800" dirty="0"/>
              <a:t>Need to successfully answer 78 of 125 to pass</a:t>
            </a:r>
          </a:p>
        </p:txBody>
      </p:sp>
      <p:pic>
        <p:nvPicPr>
          <p:cNvPr id="15" name="Content Placeholder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483" y="5947080"/>
            <a:ext cx="710794" cy="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138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Overview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798263" y="758166"/>
            <a:ext cx="7749154" cy="5579390"/>
          </a:xfrm>
        </p:spPr>
        <p:txBody>
          <a:bodyPr>
            <a:normAutofit/>
          </a:bodyPr>
          <a:lstStyle/>
          <a:p>
            <a:r>
              <a:rPr lang="en-US" sz="2400" dirty="0"/>
              <a:t>Multiple choice with 4 answer choices per question</a:t>
            </a:r>
          </a:p>
          <a:p>
            <a:pPr lvl="1"/>
            <a:r>
              <a:rPr lang="en-US" sz="2000" dirty="0"/>
              <a:t>No “multiple multiples” i.e. Both A and C</a:t>
            </a:r>
          </a:p>
          <a:p>
            <a:r>
              <a:rPr lang="en-US" sz="2400" dirty="0"/>
              <a:t>Questions</a:t>
            </a:r>
          </a:p>
          <a:p>
            <a:pPr lvl="2"/>
            <a:r>
              <a:rPr lang="en-US" sz="2000" dirty="0"/>
              <a:t>Many are fairly easy and answer quickly.</a:t>
            </a:r>
          </a:p>
          <a:p>
            <a:pPr lvl="2"/>
            <a:r>
              <a:rPr lang="en-US" sz="2000" dirty="0"/>
              <a:t>Some take more thinking but could be figured out.</a:t>
            </a:r>
          </a:p>
          <a:p>
            <a:pPr lvl="2"/>
            <a:r>
              <a:rPr lang="en-US" sz="2000" dirty="0"/>
              <a:t>A smaller percentage were really difficult.</a:t>
            </a:r>
            <a:endParaRPr lang="en-US" sz="1800" dirty="0"/>
          </a:p>
          <a:p>
            <a:r>
              <a:rPr lang="en-US" sz="2400" dirty="0"/>
              <a:t>Complex questions</a:t>
            </a:r>
          </a:p>
          <a:p>
            <a:pPr lvl="1"/>
            <a:r>
              <a:rPr lang="en-US" sz="2000" dirty="0"/>
              <a:t>Read through 2 or 3 times.  Look for key words or at context.</a:t>
            </a:r>
          </a:p>
          <a:p>
            <a:pPr lvl="1"/>
            <a:r>
              <a:rPr lang="en-US" sz="2000" dirty="0"/>
              <a:t>Review choices for “only”, “best”, “always”</a:t>
            </a:r>
          </a:p>
          <a:p>
            <a:pPr lvl="1"/>
            <a:r>
              <a:rPr lang="en-US" sz="2000" dirty="0"/>
              <a:t>You can bookmark question and go back.</a:t>
            </a:r>
          </a:p>
          <a:p>
            <a:pPr lvl="1"/>
            <a:r>
              <a:rPr lang="en-US" sz="2000" dirty="0"/>
              <a:t>Keep in mind: Some are questions are being tested for future use</a:t>
            </a:r>
            <a:r>
              <a:rPr lang="en-US" sz="2200" dirty="0"/>
              <a:t>.</a:t>
            </a:r>
          </a:p>
          <a:p>
            <a:r>
              <a:rPr lang="en-US" sz="2400" dirty="0"/>
              <a:t>Answer all questions</a:t>
            </a:r>
          </a:p>
          <a:p>
            <a:pPr lvl="1"/>
            <a:r>
              <a:rPr lang="en-US" sz="2000" b="1" u="sng" dirty="0"/>
              <a:t>No</a:t>
            </a:r>
            <a:r>
              <a:rPr lang="en-US" sz="2000" dirty="0"/>
              <a:t> penalty for wrong answer</a:t>
            </a:r>
          </a:p>
          <a:p>
            <a:pPr lvl="1"/>
            <a:r>
              <a:rPr lang="en-US" sz="2000" dirty="0"/>
              <a:t>Better to guess. </a:t>
            </a:r>
          </a:p>
          <a:p>
            <a:pPr lvl="1"/>
            <a:endParaRPr lang="en-US" sz="2000" dirty="0"/>
          </a:p>
        </p:txBody>
      </p:sp>
      <p:pic>
        <p:nvPicPr>
          <p:cNvPr id="15" name="Content Placeholder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483" y="5947080"/>
            <a:ext cx="710794" cy="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459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Results and Renewal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737449" y="716612"/>
            <a:ext cx="7749154" cy="5230468"/>
          </a:xfrm>
        </p:spPr>
        <p:txBody>
          <a:bodyPr>
            <a:normAutofit/>
          </a:bodyPr>
          <a:lstStyle/>
          <a:p>
            <a:r>
              <a:rPr lang="en-US" sz="2400" dirty="0"/>
              <a:t>All questions must be cited in a valid and reliable source</a:t>
            </a:r>
          </a:p>
          <a:p>
            <a:r>
              <a:rPr lang="en-US" sz="2400" dirty="0"/>
              <a:t>Percentage of exam questions related to each of 6 domains %</a:t>
            </a:r>
          </a:p>
          <a:p>
            <a:r>
              <a:rPr lang="en-US" sz="2400" dirty="0"/>
              <a:t>Preliminary results provided immediately after exam completion.  Formal letter sent after exam completion.</a:t>
            </a:r>
          </a:p>
          <a:p>
            <a:r>
              <a:rPr lang="en-US" sz="2400" dirty="0"/>
              <a:t>First certification last 2 years.</a:t>
            </a:r>
          </a:p>
          <a:p>
            <a:r>
              <a:rPr lang="en-US" sz="2400" dirty="0"/>
              <a:t>Renew for 1, 2, or 3 years.  </a:t>
            </a:r>
          </a:p>
          <a:p>
            <a:r>
              <a:rPr lang="en-US" sz="2400" dirty="0"/>
              <a:t>20 CEUs/year required for each renewal year.  Requires 1 CEU of Prevention Ethics every renewal.</a:t>
            </a:r>
          </a:p>
          <a:p>
            <a:r>
              <a:rPr lang="en-US" sz="2400" dirty="0"/>
              <a:t>Provide CT Certification Board  with an email in case you change jobs.  Will use for renewal notification.</a:t>
            </a:r>
          </a:p>
        </p:txBody>
      </p:sp>
      <p:pic>
        <p:nvPicPr>
          <p:cNvPr id="15" name="Content Placeholder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483" y="5947080"/>
            <a:ext cx="710794" cy="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076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 Exam Study Guides</a:t>
            </a:r>
          </a:p>
        </p:txBody>
      </p:sp>
      <p:pic>
        <p:nvPicPr>
          <p:cNvPr id="15" name="Content Placeholder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483" y="5947080"/>
            <a:ext cx="710794" cy="78095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5D4B6B-6A2C-4C0B-AFD0-F4F7321C0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079" y="714691"/>
            <a:ext cx="8210002" cy="6013341"/>
          </a:xfrm>
        </p:spPr>
        <p:txBody>
          <a:bodyPr>
            <a:normAutofit/>
          </a:bodyPr>
          <a:lstStyle/>
          <a:p>
            <a:r>
              <a:rPr lang="en-US" sz="2400" b="1" dirty="0">
                <a:hlinkClick r:id="rId4"/>
              </a:rPr>
              <a:t>Rhode Island Prevention Specialist Certification: Study Guide for the Certification Exam (updated 2024)</a:t>
            </a:r>
            <a:endParaRPr lang="en-US" sz="2400" b="1" dirty="0"/>
          </a:p>
          <a:p>
            <a:pPr lvl="2"/>
            <a:r>
              <a:rPr lang="en-US" sz="2000" dirty="0"/>
              <a:t>105 pages, set up like a text-book to cover key topics</a:t>
            </a:r>
          </a:p>
          <a:p>
            <a:pPr lvl="2"/>
            <a:r>
              <a:rPr lang="en-US" sz="2000" dirty="0"/>
              <a:t>Flash cards of key terms</a:t>
            </a:r>
          </a:p>
          <a:p>
            <a:pPr lvl="2"/>
            <a:r>
              <a:rPr lang="en-US" sz="2000" dirty="0"/>
              <a:t>Practice test with 55 questions and answers</a:t>
            </a:r>
          </a:p>
          <a:p>
            <a:pPr lvl="2"/>
            <a:r>
              <a:rPr lang="en-US" sz="2000" dirty="0"/>
              <a:t>Practice activities (process vs outcome evaluation; universal, selective or indicated prevention</a:t>
            </a:r>
          </a:p>
          <a:p>
            <a:pPr lvl="2"/>
            <a:r>
              <a:rPr lang="en-US" sz="2000" dirty="0"/>
              <a:t>Exam resource list of additional materials </a:t>
            </a:r>
          </a:p>
          <a:p>
            <a:pPr lvl="2"/>
            <a:endParaRPr lang="en-US" sz="1100" dirty="0"/>
          </a:p>
          <a:p>
            <a:r>
              <a:rPr lang="en-US" sz="2600" b="1" dirty="0">
                <a:hlinkClick r:id="rId5"/>
              </a:rPr>
              <a:t>Candidate Guide for the IC&amp;RC Prevention Specialist Examination</a:t>
            </a:r>
            <a:endParaRPr lang="en-US" sz="2600" b="1" dirty="0"/>
          </a:p>
          <a:p>
            <a:pPr lvl="1"/>
            <a:r>
              <a:rPr lang="en-US" sz="2000" dirty="0"/>
              <a:t>Based on the 2022 Prevention Specialist Job Analysis</a:t>
            </a:r>
          </a:p>
          <a:p>
            <a:pPr lvl="1"/>
            <a:r>
              <a:rPr lang="en-US" sz="2000" dirty="0"/>
              <a:t>Rules, security protocols, grievance process</a:t>
            </a:r>
          </a:p>
          <a:p>
            <a:pPr lvl="1"/>
            <a:r>
              <a:rPr lang="en-US" sz="2000" dirty="0"/>
              <a:t>Description of the six domains</a:t>
            </a:r>
          </a:p>
          <a:p>
            <a:pPr lvl="1"/>
            <a:r>
              <a:rPr lang="en-US" sz="2000" dirty="0"/>
              <a:t>Practice test with 10 questions</a:t>
            </a:r>
          </a:p>
          <a:p>
            <a:pPr lvl="1"/>
            <a:r>
              <a:rPr lang="en-US" sz="2000" dirty="0"/>
              <a:t>IC&amp;RC links to the Rhode Island Guide on their website</a:t>
            </a:r>
          </a:p>
          <a:p>
            <a:pPr lvl="1"/>
            <a:endParaRPr lang="en-US" sz="2000" dirty="0"/>
          </a:p>
          <a:p>
            <a:pPr lvl="1"/>
            <a:endParaRPr lang="en-US" sz="1100" dirty="0"/>
          </a:p>
          <a:p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8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49E67-5157-33DD-B708-EDABA98F4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ctr">
            <a:normAutofit/>
          </a:bodyPr>
          <a:lstStyle/>
          <a:p>
            <a:r>
              <a:rPr lang="en-US" dirty="0"/>
              <a:t>Institute of Medicine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Continuum of Care of Behavioral Health</a:t>
            </a:r>
          </a:p>
        </p:txBody>
      </p:sp>
      <p:pic>
        <p:nvPicPr>
          <p:cNvPr id="1026" name="Picture 2" descr="Center for the Application of Prevention Technologies Fact Sheet">
            <a:extLst>
              <a:ext uri="{FF2B5EF4-FFF2-40B4-BE49-F238E27FC236}">
                <a16:creationId xmlns:a16="http://schemas.microsoft.com/office/drawing/2014/main" id="{06B8067F-ECBE-84E3-A661-F3173DB0BB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177" y="620696"/>
            <a:ext cx="7315200" cy="415811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4C9ECA-14E3-24A8-35B4-A62512439667}"/>
              </a:ext>
            </a:extLst>
          </p:cNvPr>
          <p:cNvSpPr txBox="1"/>
          <p:nvPr/>
        </p:nvSpPr>
        <p:spPr>
          <a:xfrm>
            <a:off x="3817398" y="5036975"/>
            <a:ext cx="78744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					</a:t>
            </a:r>
            <a:r>
              <a:rPr lang="en-US" sz="2400" b="1" dirty="0"/>
              <a:t>Stages of Use</a:t>
            </a:r>
          </a:p>
          <a:p>
            <a:r>
              <a:rPr lang="en-US" sz="2000" dirty="0"/>
              <a:t>No Use ---- Experimentation</a:t>
            </a:r>
          </a:p>
          <a:p>
            <a:r>
              <a:rPr lang="en-US" sz="2000" dirty="0"/>
              <a:t>			---Social/Reg Use--- High Risk/Problem Use--</a:t>
            </a:r>
          </a:p>
          <a:p>
            <a:r>
              <a:rPr lang="en-US" sz="2000" dirty="0"/>
              <a:t>										-- Addiction---------Recovery</a:t>
            </a:r>
          </a:p>
        </p:txBody>
      </p:sp>
    </p:spTree>
    <p:extLst>
      <p:ext uri="{BB962C8B-B14F-4D97-AF65-F5344CB8AC3E}">
        <p14:creationId xmlns:p14="http://schemas.microsoft.com/office/powerpoint/2010/main" val="3844204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1572868"/>
          </a:xfrm>
        </p:spPr>
        <p:txBody>
          <a:bodyPr/>
          <a:lstStyle/>
          <a:p>
            <a:r>
              <a:rPr lang="en-US" dirty="0"/>
              <a:t>Preparing for the exam</a:t>
            </a:r>
          </a:p>
        </p:txBody>
      </p:sp>
      <p:pic>
        <p:nvPicPr>
          <p:cNvPr id="15" name="Content Placeholder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483" y="5947080"/>
            <a:ext cx="710794" cy="78095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5D4B6B-6A2C-4C0B-AFD0-F4F7321C0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577" y="635432"/>
            <a:ext cx="7770663" cy="574987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Consider your learning style</a:t>
            </a:r>
          </a:p>
          <a:p>
            <a:endParaRPr lang="en-US" sz="800" dirty="0"/>
          </a:p>
          <a:p>
            <a:pPr lvl="1"/>
            <a:r>
              <a:rPr lang="en-US" sz="2400" b="1" dirty="0"/>
              <a:t>Visual learner </a:t>
            </a:r>
            <a:r>
              <a:rPr lang="en-US" sz="2400" dirty="0"/>
              <a:t>– reading and writing: note taking, flashcards, diagrams, color coding info</a:t>
            </a:r>
          </a:p>
          <a:p>
            <a:pPr lvl="1"/>
            <a:endParaRPr lang="en-US" sz="1000" dirty="0"/>
          </a:p>
          <a:p>
            <a:pPr lvl="1"/>
            <a:r>
              <a:rPr lang="en-US" sz="2400" b="1" dirty="0"/>
              <a:t>Auditory learner </a:t>
            </a:r>
            <a:r>
              <a:rPr lang="en-US" sz="2400" dirty="0"/>
              <a:t>– speaking and hearing:  reading aloud, after reading silently, recite a summary, find a study partner or group</a:t>
            </a:r>
          </a:p>
          <a:p>
            <a:pPr lvl="1"/>
            <a:endParaRPr lang="en-US" sz="1000" dirty="0"/>
          </a:p>
          <a:p>
            <a:pPr lvl="1"/>
            <a:r>
              <a:rPr lang="en-US" sz="2400" b="1" dirty="0"/>
              <a:t>Kinesthetic learner </a:t>
            </a:r>
            <a:r>
              <a:rPr lang="en-US" sz="2400" dirty="0"/>
              <a:t>– doing or experiencing: short blocks of time, build model p</a:t>
            </a:r>
            <a:r>
              <a:rPr lang="en-US" sz="2600" dirty="0"/>
              <a:t>hysically or in head, move around while studying</a:t>
            </a:r>
          </a:p>
          <a:p>
            <a:pPr marL="960120" lvl="2" indent="0">
              <a:buNone/>
            </a:pPr>
            <a:endParaRPr lang="en-US" sz="2400" dirty="0"/>
          </a:p>
          <a:p>
            <a:pPr lvl="1"/>
            <a:r>
              <a:rPr lang="en-US" sz="2400" dirty="0"/>
              <a:t>Create study checklists</a:t>
            </a:r>
          </a:p>
          <a:p>
            <a:pPr lvl="1"/>
            <a:r>
              <a:rPr lang="en-US" sz="2400" dirty="0"/>
              <a:t>Focus on key content areas, key terms &amp; concepts</a:t>
            </a:r>
          </a:p>
          <a:p>
            <a:pPr lvl="1"/>
            <a:r>
              <a:rPr lang="en-US" sz="2400" dirty="0"/>
              <a:t>Review questions in study guides for how questions can be worded, especially complex one.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919" y="2696706"/>
            <a:ext cx="294748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From </a:t>
            </a:r>
          </a:p>
          <a:p>
            <a:r>
              <a:rPr lang="en-US" sz="2200" dirty="0">
                <a:solidFill>
                  <a:schemeClr val="bg1"/>
                </a:solidFill>
              </a:rPr>
              <a:t>Studying  for Success: Preparing and  Passing the IC&amp;RC Prevention Specialists Exam (draft)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Tennessee DMHAS </a:t>
            </a:r>
          </a:p>
          <a:p>
            <a:r>
              <a:rPr lang="en-US" dirty="0">
                <a:solidFill>
                  <a:schemeClr val="bg1"/>
                </a:solidFill>
              </a:rPr>
              <a:t>No longer available online, contact TTASC</a:t>
            </a:r>
          </a:p>
        </p:txBody>
      </p:sp>
    </p:spTree>
    <p:extLst>
      <p:ext uri="{BB962C8B-B14F-4D97-AF65-F5344CB8AC3E}">
        <p14:creationId xmlns:p14="http://schemas.microsoft.com/office/powerpoint/2010/main" val="29650532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at the exam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400" dirty="0"/>
              <a:t>Wellness – eat well, sleep well before exam</a:t>
            </a:r>
          </a:p>
          <a:p>
            <a:r>
              <a:rPr lang="en-US" sz="2400" dirty="0"/>
              <a:t>Bring valid government issued </a:t>
            </a:r>
            <a:r>
              <a:rPr lang="en-US" sz="2400" b="1" dirty="0"/>
              <a:t>photo ID </a:t>
            </a:r>
            <a:r>
              <a:rPr lang="en-US" sz="2400" dirty="0"/>
              <a:t>and </a:t>
            </a:r>
            <a:r>
              <a:rPr lang="en-US" sz="2400" b="1" dirty="0"/>
              <a:t>Candidate Admissions Letter from CCB</a:t>
            </a:r>
          </a:p>
          <a:p>
            <a:r>
              <a:rPr lang="en-US" sz="2400" dirty="0"/>
              <a:t>Arrive early</a:t>
            </a:r>
          </a:p>
          <a:p>
            <a:r>
              <a:rPr lang="en-US" sz="2400" dirty="0"/>
              <a:t>Exam begins with a brief tutorial.  Followed by brief survey.  Extra time is allotted is for the tutorial and survey</a:t>
            </a:r>
          </a:p>
          <a:p>
            <a:r>
              <a:rPr lang="en-US" sz="2400" dirty="0"/>
              <a:t>Testing center provides pens and scratch paper</a:t>
            </a:r>
            <a:endParaRPr lang="en-US" sz="2400" i="1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Content Placeholder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483" y="5947080"/>
            <a:ext cx="710794" cy="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98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968434"/>
          </a:xfrm>
        </p:spPr>
        <p:txBody>
          <a:bodyPr/>
          <a:lstStyle/>
          <a:p>
            <a:r>
              <a:rPr lang="en-US" dirty="0"/>
              <a:t>Test taking tips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678051" y="769681"/>
            <a:ext cx="8002433" cy="5424227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mbria" panose="02040503050406030204" pitchFamily="18" charset="0"/>
              </a:rPr>
              <a:t>1. Pace yourself.</a:t>
            </a:r>
          </a:p>
          <a:p>
            <a:r>
              <a:rPr lang="en-US" dirty="0">
                <a:latin typeface="Cambria" panose="02040503050406030204" pitchFamily="18" charset="0"/>
              </a:rPr>
              <a:t>2. Read all instructions, each question, and the possible answers very carefully.</a:t>
            </a:r>
          </a:p>
          <a:p>
            <a:r>
              <a:rPr lang="en-US" dirty="0">
                <a:latin typeface="Cambria" panose="02040503050406030204" pitchFamily="18" charset="0"/>
              </a:rPr>
              <a:t>3. Look for keywords.</a:t>
            </a:r>
          </a:p>
          <a:p>
            <a:r>
              <a:rPr lang="en-US" dirty="0">
                <a:latin typeface="Cambria" panose="02040503050406030204" pitchFamily="18" charset="0"/>
              </a:rPr>
              <a:t>4. Pay attention to answer options such as “all of the above” or “none of the above”.</a:t>
            </a:r>
          </a:p>
          <a:p>
            <a:r>
              <a:rPr lang="en-US" dirty="0">
                <a:latin typeface="Cambria" panose="02040503050406030204" pitchFamily="18" charset="0"/>
              </a:rPr>
              <a:t>5. Pay attention to words such as </a:t>
            </a:r>
            <a:r>
              <a:rPr lang="en-US" i="1" dirty="0">
                <a:latin typeface="Cambria-Italic"/>
              </a:rPr>
              <a:t>every, all, none, always, </a:t>
            </a:r>
            <a:r>
              <a:rPr lang="en-US" dirty="0">
                <a:latin typeface="Cambria" panose="02040503050406030204" pitchFamily="18" charset="0"/>
              </a:rPr>
              <a:t>and </a:t>
            </a:r>
            <a:r>
              <a:rPr lang="en-US" i="1" dirty="0">
                <a:latin typeface="Cambria-Italic"/>
              </a:rPr>
              <a:t>only.</a:t>
            </a:r>
          </a:p>
          <a:p>
            <a:r>
              <a:rPr lang="en-US" dirty="0">
                <a:latin typeface="Cambria" panose="02040503050406030204" pitchFamily="18" charset="0"/>
              </a:rPr>
              <a:t>6. Eliminate obviously wrong answers.</a:t>
            </a:r>
          </a:p>
          <a:p>
            <a:r>
              <a:rPr lang="en-US" dirty="0">
                <a:latin typeface="Cambria" panose="02040503050406030204" pitchFamily="18" charset="0"/>
              </a:rPr>
              <a:t>7. Do not over‐analyze the questions.</a:t>
            </a:r>
          </a:p>
          <a:p>
            <a:r>
              <a:rPr lang="en-US" dirty="0">
                <a:latin typeface="Cambria" panose="02040503050406030204" pitchFamily="18" charset="0"/>
              </a:rPr>
              <a:t>8. If you do not have an answer, skip the question and come back to it later.</a:t>
            </a:r>
          </a:p>
          <a:p>
            <a:r>
              <a:rPr lang="en-US" dirty="0">
                <a:latin typeface="Cambria" panose="02040503050406030204" pitchFamily="18" charset="0"/>
              </a:rPr>
              <a:t>9. Make an educated guess if you are uncertain</a:t>
            </a:r>
            <a:r>
              <a:rPr lang="en-US" i="1" dirty="0">
                <a:latin typeface="Cambria" panose="02040503050406030204" pitchFamily="18" charset="0"/>
              </a:rPr>
              <a:t>. No penalty for wrong answers!</a:t>
            </a:r>
          </a:p>
          <a:p>
            <a:r>
              <a:rPr lang="en-US" dirty="0">
                <a:latin typeface="Cambria" panose="02040503050406030204" pitchFamily="18" charset="0"/>
              </a:rPr>
              <a:t>10. Answer every question.</a:t>
            </a:r>
          </a:p>
          <a:p>
            <a:r>
              <a:rPr lang="en-US" dirty="0">
                <a:latin typeface="Cambria" panose="02040503050406030204" pitchFamily="18" charset="0"/>
              </a:rPr>
              <a:t>11. Stay calm and breathe.</a:t>
            </a:r>
            <a:endParaRPr lang="en-US" dirty="0"/>
          </a:p>
        </p:txBody>
      </p:sp>
      <p:pic>
        <p:nvPicPr>
          <p:cNvPr id="15" name="Content Placeholder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483" y="5947080"/>
            <a:ext cx="710794" cy="780952"/>
          </a:xfrm>
          <a:prstGeom prst="rect">
            <a:avLst/>
          </a:prstGeom>
        </p:spPr>
      </p:pic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CF18BA8F-66B5-4E35-BD71-C7153EA281F0}"/>
              </a:ext>
            </a:extLst>
          </p:cNvPr>
          <p:cNvSpPr txBox="1">
            <a:spLocks/>
          </p:cNvSpPr>
          <p:nvPr/>
        </p:nvSpPr>
        <p:spPr>
          <a:xfrm>
            <a:off x="4021668" y="10165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2919" y="2557220"/>
            <a:ext cx="294748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From </a:t>
            </a:r>
          </a:p>
          <a:p>
            <a:r>
              <a:rPr lang="en-US" sz="2200" dirty="0">
                <a:solidFill>
                  <a:schemeClr val="bg1"/>
                </a:solidFill>
              </a:rPr>
              <a:t>Studying  for Success: Preparing and  Passing the IC&amp;RC Prevention Specialists Exam (draft)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Tennessee DMHAS </a:t>
            </a:r>
          </a:p>
          <a:p>
            <a:r>
              <a:rPr lang="en-US" dirty="0">
                <a:solidFill>
                  <a:schemeClr val="bg1"/>
                </a:solidFill>
              </a:rPr>
              <a:t>No longer available online, contact TTASC</a:t>
            </a:r>
          </a:p>
        </p:txBody>
      </p:sp>
    </p:spTree>
    <p:extLst>
      <p:ext uri="{BB962C8B-B14F-4D97-AF65-F5344CB8AC3E}">
        <p14:creationId xmlns:p14="http://schemas.microsoft.com/office/powerpoint/2010/main" val="9775775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6EBFB9-183E-5B4A-E45F-FE1EA0637637}"/>
              </a:ext>
            </a:extLst>
          </p:cNvPr>
          <p:cNvSpPr txBox="1"/>
          <p:nvPr/>
        </p:nvSpPr>
        <p:spPr>
          <a:xfrm>
            <a:off x="1828337" y="2179098"/>
            <a:ext cx="9001587" cy="2185214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accent1"/>
              </a:solidFill>
            </a:endParaRPr>
          </a:p>
          <a:p>
            <a:pPr algn="ctr"/>
            <a:r>
              <a:rPr lang="en-US" sz="4400" b="1" dirty="0">
                <a:solidFill>
                  <a:schemeClr val="accent1"/>
                </a:solidFill>
              </a:rPr>
              <a:t>What concerns do you have about taking the CPS exam?</a:t>
            </a: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318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Content Placeholder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483" y="5947080"/>
            <a:ext cx="710794" cy="780952"/>
          </a:xfrm>
          <a:prstGeom prst="rect">
            <a:avLst/>
          </a:prstGeom>
        </p:spPr>
      </p:pic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CF18BA8F-66B5-4E35-BD71-C7153EA281F0}"/>
              </a:ext>
            </a:extLst>
          </p:cNvPr>
          <p:cNvSpPr txBox="1">
            <a:spLocks/>
          </p:cNvSpPr>
          <p:nvPr/>
        </p:nvSpPr>
        <p:spPr>
          <a:xfrm>
            <a:off x="4021667" y="826440"/>
            <a:ext cx="7597175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dirty="0"/>
              <a:t> </a:t>
            </a:r>
            <a:r>
              <a:rPr lang="en-US" sz="3600" dirty="0">
                <a:hlinkClick r:id="rId4"/>
              </a:rPr>
              <a:t>Prevention Training and Technical Assistance Service Center</a:t>
            </a:r>
            <a:endParaRPr lang="en-US" sz="3600" dirty="0"/>
          </a:p>
          <a:p>
            <a:pPr marL="0" indent="0">
              <a:buFont typeface="Wingdings 2" pitchFamily="18" charset="2"/>
              <a:buNone/>
            </a:pPr>
            <a:endParaRPr lang="en-US" sz="3600" dirty="0"/>
          </a:p>
          <a:p>
            <a:pPr marL="0" indent="0">
              <a:buFont typeface="Wingdings 2" pitchFamily="18" charset="2"/>
              <a:buNone/>
            </a:pPr>
            <a:endParaRPr lang="en-US" sz="2800" dirty="0"/>
          </a:p>
          <a:p>
            <a:pPr marL="0" indent="0">
              <a:buFont typeface="Wingdings 2" pitchFamily="18" charset="2"/>
              <a:buNone/>
            </a:pPr>
            <a:r>
              <a:rPr lang="en-US" sz="2800" dirty="0"/>
              <a:t>Email TTASC staff with questions about the CPS applications and exam </a:t>
            </a:r>
            <a:r>
              <a:rPr lang="en-US" sz="2800"/>
              <a:t>or to </a:t>
            </a:r>
            <a:r>
              <a:rPr lang="en-US" sz="2800" dirty="0"/>
              <a:t>schedule a zoom meeting to discuss the application or process.</a:t>
            </a:r>
          </a:p>
          <a:p>
            <a:pPr marL="0" indent="0">
              <a:buFont typeface="Wingdings 2" pitchFamily="18" charset="2"/>
              <a:buNone/>
            </a:pPr>
            <a:endParaRPr lang="en-US" sz="2800" dirty="0"/>
          </a:p>
          <a:p>
            <a:pPr marL="0" indent="0">
              <a:buFont typeface="Wingdings 2" pitchFamily="18" charset="2"/>
              <a:buNone/>
            </a:pPr>
            <a:r>
              <a:rPr lang="en-US" sz="2800" dirty="0"/>
              <a:t>Contact 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3600" dirty="0"/>
              <a:t>Jenn Jacobsen, </a:t>
            </a:r>
            <a:r>
              <a:rPr lang="en-US" sz="3600" dirty="0">
                <a:hlinkClick r:id="rId5"/>
              </a:rPr>
              <a:t>Jacobsen@xsector.com</a:t>
            </a:r>
            <a:endParaRPr lang="en-US" sz="3600" dirty="0"/>
          </a:p>
          <a:p>
            <a:pPr marL="0" indent="0">
              <a:buFont typeface="Wingdings 2" pitchFamily="18" charset="2"/>
              <a:buNone/>
            </a:pPr>
            <a:r>
              <a:rPr lang="en-US" sz="3600" dirty="0"/>
              <a:t>Lisa Mason, </a:t>
            </a:r>
            <a:r>
              <a:rPr lang="en-US" sz="3600" dirty="0">
                <a:hlinkClick r:id="rId6"/>
              </a:rPr>
              <a:t>mason@xsector.com</a:t>
            </a:r>
            <a:endParaRPr lang="en-US" sz="3600" dirty="0"/>
          </a:p>
          <a:p>
            <a:pPr marL="0" indent="0" algn="ctr">
              <a:buFont typeface="Wingdings 2" pitchFamily="18" charset="2"/>
              <a:buNone/>
            </a:pPr>
            <a:endParaRPr lang="en-US" sz="3600" dirty="0"/>
          </a:p>
          <a:p>
            <a:pPr marL="0" indent="0" algn="ctr">
              <a:buFont typeface="Wingdings 2" pitchFamily="18" charset="2"/>
              <a:buNone/>
            </a:pPr>
            <a:endParaRPr lang="en-US" sz="3600" dirty="0"/>
          </a:p>
          <a:p>
            <a:pPr marL="0" indent="0" algn="ctr">
              <a:buFont typeface="Wingdings 2" pitchFamily="18" charset="2"/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73236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101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59077" y="699241"/>
            <a:ext cx="7315200" cy="5450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What is Prevention?</a:t>
            </a:r>
          </a:p>
          <a:p>
            <a:pPr marL="0" indent="0">
              <a:buNone/>
            </a:pPr>
            <a:r>
              <a:rPr lang="en-US" sz="2000" b="0" i="0" dirty="0">
                <a:effectLst/>
              </a:rPr>
              <a:t>The term "prevention" is typically used to represent </a:t>
            </a:r>
            <a:r>
              <a:rPr lang="en-US" sz="2000" b="1" i="0" dirty="0">
                <a:effectLst/>
              </a:rPr>
              <a:t>activities to stop or reduce an action or behavior</a:t>
            </a:r>
            <a:r>
              <a:rPr lang="en-US" sz="2000" b="0" i="0" dirty="0">
                <a:effectLst/>
              </a:rPr>
              <a:t>.  It also represents </a:t>
            </a:r>
            <a:r>
              <a:rPr lang="en-US" sz="2000" b="1" i="0" dirty="0">
                <a:effectLst/>
              </a:rPr>
              <a:t>activities that promote positive attitudes, actions or behaviors while reducing risk.</a:t>
            </a:r>
            <a:r>
              <a:rPr lang="en-US" sz="2000" b="0" i="0" dirty="0">
                <a:effectLst/>
              </a:rPr>
              <a:t> </a:t>
            </a:r>
          </a:p>
          <a:p>
            <a:pPr marL="0" indent="0">
              <a:buNone/>
            </a:pPr>
            <a:r>
              <a:rPr lang="en-US" dirty="0"/>
              <a:t>R</a:t>
            </a:r>
            <a:r>
              <a:rPr lang="en-US" sz="2000" b="0" i="0" dirty="0">
                <a:effectLst/>
              </a:rPr>
              <a:t>esearch has found that successful prevention efforts must reduce risk factors and promote protective factors to ensure the well-being of children and families.</a:t>
            </a:r>
          </a:p>
          <a:p>
            <a:r>
              <a:rPr lang="en-US" sz="2000" b="1" i="0" dirty="0">
                <a:effectLst/>
              </a:rPr>
              <a:t>Protective factors </a:t>
            </a:r>
            <a:r>
              <a:rPr lang="en-US" sz="2000" b="0" i="0" dirty="0">
                <a:effectLst/>
              </a:rPr>
              <a:t>are conditions in families and communities that</a:t>
            </a:r>
            <a:r>
              <a:rPr lang="en-US" dirty="0"/>
              <a:t> </a:t>
            </a:r>
            <a:r>
              <a:rPr lang="en-US" sz="2000" b="0" i="0" dirty="0">
                <a:effectLst/>
              </a:rPr>
              <a:t>increase the health and well-being of children and families. </a:t>
            </a:r>
          </a:p>
          <a:p>
            <a:r>
              <a:rPr lang="en-US" sz="2000" b="1" i="0" dirty="0">
                <a:effectLst/>
              </a:rPr>
              <a:t>Risk factors </a:t>
            </a:r>
            <a:r>
              <a:rPr lang="en-US" sz="2000" b="0" i="0" dirty="0">
                <a:effectLst/>
              </a:rPr>
              <a:t>are conditions in families and communities that increase the </a:t>
            </a:r>
            <a:r>
              <a:rPr lang="en-US" sz="2000" b="0" i="0" u="sng" dirty="0">
                <a:effectLst/>
              </a:rPr>
              <a:t>likelihood </a:t>
            </a:r>
            <a:r>
              <a:rPr lang="en-US" sz="2000" b="0" i="0" dirty="0">
                <a:effectLst/>
              </a:rPr>
              <a:t>of negative outcomes.  </a:t>
            </a:r>
          </a:p>
          <a:p>
            <a:r>
              <a:rPr lang="en-US" sz="2000" b="0" i="0" dirty="0">
                <a:effectLst/>
              </a:rPr>
              <a:t>PF can mitigate against RF.</a:t>
            </a:r>
          </a:p>
        </p:txBody>
      </p:sp>
      <p:pic>
        <p:nvPicPr>
          <p:cNvPr id="15" name="Content Placeholder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483" y="5947080"/>
            <a:ext cx="710794" cy="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8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 for </a:t>
            </a:r>
            <a:br>
              <a:rPr lang="en-US" dirty="0"/>
            </a:br>
            <a:r>
              <a:rPr lang="en-US" dirty="0"/>
              <a:t>Prevention Certification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59077" y="699241"/>
            <a:ext cx="7315200" cy="54503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 Prevention Specialist:</a:t>
            </a:r>
          </a:p>
          <a:p>
            <a:pPr marL="0" indent="0" algn="ctr">
              <a:buNone/>
            </a:pPr>
            <a:r>
              <a:rPr lang="en-US" sz="2800" b="1" dirty="0"/>
              <a:t> “a certification for your career </a:t>
            </a:r>
            <a:r>
              <a:rPr lang="en-US" sz="2800" b="1" u="sng" dirty="0"/>
              <a:t>and</a:t>
            </a:r>
            <a:r>
              <a:rPr lang="en-US" sz="2800" b="1" dirty="0"/>
              <a:t> your community”</a:t>
            </a:r>
            <a:endParaRPr lang="en-US" sz="2400" b="1" dirty="0"/>
          </a:p>
          <a:p>
            <a:r>
              <a:rPr lang="en-US" sz="2400" dirty="0"/>
              <a:t>Prevention as a </a:t>
            </a:r>
            <a:r>
              <a:rPr lang="en-US" sz="2400" b="1" dirty="0"/>
              <a:t>profession</a:t>
            </a:r>
            <a:r>
              <a:rPr lang="en-US" sz="2400" dirty="0"/>
              <a:t>: </a:t>
            </a:r>
          </a:p>
          <a:p>
            <a:pPr lvl="1"/>
            <a:r>
              <a:rPr lang="en-US" sz="2200" dirty="0"/>
              <a:t>Specific set of knowledge and skills necessary to do effective prevention work </a:t>
            </a:r>
          </a:p>
          <a:p>
            <a:pPr lvl="1"/>
            <a:r>
              <a:rPr lang="en-US" sz="2200" dirty="0"/>
              <a:t>Research backed work</a:t>
            </a:r>
          </a:p>
          <a:p>
            <a:pPr lvl="2"/>
            <a:r>
              <a:rPr lang="en-US" sz="2000" dirty="0"/>
              <a:t>Data driven</a:t>
            </a:r>
          </a:p>
          <a:p>
            <a:pPr lvl="2"/>
            <a:r>
              <a:rPr lang="en-US" sz="2000" dirty="0"/>
              <a:t>Evidence based strategies</a:t>
            </a:r>
          </a:p>
          <a:p>
            <a:pPr lvl="1"/>
            <a:r>
              <a:rPr lang="en-US" sz="2200" dirty="0"/>
              <a:t>Code of ethics guides prevention work</a:t>
            </a:r>
          </a:p>
          <a:p>
            <a:pPr lvl="1"/>
            <a:r>
              <a:rPr lang="en-US" sz="2200" dirty="0"/>
              <a:t>Don’t get stuck in what doesn’t work</a:t>
            </a:r>
          </a:p>
          <a:p>
            <a:pPr lvl="2"/>
            <a:r>
              <a:rPr lang="en-US" sz="2000" dirty="0"/>
              <a:t>Place of hope &amp; growth for individuals, families &amp; communities</a:t>
            </a:r>
          </a:p>
        </p:txBody>
      </p:sp>
      <p:pic>
        <p:nvPicPr>
          <p:cNvPr id="15" name="Content Placeholder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483" y="5947080"/>
            <a:ext cx="710794" cy="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92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Certified Prevention Specialist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59077" y="699241"/>
            <a:ext cx="7315200" cy="54503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”</a:t>
            </a:r>
            <a:r>
              <a:rPr lang="en-US" sz="2800" b="1" dirty="0"/>
              <a:t> Prevention Specialist: “a certification for your career </a:t>
            </a:r>
            <a:r>
              <a:rPr lang="en-US" sz="2800" b="1" u="sng" dirty="0"/>
              <a:t>and</a:t>
            </a:r>
            <a:r>
              <a:rPr lang="en-US" sz="2800" b="1" dirty="0"/>
              <a:t> your communit</a:t>
            </a:r>
            <a:r>
              <a:rPr lang="en-US" sz="2400" b="1" dirty="0"/>
              <a:t>y</a:t>
            </a:r>
          </a:p>
          <a:p>
            <a:pPr marL="0" indent="0">
              <a:buNone/>
            </a:pPr>
            <a:endParaRPr lang="en-US" sz="1000" b="1" dirty="0"/>
          </a:p>
          <a:p>
            <a:r>
              <a:rPr lang="en-US" sz="2400" dirty="0"/>
              <a:t>Internationally approved certification, adopted in 1994</a:t>
            </a:r>
          </a:p>
          <a:p>
            <a:r>
              <a:rPr lang="en-US" sz="2400" dirty="0"/>
              <a:t>50+ US states, territories, and countries offer reciprocal PS credential</a:t>
            </a:r>
          </a:p>
          <a:p>
            <a:r>
              <a:rPr lang="en-US" sz="2400" dirty="0"/>
              <a:t>Requires professionals to demonstrate competency through </a:t>
            </a:r>
            <a:r>
              <a:rPr lang="en-US" sz="2400" b="1" dirty="0"/>
              <a:t>work experience</a:t>
            </a:r>
            <a:r>
              <a:rPr lang="en-US" sz="2400" dirty="0"/>
              <a:t>, </a:t>
            </a:r>
            <a:r>
              <a:rPr lang="en-US" sz="2400" b="1" dirty="0"/>
              <a:t>education</a:t>
            </a:r>
            <a:r>
              <a:rPr lang="en-US" sz="2400" dirty="0"/>
              <a:t>, </a:t>
            </a:r>
            <a:r>
              <a:rPr lang="en-US" sz="2400" b="1" dirty="0"/>
              <a:t>supervision</a:t>
            </a:r>
            <a:r>
              <a:rPr lang="en-US" sz="2400" dirty="0"/>
              <a:t>, and the passing of a rigorous </a:t>
            </a:r>
            <a:r>
              <a:rPr lang="en-US" sz="2400" b="1" dirty="0"/>
              <a:t>exam</a:t>
            </a:r>
          </a:p>
          <a:p>
            <a:r>
              <a:rPr lang="en-US" sz="2400" dirty="0"/>
              <a:t>Check the </a:t>
            </a:r>
            <a:r>
              <a:rPr lang="en-US" sz="2400" b="1" dirty="0">
                <a:hlinkClick r:id="rId3"/>
              </a:rPr>
              <a:t>International Certification and Reciprocity Consortium</a:t>
            </a:r>
            <a:r>
              <a:rPr lang="en-US" sz="2400" b="1" dirty="0"/>
              <a:t> </a:t>
            </a:r>
            <a:r>
              <a:rPr lang="en-US" sz="2400" dirty="0"/>
              <a:t>(IC&amp;RC) for more information</a:t>
            </a:r>
          </a:p>
        </p:txBody>
      </p:sp>
      <p:pic>
        <p:nvPicPr>
          <p:cNvPr id="15" name="Content Placeholder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3483" y="5947080"/>
            <a:ext cx="710794" cy="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51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become a CPS?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Benefits of CPS to the </a:t>
            </a:r>
            <a:r>
              <a:rPr lang="en-US" u="sng" dirty="0"/>
              <a:t>Community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59077" y="826440"/>
            <a:ext cx="7315200" cy="5120640"/>
          </a:xfrm>
        </p:spPr>
        <p:txBody>
          <a:bodyPr>
            <a:normAutofit/>
          </a:bodyPr>
          <a:lstStyle/>
          <a:p>
            <a:r>
              <a:rPr lang="en-US" sz="2400" b="1" dirty="0"/>
              <a:t>Ensures public safety and well-being </a:t>
            </a:r>
            <a:r>
              <a:rPr lang="en-US" sz="2400" dirty="0"/>
              <a:t>through quality programs and a code of ethical conduct that protects consumers of services</a:t>
            </a:r>
          </a:p>
          <a:p>
            <a:endParaRPr lang="en-US" sz="1000" dirty="0"/>
          </a:p>
          <a:p>
            <a:r>
              <a:rPr lang="en-US" sz="2400" dirty="0"/>
              <a:t>Demonstrates thorough understanding of </a:t>
            </a:r>
            <a:r>
              <a:rPr lang="en-US" sz="2400" b="1" dirty="0"/>
              <a:t>prevention and latest evidence-based practices</a:t>
            </a:r>
          </a:p>
          <a:p>
            <a:endParaRPr lang="en-US" sz="1000" b="1" dirty="0"/>
          </a:p>
          <a:p>
            <a:pPr fontAlgn="base"/>
            <a:r>
              <a:rPr lang="en-US" sz="2400" dirty="0"/>
              <a:t>Enhances public accountability by employing staff who demonstrate proficiency with </a:t>
            </a:r>
            <a:r>
              <a:rPr lang="en-US" sz="2400" b="1" dirty="0"/>
              <a:t>competency-based standards</a:t>
            </a:r>
            <a:r>
              <a:rPr lang="en-US" sz="2400" dirty="0"/>
              <a:t>.</a:t>
            </a:r>
          </a:p>
          <a:p>
            <a:pPr marL="0" indent="0" fontAlgn="base">
              <a:buNone/>
            </a:pPr>
            <a:endParaRPr lang="en-US" sz="1000" dirty="0"/>
          </a:p>
          <a:p>
            <a:pPr fontAlgn="base"/>
            <a:r>
              <a:rPr lang="en-US" sz="2400" dirty="0"/>
              <a:t>Ensures </a:t>
            </a:r>
            <a:r>
              <a:rPr lang="en-US" sz="2400" b="1" dirty="0"/>
              <a:t>ongoing professional development </a:t>
            </a:r>
            <a:r>
              <a:rPr lang="en-US" sz="2400" dirty="0"/>
              <a:t>to renew certification and </a:t>
            </a:r>
            <a:r>
              <a:rPr lang="en-US" sz="2400" b="1" dirty="0"/>
              <a:t>stay current with new and emerging trends and best practices in the field</a:t>
            </a:r>
            <a:r>
              <a:rPr lang="en-US" sz="2400" dirty="0"/>
              <a:t>.</a:t>
            </a:r>
            <a:endParaRPr lang="en-US" dirty="0"/>
          </a:p>
        </p:txBody>
      </p:sp>
      <p:pic>
        <p:nvPicPr>
          <p:cNvPr id="15" name="Content Placeholder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483" y="5947080"/>
            <a:ext cx="710794" cy="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43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3EFA7-95C3-CA24-84B1-6A004CF39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B55E-69CE-9010-12FF-16FCC555F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Code of Ethics</a:t>
            </a:r>
            <a:endParaRPr lang="en-US" u="sng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EC5D3A5-FB3F-2AB7-1F7C-A7913AC5E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077" y="826440"/>
            <a:ext cx="7315200" cy="5120640"/>
          </a:xfrm>
        </p:spPr>
        <p:txBody>
          <a:bodyPr>
            <a:normAutofit/>
          </a:bodyPr>
          <a:lstStyle/>
          <a:p>
            <a:r>
              <a:rPr lang="en-US" sz="2800" dirty="0"/>
              <a:t>All Certified Prevention Specialists sign the </a:t>
            </a:r>
            <a:r>
              <a:rPr lang="en-US" sz="2800" dirty="0">
                <a:hlinkClick r:id="rId2"/>
              </a:rPr>
              <a:t>Prevention Code of Ethics 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Non-discrimination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Competency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Integrity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Nature of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Confidentiality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Ethical obligations for community and society</a:t>
            </a:r>
          </a:p>
        </p:txBody>
      </p:sp>
      <p:pic>
        <p:nvPicPr>
          <p:cNvPr id="15" name="Content Placeholder 12">
            <a:extLst>
              <a:ext uri="{FF2B5EF4-FFF2-40B4-BE49-F238E27FC236}">
                <a16:creationId xmlns:a16="http://schemas.microsoft.com/office/drawing/2014/main" id="{61DAC376-45FF-1C9B-D5CD-EE3BD7F51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483" y="5947080"/>
            <a:ext cx="710794" cy="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1728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2">
      <a:dk1>
        <a:srgbClr val="000000"/>
      </a:dk1>
      <a:lt1>
        <a:srgbClr val="FFFFFF"/>
      </a:lt1>
      <a:dk2>
        <a:srgbClr val="545454"/>
      </a:dk2>
      <a:lt2>
        <a:srgbClr val="B3B5B8"/>
      </a:lt2>
      <a:accent1>
        <a:srgbClr val="ED1C24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C8A375-A7A2-4138-8030-AA9FDE35E32F}" vid="{83A5D3F9-DCB4-4E37-BB97-9241612F87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TTASC ppt template</Template>
  <TotalTime>10217</TotalTime>
  <Words>3494</Words>
  <Application>Microsoft Office PowerPoint</Application>
  <PresentationFormat>Widescreen</PresentationFormat>
  <Paragraphs>501</Paragraphs>
  <Slides>44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Cambria</vt:lpstr>
      <vt:lpstr>Cambria-Italic</vt:lpstr>
      <vt:lpstr>Corbel</vt:lpstr>
      <vt:lpstr>Wingdings 2</vt:lpstr>
      <vt:lpstr>Frame</vt:lpstr>
      <vt:lpstr>Certified Prevention Specialist    Application &amp; Exam Preparation Overview </vt:lpstr>
      <vt:lpstr>Early definition of prevention</vt:lpstr>
      <vt:lpstr>Evolution of Prevention   Prevention targets personal attributes and conditions/environment</vt:lpstr>
      <vt:lpstr>Institute of Medicine    Continuum of Care of Behavioral Health</vt:lpstr>
      <vt:lpstr>Prevention 101</vt:lpstr>
      <vt:lpstr>Rationale for  Prevention Certification</vt:lpstr>
      <vt:lpstr>Certified Prevention Specialist </vt:lpstr>
      <vt:lpstr>Why become a CPS?   Benefits of CPS to the Community</vt:lpstr>
      <vt:lpstr>Prevention Code of Ethics</vt:lpstr>
      <vt:lpstr>CPS application and exam based on   6 Prevention Performance Domains</vt:lpstr>
      <vt:lpstr>  The CT Certification Board (CCB)</vt:lpstr>
      <vt:lpstr>CT Certification Board Staff</vt:lpstr>
      <vt:lpstr>PowerPoint Presentation</vt:lpstr>
      <vt:lpstr>PowerPoint Presentation</vt:lpstr>
      <vt:lpstr>Path to certification</vt:lpstr>
      <vt:lpstr>Traditional Prevention Certification Requirements, Part 1</vt:lpstr>
      <vt:lpstr>Traditional Prevention Certification Requirements, part 2</vt:lpstr>
      <vt:lpstr>Fast Track CPS</vt:lpstr>
      <vt:lpstr>NEW  Associate Prevention Professional Credential Application</vt:lpstr>
      <vt:lpstr>Scholarships to cover fees</vt:lpstr>
      <vt:lpstr>PowerPoint Presentation</vt:lpstr>
      <vt:lpstr>CPS Exam Prep Worksheets</vt:lpstr>
      <vt:lpstr>PowerPoint Presentation</vt:lpstr>
      <vt:lpstr>Prevention Domains Video Series</vt:lpstr>
      <vt:lpstr>6 Prevention Workforce Domains</vt:lpstr>
      <vt:lpstr>Performance Domain 1 –   Planning and Evaluation (25%)   (Prevention as an intentional process –   How do we know what to do?   How do we know if it works?)</vt:lpstr>
      <vt:lpstr>Performance Domains 1  Planning &amp; Evaluation resources</vt:lpstr>
      <vt:lpstr>Performance Domain 2  Prevention Education &amp; Service Delivery (15%)  (Implementing and conducting prevention activities)</vt:lpstr>
      <vt:lpstr>Performance Domain 3  Communication (15%)   (Providing and exchanging information. Individual, group and mass communication.   Listening to concerns &amp; hopes.)</vt:lpstr>
      <vt:lpstr>Performance Domain 4  Community Organizing (15%)  ( Building a prevention system to continue work.  Identifying &amp; engaging prevention leaders and volunteers.)</vt:lpstr>
      <vt:lpstr>Performance Domain 5  Public Policy and Environmental Change (11%)  (Focus on the environment along with the individual and families.  Lessons learned from tobacco prevention &amp; research. Helps to sustain change.)</vt:lpstr>
      <vt:lpstr>Performance Domain 6  Professional Growth &amp; Responsibility (19%)  (Ethical code governs work, continued education, self-care, model/mentor for youth, families, communities.)</vt:lpstr>
      <vt:lpstr>NE PTTC Prevention Specialist Orientation Resources</vt:lpstr>
      <vt:lpstr>CPS Exam Study Guides</vt:lpstr>
      <vt:lpstr>Training options</vt:lpstr>
      <vt:lpstr>Exam Overview</vt:lpstr>
      <vt:lpstr>Exam Overview</vt:lpstr>
      <vt:lpstr>Exam Results and Renewal</vt:lpstr>
      <vt:lpstr>CPS Exam Study Guides</vt:lpstr>
      <vt:lpstr>Preparing for the exam</vt:lpstr>
      <vt:lpstr>What to expect at the exam</vt:lpstr>
      <vt:lpstr>Test taking tips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Certified Prevention Specialist Exam</dc:title>
  <dc:creator>Kristin Sandler</dc:creator>
  <cp:lastModifiedBy>Lisa Mason</cp:lastModifiedBy>
  <cp:revision>108</cp:revision>
  <cp:lastPrinted>2021-10-27T02:46:19Z</cp:lastPrinted>
  <dcterms:created xsi:type="dcterms:W3CDTF">2017-08-19T14:58:55Z</dcterms:created>
  <dcterms:modified xsi:type="dcterms:W3CDTF">2025-07-18T18:28:58Z</dcterms:modified>
</cp:coreProperties>
</file>