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55"/>
  </p:notesMasterIdLst>
  <p:handoutMasterIdLst>
    <p:handoutMasterId r:id="rId56"/>
  </p:handoutMasterIdLst>
  <p:sldIdLst>
    <p:sldId id="350" r:id="rId5"/>
    <p:sldId id="361" r:id="rId6"/>
    <p:sldId id="365" r:id="rId7"/>
    <p:sldId id="366" r:id="rId8"/>
    <p:sldId id="367" r:id="rId9"/>
    <p:sldId id="372" r:id="rId10"/>
    <p:sldId id="375" r:id="rId11"/>
    <p:sldId id="376" r:id="rId12"/>
    <p:sldId id="377" r:id="rId13"/>
    <p:sldId id="378" r:id="rId14"/>
    <p:sldId id="380" r:id="rId15"/>
    <p:sldId id="381" r:id="rId16"/>
    <p:sldId id="382" r:id="rId17"/>
    <p:sldId id="383" r:id="rId18"/>
    <p:sldId id="384" r:id="rId19"/>
    <p:sldId id="419" r:id="rId20"/>
    <p:sldId id="388" r:id="rId21"/>
    <p:sldId id="389" r:id="rId22"/>
    <p:sldId id="425" r:id="rId23"/>
    <p:sldId id="420" r:id="rId24"/>
    <p:sldId id="391" r:id="rId25"/>
    <p:sldId id="392" r:id="rId26"/>
    <p:sldId id="393" r:id="rId27"/>
    <p:sldId id="418" r:id="rId28"/>
    <p:sldId id="395" r:id="rId29"/>
    <p:sldId id="396" r:id="rId30"/>
    <p:sldId id="398" r:id="rId31"/>
    <p:sldId id="399" r:id="rId32"/>
    <p:sldId id="400" r:id="rId33"/>
    <p:sldId id="421" r:id="rId34"/>
    <p:sldId id="402" r:id="rId35"/>
    <p:sldId id="369" r:id="rId36"/>
    <p:sldId id="403" r:id="rId37"/>
    <p:sldId id="429" r:id="rId38"/>
    <p:sldId id="430" r:id="rId39"/>
    <p:sldId id="406" r:id="rId40"/>
    <p:sldId id="407" r:id="rId41"/>
    <p:sldId id="408" r:id="rId42"/>
    <p:sldId id="409" r:id="rId43"/>
    <p:sldId id="370" r:id="rId44"/>
    <p:sldId id="432" r:id="rId45"/>
    <p:sldId id="433" r:id="rId46"/>
    <p:sldId id="371" r:id="rId47"/>
    <p:sldId id="410" r:id="rId48"/>
    <p:sldId id="411" r:id="rId49"/>
    <p:sldId id="417" r:id="rId50"/>
    <p:sldId id="427" r:id="rId51"/>
    <p:sldId id="412" r:id="rId52"/>
    <p:sldId id="414" r:id="rId53"/>
    <p:sldId id="41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B3F0C26-1260-5E4B-B44B-F2F4D5C885A0}">
          <p14:sldIdLst>
            <p14:sldId id="350"/>
            <p14:sldId id="361"/>
            <p14:sldId id="365"/>
            <p14:sldId id="366"/>
          </p14:sldIdLst>
        </p14:section>
        <p14:section name="Segment 1 - Priority Substance(s)" id="{FDAD37F1-F2C5-774B-BA09-290A8B223F2F}">
          <p14:sldIdLst>
            <p14:sldId id="367"/>
            <p14:sldId id="372"/>
            <p14:sldId id="375"/>
            <p14:sldId id="376"/>
            <p14:sldId id="377"/>
            <p14:sldId id="378"/>
            <p14:sldId id="380"/>
            <p14:sldId id="381"/>
            <p14:sldId id="382"/>
            <p14:sldId id="383"/>
            <p14:sldId id="384"/>
            <p14:sldId id="419"/>
            <p14:sldId id="388"/>
            <p14:sldId id="389"/>
            <p14:sldId id="425"/>
            <p14:sldId id="420"/>
            <p14:sldId id="391"/>
            <p14:sldId id="392"/>
            <p14:sldId id="393"/>
            <p14:sldId id="418"/>
          </p14:sldIdLst>
        </p14:section>
        <p14:section name="Segment 2 - Prevention Basics" id="{74516851-EAE8-B748-8C85-C26B3C6142B6}">
          <p14:sldIdLst>
            <p14:sldId id="395"/>
            <p14:sldId id="396"/>
            <p14:sldId id="398"/>
            <p14:sldId id="399"/>
            <p14:sldId id="400"/>
            <p14:sldId id="421"/>
            <p14:sldId id="402"/>
          </p14:sldIdLst>
        </p14:section>
        <p14:section name="Segment 3 - Evidence Based Strategies" id="{6C0E6EF7-7A88-524F-993F-9D95DDBB6646}">
          <p14:sldIdLst>
            <p14:sldId id="369"/>
            <p14:sldId id="403"/>
            <p14:sldId id="429"/>
            <p14:sldId id="430"/>
            <p14:sldId id="406"/>
            <p14:sldId id="407"/>
            <p14:sldId id="408"/>
            <p14:sldId id="409"/>
          </p14:sldIdLst>
        </p14:section>
        <p14:section name="Segment 4 - Measures and Metrics" id="{45FB7CC3-0227-1148-A203-825CDAA0CE53}">
          <p14:sldIdLst>
            <p14:sldId id="370"/>
            <p14:sldId id="432"/>
            <p14:sldId id="433"/>
          </p14:sldIdLst>
        </p14:section>
        <p14:section name="Segment 5 - What's Next" id="{54946499-2DC6-ED4E-8471-6B730F307357}">
          <p14:sldIdLst>
            <p14:sldId id="371"/>
            <p14:sldId id="410"/>
            <p14:sldId id="411"/>
          </p14:sldIdLst>
        </p14:section>
        <p14:section name="Resources" id="{7D64DBF1-6F5B-DE41-8E84-5004FDA70BDB}">
          <p14:sldIdLst>
            <p14:sldId id="417"/>
            <p14:sldId id="427"/>
            <p14:sldId id="412"/>
            <p14:sldId id="414"/>
            <p14:sldId id="4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30"/>
    <a:srgbClr val="CDB235"/>
    <a:srgbClr val="000000"/>
    <a:srgbClr val="B4858D"/>
    <a:srgbClr val="D3623E"/>
    <a:srgbClr val="C7C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8" autoAdjust="0"/>
    <p:restoredTop sz="78875" autoAdjust="0"/>
  </p:normalViewPr>
  <p:slideViewPr>
    <p:cSldViewPr snapToGrid="0">
      <p:cViewPr varScale="1">
        <p:scale>
          <a:sx n="68" d="100"/>
          <a:sy n="68" d="100"/>
        </p:scale>
        <p:origin x="1140" y="5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74363852666596E-2"/>
          <c:y val="3.3506402642475397E-2"/>
          <c:w val="0.91679206765820997"/>
          <c:h val="0.798747714733265"/>
        </c:manualLayout>
      </c:layout>
      <c:lineChart>
        <c:grouping val="standard"/>
        <c:varyColors val="0"/>
        <c:ser>
          <c:idx val="0"/>
          <c:order val="0"/>
          <c:tx>
            <c:strRef>
              <c:f>Sheet1!$B$1</c:f>
              <c:strCache>
                <c:ptCount val="1"/>
                <c:pt idx="0">
                  <c:v>Electronic Vapor Products</c:v>
                </c:pt>
              </c:strCache>
            </c:strRef>
          </c:tx>
          <c:spPr>
            <a:ln w="2222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Sheet1!$A$2:$A$6</c:f>
              <c:numCache>
                <c:formatCode>General</c:formatCode>
                <c:ptCount val="5"/>
                <c:pt idx="0">
                  <c:v>2011</c:v>
                </c:pt>
                <c:pt idx="1">
                  <c:v>2013</c:v>
                </c:pt>
                <c:pt idx="2">
                  <c:v>2015</c:v>
                </c:pt>
                <c:pt idx="3">
                  <c:v>2017</c:v>
                </c:pt>
                <c:pt idx="4">
                  <c:v>2019</c:v>
                </c:pt>
              </c:numCache>
            </c:numRef>
          </c:cat>
          <c:val>
            <c:numRef>
              <c:f>Sheet1!$B$2:$B$6</c:f>
              <c:numCache>
                <c:formatCode>General</c:formatCode>
                <c:ptCount val="5"/>
                <c:pt idx="0">
                  <c:v>2.4</c:v>
                </c:pt>
                <c:pt idx="1">
                  <c:v>5.3</c:v>
                </c:pt>
                <c:pt idx="2">
                  <c:v>7.2</c:v>
                </c:pt>
                <c:pt idx="3">
                  <c:v>14.7</c:v>
                </c:pt>
                <c:pt idx="4">
                  <c:v>27</c:v>
                </c:pt>
              </c:numCache>
            </c:numRef>
          </c:val>
          <c:smooth val="0"/>
          <c:extLst>
            <c:ext xmlns:c16="http://schemas.microsoft.com/office/drawing/2014/chart" uri="{C3380CC4-5D6E-409C-BE32-E72D297353CC}">
              <c16:uniqueId val="{00000000-F1DB-394B-B106-505EB6E98E06}"/>
            </c:ext>
          </c:extLst>
        </c:ser>
        <c:ser>
          <c:idx val="1"/>
          <c:order val="1"/>
          <c:tx>
            <c:strRef>
              <c:f>Sheet1!$C$1</c:f>
              <c:strCache>
                <c:ptCount val="1"/>
                <c:pt idx="0">
                  <c:v>Cigarettes</c:v>
                </c:pt>
              </c:strCache>
            </c:strRef>
          </c:tx>
          <c:spPr>
            <a:ln w="2222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Sheet1!$A$2:$A$6</c:f>
              <c:numCache>
                <c:formatCode>General</c:formatCode>
                <c:ptCount val="5"/>
                <c:pt idx="0">
                  <c:v>2011</c:v>
                </c:pt>
                <c:pt idx="1">
                  <c:v>2013</c:v>
                </c:pt>
                <c:pt idx="2">
                  <c:v>2015</c:v>
                </c:pt>
                <c:pt idx="3">
                  <c:v>2017</c:v>
                </c:pt>
                <c:pt idx="4">
                  <c:v>2019</c:v>
                </c:pt>
              </c:numCache>
            </c:numRef>
          </c:cat>
          <c:val>
            <c:numRef>
              <c:f>Sheet1!$C$2:$C$6</c:f>
              <c:numCache>
                <c:formatCode>General</c:formatCode>
                <c:ptCount val="5"/>
                <c:pt idx="0">
                  <c:v>14</c:v>
                </c:pt>
                <c:pt idx="1">
                  <c:v>8.9</c:v>
                </c:pt>
                <c:pt idx="2">
                  <c:v>5.6</c:v>
                </c:pt>
                <c:pt idx="3">
                  <c:v>3.5</c:v>
                </c:pt>
                <c:pt idx="4">
                  <c:v>3.7</c:v>
                </c:pt>
              </c:numCache>
            </c:numRef>
          </c:val>
          <c:smooth val="0"/>
          <c:extLst>
            <c:ext xmlns:c16="http://schemas.microsoft.com/office/drawing/2014/chart" uri="{C3380CC4-5D6E-409C-BE32-E72D297353CC}">
              <c16:uniqueId val="{00000002-F1DB-394B-B106-505EB6E98E06}"/>
            </c:ext>
          </c:extLst>
        </c:ser>
        <c:dLbls>
          <c:dLblPos val="ctr"/>
          <c:showLegendKey val="0"/>
          <c:showVal val="1"/>
          <c:showCatName val="0"/>
          <c:showSerName val="0"/>
          <c:showPercent val="0"/>
          <c:showBubbleSize val="0"/>
        </c:dLbls>
        <c:smooth val="0"/>
        <c:axId val="282757632"/>
        <c:axId val="282759200"/>
      </c:lineChart>
      <c:catAx>
        <c:axId val="28275763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82759200"/>
        <c:crosses val="autoZero"/>
        <c:auto val="1"/>
        <c:lblAlgn val="ctr"/>
        <c:lblOffset val="100"/>
        <c:noMultiLvlLbl val="0"/>
      </c:catAx>
      <c:valAx>
        <c:axId val="282759200"/>
        <c:scaling>
          <c:orientation val="minMax"/>
          <c:max val="50"/>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2827576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688079784284493E-2"/>
          <c:y val="2.8490673040537044E-2"/>
          <c:w val="0.93348477381363903"/>
          <c:h val="0.78923710001117897"/>
        </c:manualLayout>
      </c:layout>
      <c:lineChart>
        <c:grouping val="standard"/>
        <c:varyColors val="0"/>
        <c:ser>
          <c:idx val="0"/>
          <c:order val="0"/>
          <c:tx>
            <c:strRef>
              <c:f>Sheet1!$B$1</c:f>
              <c:strCache>
                <c:ptCount val="1"/>
                <c:pt idx="0">
                  <c:v>US 12-17</c:v>
                </c:pt>
              </c:strCache>
            </c:strRef>
          </c:tx>
          <c:spPr>
            <a:ln w="22225" cap="rnd">
              <a:solidFill>
                <a:schemeClr val="accent2"/>
              </a:solidFill>
              <a:round/>
            </a:ln>
            <a:effectLst/>
          </c:spPr>
          <c:marker>
            <c:symbol val="none"/>
          </c:marker>
          <c:dLbls>
            <c:dLbl>
              <c:idx val="0"/>
              <c:layout>
                <c:manualLayout>
                  <c:x val="-2.0933499180011299E-2"/>
                  <c:y val="-2.20007903998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DC-1246-A3E2-568EBB2BE2E4}"/>
                </c:ext>
              </c:extLst>
            </c:dLbl>
            <c:dLbl>
              <c:idx val="1"/>
              <c:layout>
                <c:manualLayout>
                  <c:x val="-2.0933499180011399E-2"/>
                  <c:y val="-1.8108553864033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DC-1246-A3E2-568EBB2BE2E4}"/>
                </c:ext>
              </c:extLst>
            </c:dLbl>
            <c:dLbl>
              <c:idx val="2"/>
              <c:layout>
                <c:manualLayout>
                  <c:x val="-2.0933499180011299E-2"/>
                  <c:y val="-1.61624355961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DC-1246-A3E2-568EBB2BE2E4}"/>
                </c:ext>
              </c:extLst>
            </c:dLbl>
            <c:dLbl>
              <c:idx val="3"/>
              <c:layout>
                <c:manualLayout>
                  <c:x val="-2.0933499180011299E-2"/>
                  <c:y val="-2.0054672131938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DC-1246-A3E2-568EBB2BE2E4}"/>
                </c:ext>
              </c:extLst>
            </c:dLbl>
            <c:dLbl>
              <c:idx val="4"/>
              <c:layout>
                <c:manualLayout>
                  <c:x val="-2.0933499180011399E-2"/>
                  <c:y val="-2.2000790399844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DC-1246-A3E2-568EBB2BE2E4}"/>
                </c:ext>
              </c:extLst>
            </c:dLbl>
            <c:dLbl>
              <c:idx val="5"/>
              <c:layout>
                <c:manualLayout>
                  <c:x val="-1.9837938040065301E-2"/>
                  <c:y val="-1.8108553864033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DC-1246-A3E2-568EBB2BE2E4}"/>
                </c:ext>
              </c:extLst>
            </c:dLbl>
            <c:dLbl>
              <c:idx val="6"/>
              <c:layout>
                <c:manualLayout>
                  <c:x val="-2.0933499180011299E-2"/>
                  <c:y val="-1.8108553864033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DC-1246-A3E2-568EBB2BE2E4}"/>
                </c:ext>
              </c:extLst>
            </c:dLbl>
            <c:dLbl>
              <c:idx val="7"/>
              <c:layout>
                <c:manualLayout>
                  <c:x val="-2.1229393276686801E-2"/>
                  <c:y val="-1.56866266067831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DC-1246-A3E2-568EBB2BE2E4}"/>
                </c:ext>
              </c:extLst>
            </c:dLbl>
            <c:dLbl>
              <c:idx val="9"/>
              <c:layout>
                <c:manualLayout>
                  <c:x val="-3.45257043934823E-3"/>
                  <c:y val="1.00820980746839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8DC-1246-A3E2-568EBB2BE2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Sheet1!$A$2:$A$11</c:f>
              <c:strCache>
                <c:ptCount val="10"/>
                <c:pt idx="0">
                  <c:v>2008-2009</c:v>
                </c:pt>
                <c:pt idx="1">
                  <c:v>2009-2010</c:v>
                </c:pt>
                <c:pt idx="2">
                  <c:v>2010-2011</c:v>
                </c:pt>
                <c:pt idx="3">
                  <c:v>2011-2012</c:v>
                </c:pt>
                <c:pt idx="4">
                  <c:v>2012-2013</c:v>
                </c:pt>
                <c:pt idx="5">
                  <c:v>2013-2014</c:v>
                </c:pt>
                <c:pt idx="6">
                  <c:v>2014-2015</c:v>
                </c:pt>
                <c:pt idx="7">
                  <c:v>2015-2016</c:v>
                </c:pt>
                <c:pt idx="8">
                  <c:v>2016-2017</c:v>
                </c:pt>
                <c:pt idx="9">
                  <c:v>2017-2018</c:v>
                </c:pt>
              </c:strCache>
            </c:strRef>
          </c:cat>
          <c:val>
            <c:numRef>
              <c:f>Sheet1!$B$2:$B$11</c:f>
              <c:numCache>
                <c:formatCode>0.0</c:formatCode>
                <c:ptCount val="10"/>
                <c:pt idx="0">
                  <c:v>13.37</c:v>
                </c:pt>
                <c:pt idx="1">
                  <c:v>13.84</c:v>
                </c:pt>
                <c:pt idx="2">
                  <c:v>14.13</c:v>
                </c:pt>
                <c:pt idx="3">
                  <c:v>13.86</c:v>
                </c:pt>
                <c:pt idx="4">
                  <c:v>13.47</c:v>
                </c:pt>
                <c:pt idx="5">
                  <c:v>13.28</c:v>
                </c:pt>
                <c:pt idx="6">
                  <c:v>12.86</c:v>
                </c:pt>
                <c:pt idx="7">
                  <c:v>12.29</c:v>
                </c:pt>
                <c:pt idx="8">
                  <c:v>12.19</c:v>
                </c:pt>
                <c:pt idx="9">
                  <c:v>12.45</c:v>
                </c:pt>
              </c:numCache>
            </c:numRef>
          </c:val>
          <c:smooth val="0"/>
          <c:extLst>
            <c:ext xmlns:c16="http://schemas.microsoft.com/office/drawing/2014/chart" uri="{C3380CC4-5D6E-409C-BE32-E72D297353CC}">
              <c16:uniqueId val="{00000009-A8DC-1246-A3E2-568EBB2BE2E4}"/>
            </c:ext>
          </c:extLst>
        </c:ser>
        <c:ser>
          <c:idx val="1"/>
          <c:order val="1"/>
          <c:tx>
            <c:strRef>
              <c:f>Sheet1!$C$1</c:f>
              <c:strCache>
                <c:ptCount val="1"/>
                <c:pt idx="0">
                  <c:v>US 18-25</c:v>
                </c:pt>
              </c:strCache>
            </c:strRef>
          </c:tx>
          <c:spPr>
            <a:ln w="2222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Sheet1!$A$2:$A$11</c:f>
              <c:strCache>
                <c:ptCount val="10"/>
                <c:pt idx="0">
                  <c:v>2008-2009</c:v>
                </c:pt>
                <c:pt idx="1">
                  <c:v>2009-2010</c:v>
                </c:pt>
                <c:pt idx="2">
                  <c:v>2010-2011</c:v>
                </c:pt>
                <c:pt idx="3">
                  <c:v>2011-2012</c:v>
                </c:pt>
                <c:pt idx="4">
                  <c:v>2012-2013</c:v>
                </c:pt>
                <c:pt idx="5">
                  <c:v>2013-2014</c:v>
                </c:pt>
                <c:pt idx="6">
                  <c:v>2014-2015</c:v>
                </c:pt>
                <c:pt idx="7">
                  <c:v>2015-2016</c:v>
                </c:pt>
                <c:pt idx="8">
                  <c:v>2016-2017</c:v>
                </c:pt>
                <c:pt idx="9">
                  <c:v>2017-2018</c:v>
                </c:pt>
              </c:strCache>
            </c:strRef>
          </c:cat>
          <c:val>
            <c:numRef>
              <c:f>Sheet1!$C$2:$C$11</c:f>
              <c:numCache>
                <c:formatCode>0.0</c:formatCode>
                <c:ptCount val="10"/>
                <c:pt idx="0">
                  <c:v>29.31</c:v>
                </c:pt>
                <c:pt idx="1">
                  <c:v>30.39</c:v>
                </c:pt>
                <c:pt idx="2">
                  <c:v>30.38</c:v>
                </c:pt>
                <c:pt idx="3">
                  <c:v>31.12</c:v>
                </c:pt>
                <c:pt idx="4">
                  <c:v>31.55</c:v>
                </c:pt>
                <c:pt idx="5">
                  <c:v>31.78</c:v>
                </c:pt>
                <c:pt idx="6">
                  <c:v>32.07</c:v>
                </c:pt>
                <c:pt idx="7">
                  <c:v>32.6</c:v>
                </c:pt>
                <c:pt idx="8">
                  <c:v>33.909999999999997</c:v>
                </c:pt>
                <c:pt idx="9">
                  <c:v>34.799999999999997</c:v>
                </c:pt>
              </c:numCache>
            </c:numRef>
          </c:val>
          <c:smooth val="0"/>
          <c:extLst>
            <c:ext xmlns:c16="http://schemas.microsoft.com/office/drawing/2014/chart" uri="{C3380CC4-5D6E-409C-BE32-E72D297353CC}">
              <c16:uniqueId val="{0000000A-A8DC-1246-A3E2-568EBB2BE2E4}"/>
            </c:ext>
          </c:extLst>
        </c:ser>
        <c:ser>
          <c:idx val="2"/>
          <c:order val="2"/>
          <c:tx>
            <c:strRef>
              <c:f>Sheet1!#REF!</c:f>
              <c:strCache>
                <c:ptCount val="1"/>
                <c:pt idx="0">
                  <c:v>#REF!</c:v>
                </c:pt>
              </c:strCache>
            </c:strRef>
          </c:tx>
          <c:spPr>
            <a:ln w="22225" cap="rnd">
              <a:solidFill>
                <a:schemeClr val="accent6"/>
              </a:solidFill>
              <a:round/>
            </a:ln>
            <a:effectLst/>
          </c:spPr>
          <c:marker>
            <c:symbol val="none"/>
          </c:marker>
          <c:cat>
            <c:strRef>
              <c:f>Sheet1!$A$2:$A$11</c:f>
              <c:strCache>
                <c:ptCount val="10"/>
                <c:pt idx="0">
                  <c:v>2008-2009</c:v>
                </c:pt>
                <c:pt idx="1">
                  <c:v>2009-2010</c:v>
                </c:pt>
                <c:pt idx="2">
                  <c:v>2010-2011</c:v>
                </c:pt>
                <c:pt idx="3">
                  <c:v>2011-2012</c:v>
                </c:pt>
                <c:pt idx="4">
                  <c:v>2012-2013</c:v>
                </c:pt>
                <c:pt idx="5">
                  <c:v>2013-2014</c:v>
                </c:pt>
                <c:pt idx="6">
                  <c:v>2014-2015</c:v>
                </c:pt>
                <c:pt idx="7">
                  <c:v>2015-2016</c:v>
                </c:pt>
                <c:pt idx="8">
                  <c:v>2016-2017</c:v>
                </c:pt>
                <c:pt idx="9">
                  <c:v>2017-2018</c:v>
                </c:pt>
              </c:strCache>
            </c:strRef>
          </c:cat>
          <c:val>
            <c:numRef>
              <c:f>Sheet1!#REF!</c:f>
              <c:numCache>
                <c:formatCode>General</c:formatCode>
                <c:ptCount val="1"/>
                <c:pt idx="0">
                  <c:v>1</c:v>
                </c:pt>
              </c:numCache>
            </c:numRef>
          </c:val>
          <c:smooth val="0"/>
          <c:extLst>
            <c:ext xmlns:c16="http://schemas.microsoft.com/office/drawing/2014/chart" uri="{C3380CC4-5D6E-409C-BE32-E72D297353CC}">
              <c16:uniqueId val="{0000000B-A8DC-1246-A3E2-568EBB2BE2E4}"/>
            </c:ext>
          </c:extLst>
        </c:ser>
        <c:ser>
          <c:idx val="3"/>
          <c:order val="3"/>
          <c:tx>
            <c:strRef>
              <c:f>Sheet1!$D$1</c:f>
              <c:strCache>
                <c:ptCount val="1"/>
                <c:pt idx="0">
                  <c:v>CT 12-17</c:v>
                </c:pt>
              </c:strCache>
            </c:strRef>
          </c:tx>
          <c:spPr>
            <a:ln w="22225" cap="rnd">
              <a:solidFill>
                <a:schemeClr val="accent2">
                  <a:lumMod val="60000"/>
                </a:schemeClr>
              </a:solidFill>
              <a:round/>
            </a:ln>
            <a:effectLst/>
          </c:spPr>
          <c:marker>
            <c:symbol val="none"/>
          </c:marker>
          <c:dLbls>
            <c:dLbl>
              <c:idx val="9"/>
              <c:layout>
                <c:manualLayout>
                  <c:x val="-9.0078275760164805E-3"/>
                  <c:y val="-2.6423595224061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8DC-1246-A3E2-568EBB2BE2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Sheet1!$A$2:$A$11</c:f>
              <c:strCache>
                <c:ptCount val="10"/>
                <c:pt idx="0">
                  <c:v>2008-2009</c:v>
                </c:pt>
                <c:pt idx="1">
                  <c:v>2009-2010</c:v>
                </c:pt>
                <c:pt idx="2">
                  <c:v>2010-2011</c:v>
                </c:pt>
                <c:pt idx="3">
                  <c:v>2011-2012</c:v>
                </c:pt>
                <c:pt idx="4">
                  <c:v>2012-2013</c:v>
                </c:pt>
                <c:pt idx="5">
                  <c:v>2013-2014</c:v>
                </c:pt>
                <c:pt idx="6">
                  <c:v>2014-2015</c:v>
                </c:pt>
                <c:pt idx="7">
                  <c:v>2015-2016</c:v>
                </c:pt>
                <c:pt idx="8">
                  <c:v>2016-2017</c:v>
                </c:pt>
                <c:pt idx="9">
                  <c:v>2017-2018</c:v>
                </c:pt>
              </c:strCache>
            </c:strRef>
          </c:cat>
          <c:val>
            <c:numRef>
              <c:f>Sheet1!$D$2:$D$11</c:f>
              <c:numCache>
                <c:formatCode>0.0</c:formatCode>
                <c:ptCount val="10"/>
                <c:pt idx="0">
                  <c:v>15.91</c:v>
                </c:pt>
                <c:pt idx="1">
                  <c:v>16.77</c:v>
                </c:pt>
                <c:pt idx="2">
                  <c:v>16.25</c:v>
                </c:pt>
                <c:pt idx="3">
                  <c:v>16.170000000000002</c:v>
                </c:pt>
                <c:pt idx="4">
                  <c:v>16.02</c:v>
                </c:pt>
                <c:pt idx="5">
                  <c:v>15.65</c:v>
                </c:pt>
                <c:pt idx="6">
                  <c:v>15.63</c:v>
                </c:pt>
                <c:pt idx="7">
                  <c:v>14.1</c:v>
                </c:pt>
                <c:pt idx="8">
                  <c:v>14.7</c:v>
                </c:pt>
                <c:pt idx="9">
                  <c:v>16.100000000000001</c:v>
                </c:pt>
              </c:numCache>
            </c:numRef>
          </c:val>
          <c:smooth val="0"/>
          <c:extLst>
            <c:ext xmlns:c16="http://schemas.microsoft.com/office/drawing/2014/chart" uri="{C3380CC4-5D6E-409C-BE32-E72D297353CC}">
              <c16:uniqueId val="{0000000D-A8DC-1246-A3E2-568EBB2BE2E4}"/>
            </c:ext>
          </c:extLst>
        </c:ser>
        <c:ser>
          <c:idx val="4"/>
          <c:order val="4"/>
          <c:tx>
            <c:strRef>
              <c:f>Sheet1!$E$1</c:f>
              <c:strCache>
                <c:ptCount val="1"/>
                <c:pt idx="0">
                  <c:v>CT 18-25</c:v>
                </c:pt>
              </c:strCache>
            </c:strRef>
          </c:tx>
          <c:spPr>
            <a:ln w="22225" cap="rnd">
              <a:solidFill>
                <a:schemeClr val="accent4">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Sheet1!$A$2:$A$11</c:f>
              <c:strCache>
                <c:ptCount val="10"/>
                <c:pt idx="0">
                  <c:v>2008-2009</c:v>
                </c:pt>
                <c:pt idx="1">
                  <c:v>2009-2010</c:v>
                </c:pt>
                <c:pt idx="2">
                  <c:v>2010-2011</c:v>
                </c:pt>
                <c:pt idx="3">
                  <c:v>2011-2012</c:v>
                </c:pt>
                <c:pt idx="4">
                  <c:v>2012-2013</c:v>
                </c:pt>
                <c:pt idx="5">
                  <c:v>2013-2014</c:v>
                </c:pt>
                <c:pt idx="6">
                  <c:v>2014-2015</c:v>
                </c:pt>
                <c:pt idx="7">
                  <c:v>2015-2016</c:v>
                </c:pt>
                <c:pt idx="8">
                  <c:v>2016-2017</c:v>
                </c:pt>
                <c:pt idx="9">
                  <c:v>2017-2018</c:v>
                </c:pt>
              </c:strCache>
            </c:strRef>
          </c:cat>
          <c:val>
            <c:numRef>
              <c:f>Sheet1!$E$2:$E$11</c:f>
              <c:numCache>
                <c:formatCode>0.0</c:formatCode>
                <c:ptCount val="10"/>
                <c:pt idx="0">
                  <c:v>37.1</c:v>
                </c:pt>
                <c:pt idx="1">
                  <c:v>39.03</c:v>
                </c:pt>
                <c:pt idx="2">
                  <c:v>36.94</c:v>
                </c:pt>
                <c:pt idx="3">
                  <c:v>38.950000000000003</c:v>
                </c:pt>
                <c:pt idx="4">
                  <c:v>39.409999999999997</c:v>
                </c:pt>
                <c:pt idx="5">
                  <c:v>38.82</c:v>
                </c:pt>
                <c:pt idx="6">
                  <c:v>42.1</c:v>
                </c:pt>
                <c:pt idx="7">
                  <c:v>43.5</c:v>
                </c:pt>
                <c:pt idx="8">
                  <c:v>45.2</c:v>
                </c:pt>
                <c:pt idx="9">
                  <c:v>46.4</c:v>
                </c:pt>
              </c:numCache>
            </c:numRef>
          </c:val>
          <c:smooth val="0"/>
          <c:extLst>
            <c:ext xmlns:c16="http://schemas.microsoft.com/office/drawing/2014/chart" uri="{C3380CC4-5D6E-409C-BE32-E72D297353CC}">
              <c16:uniqueId val="{0000000E-A8DC-1246-A3E2-568EBB2BE2E4}"/>
            </c:ext>
          </c:extLst>
        </c:ser>
        <c:ser>
          <c:idx val="5"/>
          <c:order val="5"/>
          <c:tx>
            <c:strRef>
              <c:f>Sheet1!#REF!</c:f>
              <c:strCache>
                <c:ptCount val="1"/>
                <c:pt idx="0">
                  <c:v>#REF!</c:v>
                </c:pt>
              </c:strCache>
            </c:strRef>
          </c:tx>
          <c:spPr>
            <a:ln w="22225" cap="rnd">
              <a:solidFill>
                <a:schemeClr val="accent6">
                  <a:lumMod val="60000"/>
                </a:schemeClr>
              </a:solidFill>
              <a:round/>
            </a:ln>
            <a:effectLst/>
          </c:spPr>
          <c:marker>
            <c:symbol val="none"/>
          </c:marker>
          <c:cat>
            <c:strRef>
              <c:f>Sheet1!$A$2:$A$11</c:f>
              <c:strCache>
                <c:ptCount val="10"/>
                <c:pt idx="0">
                  <c:v>2008-2009</c:v>
                </c:pt>
                <c:pt idx="1">
                  <c:v>2009-2010</c:v>
                </c:pt>
                <c:pt idx="2">
                  <c:v>2010-2011</c:v>
                </c:pt>
                <c:pt idx="3">
                  <c:v>2011-2012</c:v>
                </c:pt>
                <c:pt idx="4">
                  <c:v>2012-2013</c:v>
                </c:pt>
                <c:pt idx="5">
                  <c:v>2013-2014</c:v>
                </c:pt>
                <c:pt idx="6">
                  <c:v>2014-2015</c:v>
                </c:pt>
                <c:pt idx="7">
                  <c:v>2015-2016</c:v>
                </c:pt>
                <c:pt idx="8">
                  <c:v>2016-2017</c:v>
                </c:pt>
                <c:pt idx="9">
                  <c:v>2017-2018</c:v>
                </c:pt>
              </c:strCache>
            </c:strRef>
          </c:cat>
          <c:val>
            <c:numRef>
              <c:f>Sheet1!#REF!</c:f>
              <c:numCache>
                <c:formatCode>General</c:formatCode>
                <c:ptCount val="1"/>
                <c:pt idx="0">
                  <c:v>1</c:v>
                </c:pt>
              </c:numCache>
            </c:numRef>
          </c:val>
          <c:smooth val="0"/>
          <c:extLst>
            <c:ext xmlns:c16="http://schemas.microsoft.com/office/drawing/2014/chart" uri="{C3380CC4-5D6E-409C-BE32-E72D297353CC}">
              <c16:uniqueId val="{0000000F-A8DC-1246-A3E2-568EBB2BE2E4}"/>
            </c:ext>
          </c:extLst>
        </c:ser>
        <c:dLbls>
          <c:showLegendKey val="0"/>
          <c:showVal val="0"/>
          <c:showCatName val="0"/>
          <c:showSerName val="0"/>
          <c:showPercent val="0"/>
          <c:showBubbleSize val="0"/>
        </c:dLbls>
        <c:smooth val="0"/>
        <c:axId val="386150248"/>
        <c:axId val="386150640"/>
      </c:lineChart>
      <c:catAx>
        <c:axId val="38615024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386150640"/>
        <c:crosses val="autoZero"/>
        <c:auto val="1"/>
        <c:lblAlgn val="ctr"/>
        <c:lblOffset val="100"/>
        <c:noMultiLvlLbl val="0"/>
      </c:catAx>
      <c:valAx>
        <c:axId val="386150640"/>
        <c:scaling>
          <c:orientation val="minMax"/>
          <c:max val="50"/>
        </c:scaling>
        <c:delete val="0"/>
        <c:axPos val="l"/>
        <c:majorGridlines>
          <c:spPr>
            <a:ln w="9525" cap="flat" cmpd="sng" algn="ctr">
              <a:solidFill>
                <a:schemeClr val="dk1">
                  <a:lumMod val="15000"/>
                  <a:lumOff val="85000"/>
                  <a:alpha val="54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386150248"/>
        <c:crosses val="autoZero"/>
        <c:crossBetween val="between"/>
        <c:majorUnit val="5"/>
      </c:valAx>
      <c:spPr>
        <a:noFill/>
        <a:ln w="25400">
          <a:noFill/>
        </a:ln>
        <a:effectLst/>
      </c:spPr>
    </c:plotArea>
    <c:legend>
      <c:legendPos val="b"/>
      <c:legendEntry>
        <c:idx val="2"/>
        <c:delete val="1"/>
      </c:legendEntry>
      <c:legendEntry>
        <c:idx val="5"/>
        <c:delete val="1"/>
      </c:legendEntry>
      <c:layout>
        <c:manualLayout>
          <c:xMode val="edge"/>
          <c:yMode val="edge"/>
          <c:x val="0.21507751081215437"/>
          <c:y val="0.66231152056682763"/>
          <c:w val="0.40638245880095841"/>
          <c:h val="0.137130044134887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0.22989</cdr:x>
      <cdr:y>0.42758</cdr:y>
    </cdr:from>
    <cdr:to>
      <cdr:x>0.29906</cdr:x>
      <cdr:y>0.4857</cdr:y>
    </cdr:to>
    <cdr:sp macro="" textlink="">
      <cdr:nvSpPr>
        <cdr:cNvPr id="3" name="TextBox 2"/>
        <cdr:cNvSpPr txBox="1"/>
      </cdr:nvSpPr>
      <cdr:spPr>
        <a:xfrm xmlns:a="http://schemas.openxmlformats.org/drawingml/2006/main">
          <a:off x="2483138" y="2195209"/>
          <a:ext cx="747130" cy="2983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1600" b="1" dirty="0">
            <a:solidFill>
              <a:srgbClr val="1B363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6D13E5-4CEC-3A4A-8E5D-AFCEE7512EEC}" type="slidenum">
              <a:t>‹#›</a:t>
            </a:fld>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4/4/2022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Highlighted sections must be customized by presenter</a:t>
            </a:r>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340914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2017 d</a:t>
            </a:r>
            <a:r>
              <a:rPr lang="en-US" dirty="0"/>
              <a:t>ata point drives home the point that ENDS can and have been used as delivery systems for substances other than nicotine.</a:t>
            </a:r>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48399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Toluene - </a:t>
            </a:r>
            <a:r>
              <a:rPr kumimoji="0" lang="en-US" sz="1200" b="0" i="0" u="none" strike="noStrike" kern="1200" cap="none" spc="0" normalizeH="0" baseline="0" noProof="0" dirty="0">
                <a:ln>
                  <a:noFill/>
                </a:ln>
                <a:solidFill>
                  <a:prstClr val="black"/>
                </a:solidFill>
                <a:effectLst/>
                <a:uLnTx/>
                <a:uFillTx/>
                <a:latin typeface="+mn-lt"/>
                <a:ea typeface="+mn-ea"/>
                <a:cs typeface="+mn-cs"/>
              </a:rPr>
              <a:t>Is added to gasoline, used to produce benzene, and used as a solvent. Exposure to toluene may occur from breathing ambient or indoor air affected by such sources. The central nervous system (CNS) is the primary target organ for toluene toxicity in both humans and animals for acute (short-term) and chronic (long-term) exposures. CNS dysfunction and narcosis have been frequently observed in humans acutely exposed to elevated airborne levels of toluene; symptoms include fatigue, sleepiness, headaches, and nausea. CNS depression has been reported to occur in chronic abusers exposed to high levels of toluene. Chronic inhalation exposure of humans to toluene also causes irritation of the upper respiratory tract and eyes, sore throat, dizziness, and headache. Human studies have reported developmental effects, such as CNS dysfunction, attention deficits, and minor craniofacial and limb anomalies, in the children of pregnant women exposed to high levels of toluene or mixed solvents by inhalation. EPA has concluded that that there is inadequate information to assess the carcinogenic potential of toluene.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354379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Illicit market THC vapes contained a harmful cutting agent to make the liquid’s viscosity ideal for heating and vaping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vitamin E acetate should not be added to e-cigarette, or vaping, products.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product use–associated lung injury (EVALI).</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208284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Nicotine disrupts the development of brain circuits that control attention and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Nicotine addiction can occur within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one to two days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or even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puff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174718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Vaping</a:t>
            </a:r>
            <a:r>
              <a:rPr lang="en-US" baseline="0" dirty="0"/>
              <a:t> is the method of delivery. </a:t>
            </a:r>
          </a:p>
          <a:p>
            <a:endParaRPr lang="en-US" baseline="0" dirty="0"/>
          </a:p>
          <a:p>
            <a:r>
              <a:rPr lang="en-US" baseline="0" dirty="0"/>
              <a:t>The legal age for tobacco and nicotine use in Connecticut is 21. Addressing perception of harm and access remains a priority.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181422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recent</a:t>
            </a:r>
            <a:r>
              <a:rPr lang="en-US" baseline="0" dirty="0"/>
              <a:t> data points from the Youth Risk Behavior Survey in Connecticut.  </a:t>
            </a:r>
          </a:p>
          <a:p>
            <a:endParaRPr lang="en-US" baseline="0" dirty="0"/>
          </a:p>
          <a:p>
            <a:r>
              <a:rPr lang="en-US" baseline="0" dirty="0"/>
              <a:t>Start thinking about how you assessing the prevalence and incidence of vaping in local youth populations.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983580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Show the data so you can then remind folks that vaping, alcohol and adult use cannabis all require a person to be 21-year old (unless a medical exemption exists)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graph compares the percentage of high school students reporting 30-day use of Electronic Vapor Products versus combustible cigarettes from 2011-2019.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clearly shows a surge in electronic vapor products in the last few years since the explosion of e-cigarette options that occurred around 2016.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also highlights that combustible cigarette use among youth is waning.</a:t>
            </a:r>
          </a:p>
        </p:txBody>
      </p:sp>
      <p:sp>
        <p:nvSpPr>
          <p:cNvPr id="4" name="Slide Number Placeholder 3"/>
          <p:cNvSpPr>
            <a:spLocks noGrp="1"/>
          </p:cNvSpPr>
          <p:nvPr>
            <p:ph type="sldNum" sz="quarter" idx="10"/>
          </p:nvPr>
        </p:nvSpPr>
        <p:spPr/>
        <p:txBody>
          <a:bodyPr/>
          <a:lstStyle/>
          <a:p>
            <a:fld id="{A89C7E07-3C67-C64C-8DA0-0404F6303970}" type="slidenum">
              <a:rPr lang="en-US" smtClean="0"/>
              <a:t>16</a:t>
            </a:fld>
            <a:endParaRPr lang="en-US" dirty="0"/>
          </a:p>
        </p:txBody>
      </p:sp>
    </p:spTree>
    <p:extLst>
      <p:ext uri="{BB962C8B-B14F-4D97-AF65-F5344CB8AC3E}">
        <p14:creationId xmlns:p14="http://schemas.microsoft.com/office/powerpoint/2010/main" val="10853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showcases the disparity in vape usage among subgroups of the student population.</a:t>
            </a:r>
          </a:p>
          <a:p>
            <a:endParaRPr lang="en-US" dirty="0"/>
          </a:p>
          <a:p>
            <a:r>
              <a:rPr lang="en-US" dirty="0"/>
              <a:t>Students more who reported vaping at elevated rates compared to their peers included:</a:t>
            </a:r>
          </a:p>
          <a:p>
            <a:pPr marL="171450" indent="-171450">
              <a:buFont typeface="Arial" panose="020B0604020202020204" pitchFamily="34" charset="0"/>
              <a:buChar char="•"/>
            </a:pPr>
            <a:r>
              <a:rPr lang="en-US" dirty="0"/>
              <a:t>Female Students</a:t>
            </a:r>
          </a:p>
          <a:p>
            <a:pPr marL="171450" indent="-171450">
              <a:buFont typeface="Arial" panose="020B0604020202020204" pitchFamily="34" charset="0"/>
              <a:buChar char="•"/>
            </a:pPr>
            <a:r>
              <a:rPr lang="en-US" dirty="0"/>
              <a:t>Students at later stages in the education (seen in the incremental climb in usage rates as move from 9</a:t>
            </a:r>
            <a:r>
              <a:rPr lang="en-US" baseline="30000" dirty="0"/>
              <a:t>th</a:t>
            </a:r>
            <a:r>
              <a:rPr lang="en-US" dirty="0"/>
              <a:t> to 12</a:t>
            </a:r>
            <a:r>
              <a:rPr lang="en-US" baseline="30000" dirty="0"/>
              <a:t>th</a:t>
            </a:r>
            <a:r>
              <a:rPr lang="en-US" dirty="0"/>
              <a:t> grade students)</a:t>
            </a:r>
          </a:p>
          <a:p>
            <a:pPr marL="171450" indent="-171450">
              <a:buFont typeface="Arial" panose="020B0604020202020204" pitchFamily="34" charset="0"/>
              <a:buChar char="•"/>
            </a:pPr>
            <a:r>
              <a:rPr lang="en-US" dirty="0"/>
              <a:t>White (non-Hispanic) students</a:t>
            </a:r>
          </a:p>
          <a:p>
            <a:pPr marL="171450" indent="-171450">
              <a:buFont typeface="Arial" panose="020B0604020202020204" pitchFamily="34" charset="0"/>
              <a:buChar char="•"/>
            </a:pPr>
            <a:r>
              <a:rPr lang="en-US" dirty="0"/>
              <a:t>Students who identified as Gay, Lesbian, and/or bisexual</a:t>
            </a:r>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3501426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7300" marR="0" lvl="2"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Similarities in marketing approaches between cigarettes and e-cigarettes include use of bright colors, and graphics that appeal to young consumers. </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Exploited social media – young people forward to friends &amp; followers;</a:t>
            </a:r>
          </a:p>
          <a:p>
            <a:pPr marL="1257300" marR="0" lvl="2"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Paid social media influencers, people with large number of followers, to post on social media;</a:t>
            </a:r>
          </a:p>
          <a:p>
            <a:pPr marL="1257300" marR="0" lvl="2"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Created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Juul</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#hashtags to drive social media, connect to other posts.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Juul</a:t>
            </a:r>
            <a:r>
              <a:rPr kumimoji="0" lang="en-US" sz="2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terminated Instagram and Facebook accounts in Nov. 2018</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Now youth and 3</a:t>
            </a:r>
            <a:r>
              <a:rPr kumimoji="0" lang="en-US" sz="2000" b="0" i="0" u="none" strike="noStrike" kern="1200" cap="none" spc="0" normalizeH="0" baseline="30000" noProof="0" dirty="0">
                <a:ln>
                  <a:noFill/>
                </a:ln>
                <a:solidFill>
                  <a:srgbClr val="002060"/>
                </a:solidFill>
                <a:effectLst/>
                <a:uLnTx/>
                <a:uFillTx/>
                <a:latin typeface="Arial" panose="020B0604020202020204" pitchFamily="34" charset="0"/>
                <a:ea typeface="+mn-ea"/>
                <a:cs typeface="Arial" panose="020B0604020202020204" pitchFamily="34" charset="0"/>
              </a:rPr>
              <a:t>rd</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party companies </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drive</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social media.  Ex: Vaping juice company #</a:t>
            </a:r>
            <a:r>
              <a:rPr kumimoji="0" lang="en-US"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juul</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2456811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21</a:t>
            </a:r>
            <a:r>
              <a:rPr lang="en-US" b="1" baseline="0" dirty="0"/>
              <a:t> years of age is a common reference point for limiting access to alcohol, tobacco, other drugs, gambling, and handguns. These laws come with consequences including fines and civil penalties. </a:t>
            </a:r>
            <a:endParaRPr lang="en-US" b="1" dirty="0"/>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120895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Highlighted sections must be customized by presenter</a:t>
            </a:r>
          </a:p>
          <a:p>
            <a:endParaRPr lang="en-US" dirty="0"/>
          </a:p>
          <a:p>
            <a:r>
              <a:rPr lang="en-US" dirty="0"/>
              <a:t>This RBHAO map/image is split up into sections that allow you to separate and highlight the region of interest.</a:t>
            </a:r>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51376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Roll-out</a:t>
            </a:r>
            <a:r>
              <a:rPr lang="en-US" b="0" baseline="0" dirty="0"/>
              <a:t> of adult use cannabis will continue to affect communities in the upcoming years – public spaces in large urban centers and legalization of grow at home for a minimum number of plants.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34111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Displayed here are a variety of cannabis items related to vaping.  Starting at the top left, referred to as a “PAX”, this item mimics the </a:t>
            </a:r>
            <a:r>
              <a:rPr kumimoji="0" lang="en-US" sz="1200" b="0" i="0" u="none" strike="noStrike" kern="1200" cap="none" spc="0" normalizeH="0" baseline="0" noProof="0" dirty="0" err="1">
                <a:ln>
                  <a:noFill/>
                </a:ln>
                <a:solidFill>
                  <a:prstClr val="black"/>
                </a:solidFill>
                <a:effectLst/>
                <a:uLnTx/>
                <a:uFillTx/>
                <a:latin typeface="+mn-lt"/>
                <a:ea typeface="+mn-ea"/>
                <a:cs typeface="+mn-cs"/>
              </a:rPr>
              <a:t>Juul</a:t>
            </a:r>
            <a:r>
              <a:rPr kumimoji="0" lang="en-US" sz="1200" b="0" i="0" u="none" strike="noStrike" kern="1200" cap="none" spc="0" normalizeH="0" baseline="0" noProof="0" dirty="0">
                <a:ln>
                  <a:noFill/>
                </a:ln>
                <a:solidFill>
                  <a:prstClr val="black"/>
                </a:solidFill>
                <a:effectLst/>
                <a:uLnTx/>
                <a:uFillTx/>
                <a:latin typeface="+mn-lt"/>
                <a:ea typeface="+mn-ea"/>
                <a:cs typeface="+mn-cs"/>
              </a:rPr>
              <a:t> pod and will fit only those systems or “batteries”.  Also notice the THC strength in each of these products.  This first one being 87.53% pure THC.  The second item is a “screw on” style cartridge that is meant to fit a rechargeable battery or “pen”.  Very similar to the first item, but specific to a “pen style” system.  The next two item are disposal style systems, or systems that do not have a rechargeable battery.  The last two items on the top row are examples of other forms of THC that can be vaped.  The first is called crumble and the other is called shatter.  They get their names because of their consistency which is representative of their extraction/purification methodology.  These forms of THC can be vaped in a “pen style” delivery system pictured below, or they can be vaped in the form of a “dab” (see picture below), or they can be vaped in the form of “free basing” using the glass straw pictured below.  (The end of the straw is heated with a torch style lighter to produce maximum heat and the hot tip touches the THC product while the user inhales on the opposite end.  Lastly pictured is the Volcano style vaporizer.  This unit is plugged into an electrical outlet and the vapor is captured inside a plastic bag which the user inhales.  Typically this is used to vape cannabis plant or flower instead of concentrates.</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1451672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Connecticut exceeds</a:t>
            </a:r>
            <a:r>
              <a:rPr lang="en-US" baseline="0" dirty="0"/>
              <a:t> national averages for each of the age groups. Enough said.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22</a:t>
            </a:fld>
            <a:endParaRPr lang="en-US" dirty="0"/>
          </a:p>
        </p:txBody>
      </p:sp>
    </p:spTree>
    <p:extLst>
      <p:ext uri="{BB962C8B-B14F-4D97-AF65-F5344CB8AC3E}">
        <p14:creationId xmlns:p14="http://schemas.microsoft.com/office/powerpoint/2010/main" val="2168975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Unfortunately fentanyl has found its way into THC vapes and is causing serious harm to teens.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Cross contamination seems to be the reason this is happening.  Meaning the person selling the vape pens may also be selling or handling fentanyl.</a:t>
            </a:r>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4253157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participate in our Prevention 101 training hosted a few times through the year or visit our </a:t>
            </a:r>
            <a:r>
              <a:rPr lang="en-US" dirty="0" err="1"/>
              <a:t>youtube</a:t>
            </a:r>
            <a:r>
              <a:rPr lang="en-US" dirty="0"/>
              <a:t> channel to view past prevention 101 trainings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Training Presentation: https://preventiontrainingcenter.org//images/tools_menu/tools_menu_image/2325-1634923566-prevention%20101%20oct%202021%20(pdf%20slides).pdf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Archived Video: https://www.youtube.com/watch?v=BOxthBAA9ds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3598478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socio-ecological</a:t>
            </a:r>
            <a:r>
              <a:rPr lang="en-US" baseline="0" dirty="0"/>
              <a:t> model shows the different environments that influence youth development.  </a:t>
            </a:r>
          </a:p>
          <a:p>
            <a:pPr marL="171450" indent="-171450">
              <a:buFont typeface="Arial" panose="020B0604020202020204" pitchFamily="34" charset="0"/>
              <a:buChar char="•"/>
            </a:pPr>
            <a:r>
              <a:rPr lang="en-US" baseline="0" dirty="0"/>
              <a:t>These different social-ecological levels each have risk and protective factors that influence youth knowledge, attitudes, healthy behaviors.  </a:t>
            </a:r>
          </a:p>
          <a:p>
            <a:pPr marL="171450" indent="-171450">
              <a:buFont typeface="Arial" panose="020B0604020202020204" pitchFamily="34" charset="0"/>
              <a:buChar char="•"/>
            </a:pPr>
            <a:r>
              <a:rPr lang="en-US" baseline="0" dirty="0"/>
              <a:t>These risk and protective factors become the target for our prevention initiatives.  </a:t>
            </a:r>
          </a:p>
          <a:p>
            <a:pPr marL="171450" indent="-171450">
              <a:buFont typeface="Arial" panose="020B0604020202020204" pitchFamily="34" charset="0"/>
              <a:buChar char="•"/>
            </a:pPr>
            <a:r>
              <a:rPr lang="en-US" baseline="0" dirty="0"/>
              <a:t>Best practices include targeting more than one socio-ecological level.</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2924741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Risk factors increase the possibility of vaping</a:t>
            </a:r>
            <a:r>
              <a:rPr lang="en-US" baseline="0" dirty="0"/>
              <a:t> and substance use.  </a:t>
            </a:r>
          </a:p>
          <a:p>
            <a:pPr marL="171450" indent="-171450">
              <a:buFont typeface="Arial" panose="020B0604020202020204" pitchFamily="34" charset="0"/>
              <a:buChar char="•"/>
            </a:pPr>
            <a:r>
              <a:rPr lang="en-US" baseline="0" dirty="0"/>
              <a:t>The more risk factors, the greater the possibility.  </a:t>
            </a:r>
          </a:p>
          <a:p>
            <a:pPr marL="171450" indent="-171450">
              <a:buFont typeface="Arial" panose="020B0604020202020204" pitchFamily="34" charset="0"/>
              <a:buChar char="•"/>
            </a:pPr>
            <a:r>
              <a:rPr lang="en-US" baseline="0" dirty="0"/>
              <a:t>Risk factors occur at different socio-ecological levels or spheres of influence.  </a:t>
            </a:r>
          </a:p>
          <a:p>
            <a:pPr marL="171450" indent="-171450">
              <a:buFont typeface="Arial" panose="020B0604020202020204" pitchFamily="34" charset="0"/>
              <a:buChar char="•"/>
            </a:pPr>
            <a:r>
              <a:rPr lang="en-US" baseline="0" dirty="0"/>
              <a:t>Prevention strategies target these risk factors.  Local data helps us prioritize which factors to target.</a:t>
            </a:r>
          </a:p>
          <a:p>
            <a:pPr marL="171450" indent="-171450">
              <a:buFont typeface="Arial" panose="020B0604020202020204" pitchFamily="34" charset="0"/>
              <a:buChar char="•"/>
            </a:pPr>
            <a:r>
              <a:rPr lang="en-US" baseline="0" dirty="0"/>
              <a:t>Effective prevention programs target more than one socio-ecological level.</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28</a:t>
            </a:fld>
            <a:endParaRPr lang="en-US" dirty="0"/>
          </a:p>
        </p:txBody>
      </p:sp>
    </p:spTree>
    <p:extLst>
      <p:ext uri="{BB962C8B-B14F-4D97-AF65-F5344CB8AC3E}">
        <p14:creationId xmlns:p14="http://schemas.microsoft.com/office/powerpoint/2010/main" val="1266854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Protective factors</a:t>
            </a:r>
            <a:r>
              <a:rPr lang="en-US" baseline="0" dirty="0"/>
              <a:t> reduce the impact of risk factors and can be targeted by prevention initiatives as well to prevention or reduce vaping use.  </a:t>
            </a:r>
          </a:p>
          <a:p>
            <a:pPr marL="171450" indent="-171450">
              <a:buFont typeface="Arial" panose="020B0604020202020204" pitchFamily="34" charset="0"/>
              <a:buChar char="•"/>
            </a:pPr>
            <a:r>
              <a:rPr lang="en-US" baseline="0" dirty="0"/>
              <a:t>Just like risk factors, protective factors occur in the different socio-ecological levels or spheres of influence.  </a:t>
            </a:r>
          </a:p>
          <a:p>
            <a:pPr marL="171450" indent="-171450">
              <a:buFont typeface="Arial" panose="020B0604020202020204" pitchFamily="34" charset="0"/>
              <a:buChar char="•"/>
            </a:pPr>
            <a:r>
              <a:rPr lang="en-US" baseline="0" dirty="0"/>
              <a:t>Effective prevention programs target more than one level.</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29</a:t>
            </a:fld>
            <a:endParaRPr lang="en-US" dirty="0"/>
          </a:p>
        </p:txBody>
      </p:sp>
    </p:spTree>
    <p:extLst>
      <p:ext uri="{BB962C8B-B14F-4D97-AF65-F5344CB8AC3E}">
        <p14:creationId xmlns:p14="http://schemas.microsoft.com/office/powerpoint/2010/main" val="1539343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Strategic Prevention Framework is the five</a:t>
            </a:r>
            <a:r>
              <a:rPr lang="en-US" baseline="0" dirty="0"/>
              <a:t> step public health planning model used at the national, state and local level to prevention and reduce substance use.  </a:t>
            </a:r>
          </a:p>
          <a:p>
            <a:pPr marL="171450" indent="-171450">
              <a:buFont typeface="Arial" panose="020B0604020202020204" pitchFamily="34" charset="0"/>
              <a:buChar char="•"/>
            </a:pPr>
            <a:r>
              <a:rPr lang="en-US" baseline="0" dirty="0"/>
              <a:t>It uses community coalitions with diverse members who share data and expertise to identify priority substances, target population, and risk factors, the local factors contributing to substance use in our community.  </a:t>
            </a:r>
          </a:p>
          <a:p>
            <a:pPr marL="171450" indent="-171450">
              <a:buFont typeface="Arial" panose="020B0604020202020204" pitchFamily="34" charset="0"/>
              <a:buChar char="•"/>
            </a:pPr>
            <a:r>
              <a:rPr lang="en-US" baseline="0" dirty="0"/>
              <a:t>Coalition members collaborate on a plan to reduce the risk factors and strengthen protective factors and on implementation or sharing the prevention work.  </a:t>
            </a:r>
          </a:p>
          <a:p>
            <a:pPr marL="171450" indent="-171450">
              <a:buFont typeface="Arial" panose="020B0604020202020204" pitchFamily="34" charset="0"/>
              <a:buChar char="•"/>
            </a:pPr>
            <a:r>
              <a:rPr lang="en-US" baseline="0" dirty="0"/>
              <a:t>Evaluation is critical to see if we implemented our prevention initiatives as intended and if we are meeting our goals and objectives.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2656362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200"/>
              </a:spcBef>
              <a:buFont typeface="Arial" panose="020B0604020202020204" pitchFamily="34" charset="0"/>
              <a:buChar char="•"/>
            </a:pPr>
            <a:r>
              <a:rPr lang="en-US" dirty="0"/>
              <a:t>The 12 community sectors</a:t>
            </a:r>
            <a:r>
              <a:rPr lang="en-US" baseline="0" dirty="0"/>
              <a:t> represent a range of residents and organizations who have information and resources that can be applied to substance misuse prevention.</a:t>
            </a:r>
          </a:p>
          <a:p>
            <a:pPr marL="171450" indent="-171450">
              <a:spcBef>
                <a:spcPts val="200"/>
              </a:spcBef>
              <a:buFont typeface="Arial" panose="020B0604020202020204" pitchFamily="34" charset="0"/>
              <a:buChar char="•"/>
            </a:pPr>
            <a:r>
              <a:rPr lang="en-US" baseline="0" dirty="0"/>
              <a:t>Bringing the sectors together combines their different knowledge about local conditions and their skills and resources to make a difference.</a:t>
            </a:r>
            <a:endParaRPr lang="en-US" dirty="0"/>
          </a:p>
          <a:p>
            <a:pPr marL="171450" indent="-171450">
              <a:spcBef>
                <a:spcPts val="200"/>
              </a:spcBef>
              <a:buFont typeface="Arial" panose="020B0604020202020204" pitchFamily="34" charset="0"/>
              <a:buChar char="•"/>
            </a:pPr>
            <a:r>
              <a:rPr lang="en-US" dirty="0"/>
              <a:t>Sector representatives and/or coalition members take ownership of the local substance misuse issues &amp; prevention initiatives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31</a:t>
            </a:fld>
            <a:endParaRPr lang="en-US" dirty="0"/>
          </a:p>
        </p:txBody>
      </p:sp>
    </p:spTree>
    <p:extLst>
      <p:ext uri="{BB962C8B-B14F-4D97-AF65-F5344CB8AC3E}">
        <p14:creationId xmlns:p14="http://schemas.microsoft.com/office/powerpoint/2010/main" val="72077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learning objectives for this presentation as follows:</a:t>
            </a:r>
          </a:p>
          <a:p>
            <a:pPr marL="228600" indent="-228600">
              <a:buFont typeface="+mj-lt"/>
              <a:buAutoNum type="arabicPeriod"/>
            </a:pPr>
            <a:r>
              <a:rPr lang="en-US" dirty="0"/>
              <a:t>Familiarize yourself with the law regarding tobacco/vape use</a:t>
            </a:r>
          </a:p>
          <a:p>
            <a:pPr marL="228600" indent="-228600">
              <a:buFont typeface="+mj-lt"/>
              <a:buAutoNum type="arabicPeriod"/>
            </a:pPr>
            <a:r>
              <a:rPr lang="en-US" dirty="0"/>
              <a:t>Gain a basic understanding of electronic delivery systems (ENDS)</a:t>
            </a:r>
          </a:p>
          <a:p>
            <a:pPr marL="228600" indent="-228600">
              <a:buFont typeface="+mj-lt"/>
              <a:buAutoNum type="arabicPeriod"/>
            </a:pPr>
            <a:r>
              <a:rPr lang="en-US" dirty="0"/>
              <a:t>Identify the short- and long-term health effects associated with vape/END usage</a:t>
            </a:r>
          </a:p>
          <a:p>
            <a:pPr marL="228600" indent="-228600">
              <a:buFont typeface="+mj-lt"/>
              <a:buAutoNum type="arabicPeriod"/>
            </a:pPr>
            <a:r>
              <a:rPr lang="en-US" dirty="0"/>
              <a:t>Review vape use survey data to identify usage trends among subgroups or special populations</a:t>
            </a:r>
          </a:p>
          <a:p>
            <a:pPr marL="228600" indent="-228600">
              <a:buFont typeface="+mj-lt"/>
              <a:buAutoNum type="arabicPeriod"/>
            </a:pPr>
            <a:r>
              <a:rPr lang="en-US" dirty="0"/>
              <a:t>Identify the risk and protective factors associated with vaping</a:t>
            </a:r>
          </a:p>
          <a:p>
            <a:pPr marL="228600" indent="-228600">
              <a:buFont typeface="+mj-lt"/>
              <a:buAutoNum type="arabicPeriod"/>
            </a:pPr>
            <a:r>
              <a:rPr lang="en-US" dirty="0"/>
              <a:t>Review strategies for parents to communicate with their children, schools, and community about vaping prevention.</a:t>
            </a:r>
          </a:p>
          <a:p>
            <a:pPr marL="228600" indent="-228600">
              <a:buFont typeface="+mj-lt"/>
              <a:buAutoNum type="arabicPeriod"/>
            </a:pPr>
            <a:r>
              <a:rPr lang="en-US" dirty="0"/>
              <a:t>Provide additional resources for future learning</a:t>
            </a:r>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3244937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33</a:t>
            </a:fld>
            <a:endParaRPr lang="en-US" dirty="0"/>
          </a:p>
        </p:txBody>
      </p:sp>
    </p:spTree>
    <p:extLst>
      <p:ext uri="{BB962C8B-B14F-4D97-AF65-F5344CB8AC3E}">
        <p14:creationId xmlns:p14="http://schemas.microsoft.com/office/powerpoint/2010/main" val="1153431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Examples of risk and protective</a:t>
            </a:r>
            <a:r>
              <a:rPr lang="en-US" baseline="0" dirty="0"/>
              <a:t> factors, prevention strategies and outcomes.</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34</a:t>
            </a:fld>
            <a:endParaRPr lang="en-US" dirty="0"/>
          </a:p>
        </p:txBody>
      </p:sp>
    </p:spTree>
    <p:extLst>
      <p:ext uri="{BB962C8B-B14F-4D97-AF65-F5344CB8AC3E}">
        <p14:creationId xmlns:p14="http://schemas.microsoft.com/office/powerpoint/2010/main" val="2292775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Vaping</a:t>
            </a:r>
            <a:r>
              <a:rPr lang="en-US" baseline="0" dirty="0"/>
              <a:t> prevention strategies can target different socio-ecological levels or spheres of influence.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35</a:t>
            </a:fld>
            <a:endParaRPr lang="en-US" dirty="0"/>
          </a:p>
        </p:txBody>
      </p:sp>
    </p:spTree>
    <p:extLst>
      <p:ext uri="{BB962C8B-B14F-4D97-AF65-F5344CB8AC3E}">
        <p14:creationId xmlns:p14="http://schemas.microsoft.com/office/powerpoint/2010/main" val="264982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36</a:t>
            </a:fld>
            <a:endParaRPr lang="en-US" dirty="0"/>
          </a:p>
        </p:txBody>
      </p:sp>
    </p:spTree>
    <p:extLst>
      <p:ext uri="{BB962C8B-B14F-4D97-AF65-F5344CB8AC3E}">
        <p14:creationId xmlns:p14="http://schemas.microsoft.com/office/powerpoint/2010/main" val="3140327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Youth are especially susceptible to price</a:t>
            </a:r>
          </a:p>
          <a:p>
            <a:pPr marL="171450" lvl="0" indent="-171450" rtl="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The less youth see smoking/vaping, the less likely they are to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060"/>
                </a:solidFill>
                <a:latin typeface="Arial" panose="020B0604020202020204" pitchFamily="34" charset="0"/>
                <a:cs typeface="Arial" panose="020B0604020202020204" pitchFamily="34" charset="0"/>
              </a:rPr>
              <a:t>9 out of 10 adult smokers begin by age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Bridgeport, Hartford, Milford, Southington, South Windsor, Trumbull and Wallingford were the first communities to prohibit the sale of tobacco products to those under age 21 (Truth Initiative) and helped create the momentum for the state to pass the Tobacco 21 law.  Two other factors</a:t>
            </a:r>
            <a:r>
              <a:rPr lang="en-US" sz="1200" b="0" i="0" kern="1200" baseline="0" dirty="0">
                <a:solidFill>
                  <a:schemeClr val="tx1"/>
                </a:solidFill>
                <a:effectLst/>
                <a:latin typeface="+mn-lt"/>
                <a:ea typeface="+mn-ea"/>
                <a:cs typeface="+mn-cs"/>
              </a:rPr>
              <a:t> were </a:t>
            </a:r>
            <a:r>
              <a:rPr lang="en-US" sz="1200" b="0" i="0" kern="1200" dirty="0">
                <a:solidFill>
                  <a:schemeClr val="tx1"/>
                </a:solidFill>
                <a:effectLst/>
                <a:latin typeface="+mn-lt"/>
                <a:ea typeface="+mn-ea"/>
                <a:cs typeface="+mn-cs"/>
              </a:rPr>
              <a:t>the vaping lung</a:t>
            </a:r>
            <a:r>
              <a:rPr lang="en-US" sz="1200" b="0" i="0" kern="1200" baseline="0" dirty="0">
                <a:solidFill>
                  <a:schemeClr val="tx1"/>
                </a:solidFill>
                <a:effectLst/>
                <a:latin typeface="+mn-lt"/>
                <a:ea typeface="+mn-ea"/>
                <a:cs typeface="+mn-cs"/>
              </a:rPr>
              <a:t> illness crisis and discussion at the federal level to increase the age, too</a:t>
            </a:r>
            <a:r>
              <a:rPr lang="en-US" sz="1200" b="0" i="0" kern="1200" dirty="0">
                <a:solidFill>
                  <a:schemeClr val="tx1"/>
                </a:solidFill>
                <a:effectLst/>
                <a:latin typeface="+mn-lt"/>
                <a:ea typeface="+mn-ea"/>
                <a:cs typeface="+mn-cs"/>
              </a:rPr>
              <a:t>. </a:t>
            </a:r>
            <a:endParaRPr lang="en-US"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37</a:t>
            </a:fld>
            <a:endParaRPr lang="en-US" dirty="0"/>
          </a:p>
        </p:txBody>
      </p:sp>
    </p:spTree>
    <p:extLst>
      <p:ext uri="{BB962C8B-B14F-4D97-AF65-F5344CB8AC3E}">
        <p14:creationId xmlns:p14="http://schemas.microsoft.com/office/powerpoint/2010/main" val="1110206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link directly to these prevention curricula to learn the target age, number of sessions, cost, etc.</a:t>
            </a:r>
          </a:p>
        </p:txBody>
      </p:sp>
      <p:sp>
        <p:nvSpPr>
          <p:cNvPr id="4" name="Slide Number Placeholder 3"/>
          <p:cNvSpPr>
            <a:spLocks noGrp="1"/>
          </p:cNvSpPr>
          <p:nvPr>
            <p:ph type="sldNum" sz="quarter" idx="10"/>
          </p:nvPr>
        </p:nvSpPr>
        <p:spPr/>
        <p:txBody>
          <a:bodyPr/>
          <a:lstStyle/>
          <a:p>
            <a:fld id="{A89C7E07-3C67-C64C-8DA0-0404F6303970}" type="slidenum">
              <a:rPr lang="en-US" smtClean="0"/>
              <a:t>38</a:t>
            </a:fld>
            <a:endParaRPr lang="en-US" dirty="0"/>
          </a:p>
        </p:txBody>
      </p:sp>
    </p:spTree>
    <p:extLst>
      <p:ext uri="{BB962C8B-B14F-4D97-AF65-F5344CB8AC3E}">
        <p14:creationId xmlns:p14="http://schemas.microsoft.com/office/powerpoint/2010/main" val="2362816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Individual prevention strategies, such as information dissemination, community forums, health fairs, etc. target individual people to increase knowledge, change attitudes and choose healthy behaviors.  </a:t>
            </a:r>
          </a:p>
          <a:p>
            <a:pPr marL="171450" indent="-171450">
              <a:buFont typeface="Arial" panose="020B0604020202020204" pitchFamily="34" charset="0"/>
              <a:buChar char="•"/>
            </a:pPr>
            <a:r>
              <a:rPr lang="en-US" baseline="0" dirty="0"/>
              <a:t>Environmental strategies such as social marketing campaigns, merchant compliance checks, updating policy and implementing new ordinances and laws, change community norms, reduce access to substances and provide a supportive environment for making healthy choices.</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39</a:t>
            </a:fld>
            <a:endParaRPr lang="en-US" dirty="0"/>
          </a:p>
        </p:txBody>
      </p:sp>
    </p:spTree>
    <p:extLst>
      <p:ext uri="{BB962C8B-B14F-4D97-AF65-F5344CB8AC3E}">
        <p14:creationId xmlns:p14="http://schemas.microsoft.com/office/powerpoint/2010/main" val="113873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federal government uses a cluster of core prevention measures across alcohol tobacco and other drugs. Vaping is a method of delivery – typically for nicotine and more recently for other substances.  The four core measures are 30 day use, perception of risk, perception of peer disapproval and perception of parent disapproval. </a:t>
            </a:r>
          </a:p>
          <a:p>
            <a:endParaRPr lang="en-US" baseline="0" dirty="0"/>
          </a:p>
          <a:p>
            <a:r>
              <a:rPr lang="en-US" baseline="0" dirty="0"/>
              <a:t>Information to answer these questions is typically collected through student surveys, adult/community surveys, or more focused surveys within specific subpopulations via program, service, or healthcare providers who may ask these type of questions as part of their intake and/or screening process. </a:t>
            </a:r>
          </a:p>
          <a:p>
            <a:endParaRPr lang="en-US" baseline="0" dirty="0"/>
          </a:p>
          <a:p>
            <a:r>
              <a:rPr lang="en-US" baseline="0" dirty="0"/>
              <a:t>Other methods to understand emerging patterns or trends involved focus groups or key informant interviews. Training exists to help build skills and capacity in these qualitative data collection areas. </a:t>
            </a:r>
            <a:endParaRPr lang="en-US" dirty="0"/>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41</a:t>
            </a:fld>
            <a:endParaRPr lang="en-US" dirty="0"/>
          </a:p>
        </p:txBody>
      </p:sp>
    </p:spTree>
    <p:extLst>
      <p:ext uri="{BB962C8B-B14F-4D97-AF65-F5344CB8AC3E}">
        <p14:creationId xmlns:p14="http://schemas.microsoft.com/office/powerpoint/2010/main" val="976288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a:t>
            </a:r>
            <a:r>
              <a:rPr lang="en-US" baseline="0" dirty="0"/>
              <a:t> factors to consider relate to environment and accessibility. These are areas often explored during the needs assessment process (of the Strategic Prevention Framework) and then documented in the context of the evidence-based strategies used in the community to reduce the adverse affects of vaping. </a:t>
            </a:r>
            <a:endParaRPr lang="en-US" dirty="0"/>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42</a:t>
            </a:fld>
            <a:endParaRPr lang="en-US" dirty="0"/>
          </a:p>
        </p:txBody>
      </p:sp>
    </p:spTree>
    <p:extLst>
      <p:ext uri="{BB962C8B-B14F-4D97-AF65-F5344CB8AC3E}">
        <p14:creationId xmlns:p14="http://schemas.microsoft.com/office/powerpoint/2010/main" val="1783437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a:t>
            </a:r>
            <a:r>
              <a:rPr lang="en-US" baseline="0" dirty="0"/>
              <a:t> do we go from here?  We have increased our knowledge about vaping.  </a:t>
            </a:r>
          </a:p>
          <a:p>
            <a:pPr marL="171450" indent="-171450">
              <a:buFont typeface="Arial" panose="020B0604020202020204" pitchFamily="34" charset="0"/>
              <a:buChar char="•"/>
            </a:pPr>
            <a:r>
              <a:rPr lang="en-US" baseline="0" dirty="0"/>
              <a:t>How can we prevent and reduce vaping in our community? We apply the Strategic Prevention Framework to (1) determine the extent of use (30 day use), (2) identify the local risk factors associated with vaping use – what contributes to vaping use in our community, and (3) select evidence based prevention strategies to reduce these risk factors.  In SPF step 1 Assessment, we collect data about vaping use, the local risk factors, and current resources and initiatives targeting vaping.  </a:t>
            </a:r>
          </a:p>
          <a:p>
            <a:pPr marL="171450" indent="-171450">
              <a:buFont typeface="Arial" panose="020B0604020202020204" pitchFamily="34" charset="0"/>
              <a:buChar char="•"/>
            </a:pPr>
            <a:r>
              <a:rPr lang="en-US" baseline="0" dirty="0"/>
              <a:t>Your RBHAO has additional data and resources to help with this process.  The CT Clearinghouse has a variety of resources.  The next slide has resources to help you learn about and apply the SPF.</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44</a:t>
            </a:fld>
            <a:endParaRPr lang="en-US" dirty="0"/>
          </a:p>
        </p:txBody>
      </p:sp>
    </p:spTree>
    <p:extLst>
      <p:ext uri="{BB962C8B-B14F-4D97-AF65-F5344CB8AC3E}">
        <p14:creationId xmlns:p14="http://schemas.microsoft.com/office/powerpoint/2010/main" val="2910259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a:t>
            </a:r>
            <a:r>
              <a:rPr lang="en-US" baseline="0" dirty="0"/>
              <a:t> includes five modules. The modules can be discussed individually. Collectively, all of the modules will provide a strong foundation for understanding the fundamentals about vaping.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1616939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Prevention Training &amp; Technical Assistance Service Center (TTASC) has a SPF 101 presentation – both uploaded to YouTube and presentation slides</a:t>
            </a:r>
            <a:r>
              <a:rPr lang="en-US" baseline="0" dirty="0"/>
              <a:t> and other resources to help you learn about the SPF and share the information with colleagues and coalition members.   Preventiontrainingcenter.org</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45</a:t>
            </a:fld>
            <a:endParaRPr lang="en-US" dirty="0"/>
          </a:p>
        </p:txBody>
      </p:sp>
    </p:spTree>
    <p:extLst>
      <p:ext uri="{BB962C8B-B14F-4D97-AF65-F5344CB8AC3E}">
        <p14:creationId xmlns:p14="http://schemas.microsoft.com/office/powerpoint/2010/main" val="214601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a:t>
            </a:r>
            <a:r>
              <a:rPr lang="en-US" baseline="0" dirty="0"/>
              <a:t> resources for talking with youth and young adults about vaping and marijuana.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46</a:t>
            </a:fld>
            <a:endParaRPr lang="en-US" dirty="0"/>
          </a:p>
        </p:txBody>
      </p:sp>
    </p:spTree>
    <p:extLst>
      <p:ext uri="{BB962C8B-B14F-4D97-AF65-F5344CB8AC3E}">
        <p14:creationId xmlns:p14="http://schemas.microsoft.com/office/powerpoint/2010/main" val="2688541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a:t>
            </a:r>
            <a:r>
              <a:rPr lang="en-US" baseline="0" dirty="0"/>
              <a:t> resources for talking with youth and young adults about vaping and marijuana.  </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47</a:t>
            </a:fld>
            <a:endParaRPr lang="en-US" dirty="0"/>
          </a:p>
        </p:txBody>
      </p:sp>
    </p:spTree>
    <p:extLst>
      <p:ext uri="{BB962C8B-B14F-4D97-AF65-F5344CB8AC3E}">
        <p14:creationId xmlns:p14="http://schemas.microsoft.com/office/powerpoint/2010/main" val="2892432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Truth Initiative recently reported that 50% of youth who vape want to quit.  The Truth Initiative has a text based system to support youth and young adults as they attempt quitting.  Another resource is the American Lung Association.</a:t>
            </a:r>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48</a:t>
            </a:fld>
            <a:endParaRPr lang="en-US" dirty="0"/>
          </a:p>
        </p:txBody>
      </p:sp>
    </p:spTree>
    <p:extLst>
      <p:ext uri="{BB962C8B-B14F-4D97-AF65-F5344CB8AC3E}">
        <p14:creationId xmlns:p14="http://schemas.microsoft.com/office/powerpoint/2010/main" val="216230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63196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October 1, 2019 legislation was passed requiring that you must be 21 to purchase vaping products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Those selling vaping products to folks under 21 face penalties including fines and revocation of dealer’s registration</a:t>
            </a:r>
          </a:p>
          <a:p>
            <a:endParaRPr lang="en-US" dirty="0"/>
          </a:p>
        </p:txBody>
      </p:sp>
      <p:sp>
        <p:nvSpPr>
          <p:cNvPr id="4" name="Slide Number Placeholder 3"/>
          <p:cNvSpPr>
            <a:spLocks noGrp="1"/>
          </p:cNvSpPr>
          <p:nvPr>
            <p:ph type="sldNum" sz="quarter" idx="10"/>
          </p:nvPr>
        </p:nvSpPr>
        <p:spPr/>
        <p:txBody>
          <a:bodyPr/>
          <a:lstStyle/>
          <a:p>
            <a:fld id="{A89C7E07-3C67-C64C-8DA0-0404F6303970}" type="slidenum">
              <a:rPr lang="en-US" smtClean="0"/>
              <a:t>6</a:t>
            </a:fld>
            <a:endParaRPr lang="en-US" dirty="0"/>
          </a:p>
        </p:txBody>
      </p:sp>
    </p:spTree>
    <p:extLst>
      <p:ext uri="{BB962C8B-B14F-4D97-AF65-F5344CB8AC3E}">
        <p14:creationId xmlns:p14="http://schemas.microsoft.com/office/powerpoint/2010/main" val="1680922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E-cigarette, or vaping, products can be used to deliver nicotine, cannabis (THC, CBD),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flavorings, chemicals, and other substances.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are known by many different names and come in many shapes, sizes and 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types. Devices may be referred to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E-cigs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Vapes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Vape pens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Tanks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Mods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Pod-Mods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Electronic nicotine delivery systems (ENDS)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2 mg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Suorin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pod contains the equivalent amount of nicotine as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three</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packs of cigarettes </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1659693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21" indent="-285721">
              <a:buFont typeface="Arial" panose="020B0604020202020204" pitchFamily="34" charset="0"/>
              <a:buChar char="•"/>
            </a:pPr>
            <a:r>
              <a:rPr lang="en-US" b="0" i="0" dirty="0">
                <a:effectLst/>
                <a:latin typeface="Lucida Grande"/>
                <a:ea typeface="Lucida Grande"/>
                <a:cs typeface="Lucida Grande"/>
                <a:sym typeface="Lucida Grande"/>
              </a:rPr>
              <a:t>Pod-based systems are made up of two components the part on the left is the power source and contains the battery that can be charged through a USB port. </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The smaller piece on the right is the pod or cartridge. A cartridge can provide at least 200 puffs and comes in a variety of different flavored e-juices, all with an alarming amount of nicotine.</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These flavors and cartridge cover colors are concerning since they attract young people. </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Each </a:t>
            </a:r>
            <a:r>
              <a:rPr lang="en-US" b="0" i="0" dirty="0" err="1">
                <a:effectLst/>
                <a:latin typeface="Lucida Grande"/>
                <a:ea typeface="Lucida Grande"/>
                <a:cs typeface="Lucida Grande"/>
                <a:sym typeface="Lucida Grande"/>
              </a:rPr>
              <a:t>JUULpod</a:t>
            </a:r>
            <a:r>
              <a:rPr lang="en-US" b="0" i="0" dirty="0">
                <a:effectLst/>
                <a:latin typeface="Lucida Grande"/>
                <a:ea typeface="Lucida Grande"/>
                <a:cs typeface="Lucida Grande"/>
                <a:sym typeface="Lucida Grande"/>
              </a:rPr>
              <a:t> is packed with 59 milligrams per milliliter of nicotine, which is equal to the amount of nicotine found in a pack of cigarettes. A PHIX pod contains twice that amount………….</a:t>
            </a:r>
          </a:p>
          <a:p>
            <a:pPr marL="285721" indent="-285721" defTabSz="457154">
              <a:buFont typeface="Arial" panose="020B0604020202020204" pitchFamily="34" charset="0"/>
              <a:buChar char="•"/>
              <a:defRPr/>
            </a:pPr>
            <a:r>
              <a:rPr lang="en-US" b="0" i="0" baseline="0" dirty="0">
                <a:effectLst/>
                <a:latin typeface="Lucida Grande"/>
                <a:ea typeface="Arial" charset="0"/>
                <a:cs typeface="Lucida Grande"/>
                <a:sym typeface="Lucida Grande"/>
              </a:rPr>
              <a:t>This is concerning because we know </a:t>
            </a:r>
            <a:r>
              <a:rPr lang="en-US" baseline="0" dirty="0">
                <a:latin typeface="Arial" charset="0"/>
                <a:ea typeface="Arial" charset="0"/>
                <a:cs typeface="Arial" charset="0"/>
              </a:rPr>
              <a:t>that the developing teen brain is very sensitive to nicotine and prone to addiction. </a:t>
            </a:r>
            <a:endParaRPr lang="en-US" b="0" i="0" dirty="0">
              <a:effectLst/>
              <a:latin typeface="Lucida Grande"/>
              <a:ea typeface="Lucida Grande"/>
              <a:cs typeface="Lucida Grande"/>
              <a:sym typeface="Lucida Grande"/>
            </a:endParaRP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A pod holds it’s e-juice in the outer shell. When plugged into the battery piece the e-juice can be heated to produce an aerosol which is then inhaled into the lungs</a:t>
            </a:r>
          </a:p>
          <a:p>
            <a:pPr marL="285721" indent="-285721">
              <a:buFont typeface="Arial" panose="020B0604020202020204" pitchFamily="34" charset="0"/>
              <a:buChar char="•"/>
            </a:pPr>
            <a:endParaRPr lang="en-US" b="0" i="0" u="none" baseline="0" dirty="0">
              <a:effectLst/>
              <a:latin typeface="Lucida Grande"/>
              <a:ea typeface="Arial" charset="0"/>
              <a:cs typeface="Arial" charset="0"/>
              <a:sym typeface="Lucida Grande"/>
            </a:endParaRPr>
          </a:p>
          <a:p>
            <a:r>
              <a:rPr lang="en-US" i="0" u="none" baseline="0" dirty="0">
                <a:latin typeface="Arial" charset="0"/>
                <a:ea typeface="Arial" charset="0"/>
                <a:cs typeface="Arial" charset="0"/>
              </a:rPr>
              <a:t>References</a:t>
            </a:r>
            <a:r>
              <a:rPr lang="en-US" baseline="0" dirty="0">
                <a:latin typeface="Arial" charset="0"/>
                <a:ea typeface="Arial" charset="0"/>
                <a:cs typeface="Arial" charset="0"/>
              </a:rPr>
              <a:t>: </a:t>
            </a:r>
          </a:p>
          <a:p>
            <a:pPr defTabSz="457154">
              <a:defRPr/>
            </a:pPr>
            <a:r>
              <a:rPr lang="en-US" baseline="0" dirty="0">
                <a:latin typeface="Arial" charset="0"/>
                <a:ea typeface="Arial" charset="0"/>
                <a:cs typeface="Arial" charset="0"/>
              </a:rPr>
              <a:t>https://</a:t>
            </a:r>
            <a:r>
              <a:rPr lang="en-US" baseline="0" dirty="0" err="1">
                <a:latin typeface="Arial" charset="0"/>
                <a:ea typeface="Arial" charset="0"/>
                <a:cs typeface="Arial" charset="0"/>
              </a:rPr>
              <a:t>support.juulvapor.com</a:t>
            </a:r>
            <a:r>
              <a:rPr lang="en-US" baseline="0" dirty="0">
                <a:latin typeface="Arial" charset="0"/>
                <a:ea typeface="Arial" charset="0"/>
                <a:cs typeface="Arial" charset="0"/>
              </a:rPr>
              <a:t>/home/learn/</a:t>
            </a:r>
            <a:r>
              <a:rPr lang="en-US" baseline="0" dirty="0" err="1">
                <a:latin typeface="Arial" charset="0"/>
                <a:ea typeface="Arial" charset="0"/>
                <a:cs typeface="Arial" charset="0"/>
              </a:rPr>
              <a:t>faqs</a:t>
            </a:r>
            <a:r>
              <a:rPr lang="en-US" baseline="0" dirty="0">
                <a:latin typeface="Arial" charset="0"/>
                <a:ea typeface="Arial" charset="0"/>
                <a:cs typeface="Arial" charset="0"/>
              </a:rPr>
              <a:t>/</a:t>
            </a:r>
            <a:r>
              <a:rPr lang="en-US" baseline="0" dirty="0" err="1">
                <a:latin typeface="Arial" charset="0"/>
                <a:ea typeface="Arial" charset="0"/>
                <a:cs typeface="Arial" charset="0"/>
              </a:rPr>
              <a:t>juulpods</a:t>
            </a:r>
            <a:r>
              <a:rPr lang="en-US" baseline="0" dirty="0">
                <a:latin typeface="Arial" charset="0"/>
                <a:ea typeface="Arial" charset="0"/>
                <a:cs typeface="Arial" charset="0"/>
              </a:rPr>
              <a:t>-juice</a:t>
            </a:r>
          </a:p>
          <a:p>
            <a:pPr defTabSz="457154">
              <a:defRPr/>
            </a:pPr>
            <a:r>
              <a:rPr lang="en-US" baseline="0" dirty="0">
                <a:latin typeface="Arial" charset="0"/>
                <a:ea typeface="Arial" charset="0"/>
                <a:cs typeface="Arial" charset="0"/>
              </a:rPr>
              <a:t>https://</a:t>
            </a:r>
            <a:r>
              <a:rPr lang="en-US" baseline="0" dirty="0" err="1">
                <a:latin typeface="Arial" charset="0"/>
                <a:ea typeface="Arial" charset="0"/>
                <a:cs typeface="Arial" charset="0"/>
              </a:rPr>
              <a:t>phixvapor.com</a:t>
            </a:r>
            <a:r>
              <a:rPr lang="en-US" baseline="0" dirty="0">
                <a:latin typeface="Arial" charset="0"/>
                <a:ea typeface="Arial" charset="0"/>
                <a:cs typeface="Arial" charset="0"/>
              </a:rPr>
              <a:t>/pages/</a:t>
            </a:r>
            <a:r>
              <a:rPr lang="en-US" baseline="0" dirty="0" err="1">
                <a:latin typeface="Arial" charset="0"/>
                <a:ea typeface="Arial" charset="0"/>
                <a:cs typeface="Arial" charset="0"/>
              </a:rPr>
              <a:t>faq</a:t>
            </a:r>
            <a:endParaRPr lang="en-US" baseline="0" dirty="0">
              <a:latin typeface="Arial" charset="0"/>
              <a:ea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115225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ENDS aerosol is </a:t>
            </a:r>
            <a:r>
              <a:rPr kumimoji="0" lang="en-US" sz="12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not</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 water vapor and is </a:t>
            </a:r>
            <a:r>
              <a:rPr kumimoji="0" lang="en-US" sz="12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not</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harmless.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It can contain harmful and potentially harmful elements in addition to nicotine.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Carcinogens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formaldehyde</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acetaldehyde</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acrolein</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toxic heavy metals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lead</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cadmium</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have been found in ENDS aerosols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Ingredient levels vary, due to the lack of manufacturing standards, ingredient levels vary</a:t>
            </a:r>
          </a:p>
          <a:p>
            <a:pPr lvl="2">
              <a:lnSpc>
                <a:spcPct val="100000"/>
              </a:lnSpc>
              <a:spcBef>
                <a:spcPts val="600"/>
              </a:spcBef>
              <a:spcAft>
                <a:spcPts val="600"/>
              </a:spcAft>
              <a:buFont typeface="Wingdings" panose="05000000000000000000" pitchFamily="2" charset="2"/>
              <a:buNone/>
            </a:pPr>
            <a:endParaRPr lang="en-US" i="0"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264741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dirty="0"/>
              <a:t>Click to edit Master title style</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a:lstStyle/>
          <a:p>
            <a:fld id="{6FCA8E82-58CD-E045-8B98-B7A85B79B752}" type="datetime4">
              <a:rPr lang="en-US" smtClean="0"/>
              <a:pPr/>
              <a:t>April 4, 2022</a:t>
            </a:fld>
            <a:endParaRPr lang="en-US" dirty="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a:lstStyle/>
          <a:p>
            <a:r>
              <a:rPr lang="en-US"/>
              <a:t>Annual Review</a:t>
            </a:r>
            <a:endParaRPr lang="en-US" b="0" dirty="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573839"/>
            <a:ext cx="4941477" cy="610863"/>
          </a:xfrm>
          <a:prstGeom prst="rect">
            <a:avLst/>
          </a:prstGeom>
        </p:spPr>
        <p:txBody>
          <a:bodyPr lIns="0" tIns="0" rIns="0" bIns="0" anchor="b" anchorCtr="0">
            <a:normAutofit/>
          </a:bodyPr>
          <a:lstStyle>
            <a:lvl1pPr>
              <a:defRPr sz="4400" b="1" i="0">
                <a:latin typeface="+mj-lt"/>
              </a:defRPr>
            </a:lvl1pPr>
          </a:lstStyle>
          <a:p>
            <a:r>
              <a:rPr lang="en-US" dirty="0"/>
              <a:t>Click to edit Master title style</a:t>
            </a:r>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60120" y="131530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18441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14732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0290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26581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42051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38341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18441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14732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0290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26581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a:lstStyle/>
          <a:p>
            <a:fld id="{6FCA8E82-58CD-E045-8B98-B7A85B79B752}" type="datetime4">
              <a:rPr lang="en-US" smtClean="0"/>
              <a:pPr/>
              <a:t>April 4, 2022</a:t>
            </a:fld>
            <a:endParaRPr lang="en-US" dirty="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a:lstStyle/>
          <a:p>
            <a:r>
              <a:rPr lang="en-US"/>
              <a:t>Annual Review</a:t>
            </a:r>
            <a:endParaRPr lang="en-US" b="0" dirty="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5120508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a:t>Click icon to add picture</a:t>
            </a:r>
            <a:endParaRPr lang="en-US" dirty="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999130720"/>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357889184"/>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endParaRPr lang="en-US" dirty="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endParaRPr lang="en-US" dirty="0"/>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dirty="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a:t>Click icon to add picture</a:t>
            </a:r>
            <a:endParaRPr lang="en-US" dirty="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a:t>Click icon to add picture</a:t>
            </a:r>
            <a:endParaRPr lang="en-US" dirty="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a:t>Click icon to add picture</a:t>
            </a:r>
            <a:endParaRPr lang="en-US" dirty="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a:lstStyle/>
          <a:p>
            <a:fld id="{6FCA8E82-58CD-E045-8B98-B7A85B79B752}" type="datetime4">
              <a:rPr lang="en-US" smtClean="0"/>
              <a:pPr/>
              <a:t>April 4, 2022</a:t>
            </a:fld>
            <a:endParaRPr lang="en-US" dirty="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fld id="{6FCA8E82-58CD-E045-8B98-B7A85B79B752}" type="datetime4">
              <a:rPr lang="en-US" smtClean="0"/>
              <a:pPr/>
              <a:t>April 4, 2022</a:t>
            </a:fld>
            <a:endParaRPr lang="en-US" dirty="0">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r>
              <a:rPr lang="en-US"/>
              <a:t>Annual Review</a:t>
            </a:r>
            <a:endParaRPr lang="en-US" b="0"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671" r:id="rId3"/>
    <p:sldLayoutId id="2147483672" r:id="rId4"/>
    <p:sldLayoutId id="2147483673" r:id="rId5"/>
    <p:sldLayoutId id="2147483684" r:id="rId6"/>
    <p:sldLayoutId id="2147483675" r:id="rId7"/>
    <p:sldLayoutId id="2147483676" r:id="rId8"/>
    <p:sldLayoutId id="2147483677" r:id="rId9"/>
    <p:sldLayoutId id="2147483685" r:id="rId10"/>
    <p:sldLayoutId id="2147483688" r:id="rId11"/>
    <p:sldLayoutId id="2147483692" r:id="rId12"/>
    <p:sldLayoutId id="2147483694" r:id="rId13"/>
    <p:sldLayoutId id="2147483682" r:id="rId14"/>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cdc.gov/mmwr/volumes/69/wr/mm6946a4.htm?s_cid=mm6946a4_w" TargetMode="External"/><Relationship Id="rId5" Type="http://schemas.openxmlformats.org/officeDocument/2006/relationships/hyperlink" Target="https://www.cdc.gov/mmwr/volumes/70/wr/mm7039a4.htm?s_cid=mm7039a4_w" TargetMode="External"/><Relationship Id="rId4" Type="http://schemas.openxmlformats.org/officeDocument/2006/relationships/hyperlink" Target="https://www.cdc.gov/tobacco/basic_information/e-cigarettes/about-e-cigarett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store.samhsa.gov/sites/default/files/SAMHSA_Digital_Download/PEP20-06-01-003_508_0.pdf"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journals-sagepub-com.ezproxy.lib.uconn.edu/doi/full/10.1177/2632077020980734"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ncbi.nlm.nih.gov/pmc/articles/PMC7661014/"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www.scholastic.com/youthvapingrisks/index.html" TargetMode="External"/><Relationship Id="rId7" Type="http://schemas.openxmlformats.org/officeDocument/2006/relationships/hyperlink" Target="https://www.smokescreengame.org/"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www.bevapefree.org/about/" TargetMode="External"/><Relationship Id="rId5" Type="http://schemas.openxmlformats.org/officeDocument/2006/relationships/hyperlink" Target="https://med.stanford.edu/tobaccopreventiontoolkit/about.html" TargetMode="External"/><Relationship Id="rId4" Type="http://schemas.openxmlformats.org/officeDocument/2006/relationships/hyperlink" Target="https://www.cdc.gov/tobacco/basic_information/e-cigarettes/youth-guide-to-e-cigarettes-presentation.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preventiontrainingcenter.org/images/tools_menu/tools_menu_image/471-1618966409-ttasc%20spf%20101.pptx" TargetMode="External"/><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hyperlink" Target="https://preventiontrainingcenter.org/images/tools_menu/tools_menu_image/4912-1618966507-copy%20of%20ttasc%20spf%20101%20action%20checklist%20basic%20for%20training.pdf" TargetMode="External"/><Relationship Id="rId5" Type="http://schemas.openxmlformats.org/officeDocument/2006/relationships/hyperlink" Target="https://preventiontrainingcenter.org/images/tools_menu/tools_menu_image/2461-1607689345-cultural%20competency%20spf%20chart2.jpg" TargetMode="External"/><Relationship Id="rId10" Type="http://schemas.openxmlformats.org/officeDocument/2006/relationships/image" Target="../media/image57.png"/><Relationship Id="rId4" Type="http://schemas.openxmlformats.org/officeDocument/2006/relationships/hyperlink" Target="https://preventiontrainingcenter.org/images/tools_menu/tools_menu_image/9105-1607689287-spf%20and%20sustainability%20chart2.jpg" TargetMode="External"/><Relationship Id="rId9"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hyperlink" Target="https://preventiontrainingcenter.org/images/tools_menu/tools_menu_image/2325-1634923566-prevention%20101%20oct%202021%20(pdf%20slides).pdf" TargetMode="External"/><Relationship Id="rId3" Type="http://schemas.openxmlformats.org/officeDocument/2006/relationships/hyperlink" Target="https://www.youtube.com/watch?v=g5AgYk9kzZY" TargetMode="External"/><Relationship Id="rId7" Type="http://schemas.openxmlformats.org/officeDocument/2006/relationships/hyperlink" Target="https://youtu.be/TSfcg2Ef6BM" TargetMode="External"/><Relationship Id="rId12" Type="http://schemas.openxmlformats.org/officeDocument/2006/relationships/hyperlink" Target="https://preventiontrainingcenter.org/images/tools_menu/tools_menu_image/2418-1634214226-connecticut%20pa%2021-1%20marijuana%20law%20fact%20sheet.pdf"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preventiontrainingcenter.org/page?id=28" TargetMode="External"/><Relationship Id="rId11" Type="http://schemas.openxmlformats.org/officeDocument/2006/relationships/hyperlink" Target="https://www.laweekly.com/how-marijuana-legalization-could-change-the-way-parents-talk-to-their-kids-about-pot/" TargetMode="External"/><Relationship Id="rId5" Type="http://schemas.openxmlformats.org/officeDocument/2006/relationships/hyperlink" Target="https://www.youtube.com/watch?v=0rXcwM9Il4A" TargetMode="External"/><Relationship Id="rId10" Type="http://schemas.openxmlformats.org/officeDocument/2006/relationships/hyperlink" Target="https://www.empoweringparents.com/article/how-to-talk-to-your-child-about-marijuana-4-responses-for-parents/" TargetMode="External"/><Relationship Id="rId4" Type="http://schemas.openxmlformats.org/officeDocument/2006/relationships/hyperlink" Target="https://www.youtube.com/watch?v=J7AL--dbmf8" TargetMode="External"/><Relationship Id="rId9" Type="http://schemas.openxmlformats.org/officeDocument/2006/relationships/hyperlink" Target="https://www.youtube.com/watch?v=16H9OSKInRo"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lung.org/quit-smoking/helping-teens-quit/indepth"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www.lung.org/quit-smoking/helping-teens-quit/not-on-tobacco"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committoquitct.com/" TargetMode="External"/><Relationship Id="rId7"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hyperlink" Target="https://www.becomeanex.org/" TargetMode="External"/><Relationship Id="rId5" Type="http://schemas.openxmlformats.org/officeDocument/2006/relationships/hyperlink" Target="https://smokefree.gov/" TargetMode="External"/><Relationship Id="rId10" Type="http://schemas.openxmlformats.org/officeDocument/2006/relationships/image" Target="../media/image61.png"/><Relationship Id="rId4" Type="http://schemas.openxmlformats.org/officeDocument/2006/relationships/hyperlink" Target="https://truthinitiative.org/what-we-do/quit-smoking-tools" TargetMode="External"/><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8" Type="http://schemas.openxmlformats.org/officeDocument/2006/relationships/hyperlink" Target="https://preventiontrainingcenter.org/" TargetMode="External"/><Relationship Id="rId3" Type="http://schemas.openxmlformats.org/officeDocument/2006/relationships/hyperlink" Target="https://portal.ct.gov/DMHAS/Prevention-Unit/TPEP/Vapor" TargetMode="External"/><Relationship Id="rId7" Type="http://schemas.openxmlformats.org/officeDocument/2006/relationships/hyperlink" Target="https://portal.ct.gov/DMHAS/Commissions-Councils-Boards/Index/Regional-Behavioral-Health-Action-Organizations-RBHAOs" TargetMode="External"/><Relationship Id="rId12" Type="http://schemas.openxmlformats.org/officeDocument/2006/relationships/image" Target="../media/image65.jp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ctclearinghouse.org/" TargetMode="External"/><Relationship Id="rId11" Type="http://schemas.openxmlformats.org/officeDocument/2006/relationships/image" Target="../media/image64.png"/><Relationship Id="rId5" Type="http://schemas.openxmlformats.org/officeDocument/2006/relationships/hyperlink" Target="https://portal.ct.gov/DPH/Health-Education-Management--Surveillance/Tobacco/Tobacco-Use-Prevention--Control-Program" TargetMode="External"/><Relationship Id="rId10" Type="http://schemas.openxmlformats.org/officeDocument/2006/relationships/image" Target="../media/image63.png"/><Relationship Id="rId4" Type="http://schemas.openxmlformats.org/officeDocument/2006/relationships/hyperlink" Target="https://portal.ct.gov/DMHAS/Prevention-Unit/Prevention-Unit/TPEP---Home-Page" TargetMode="External"/><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s://truthinitiative.org/our-top-issues/vaping-issue" TargetMode="External"/><Relationship Id="rId3" Type="http://schemas.openxmlformats.org/officeDocument/2006/relationships/hyperlink" Target="https://www.cdc.gov/tobacco/basic_information/e-cigarettes/index.htm" TargetMode="External"/><Relationship Id="rId7" Type="http://schemas.openxmlformats.org/officeDocument/2006/relationships/hyperlink" Target="https://www.parentsagainstvaping.org/" TargetMode="Externa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hyperlink" Target="https://med.stanford.edu/tobaccopreventiontoolkit/about.html" TargetMode="External"/><Relationship Id="rId5" Type="http://schemas.openxmlformats.org/officeDocument/2006/relationships/hyperlink" Target="https://www.tobaccofreekids.org/what-we-do/industry-watch/e-cigarettes" TargetMode="External"/><Relationship Id="rId4" Type="http://schemas.openxmlformats.org/officeDocument/2006/relationships/hyperlink" Target="https://www.fda.gov/tobacco-products/products-ingredients-components/vaporizers-e-cigarettes-and-other-electronic-nicotine-delivery-systems-en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6367054" y="1117600"/>
            <a:ext cx="5491571" cy="2512601"/>
          </a:xfrm>
        </p:spPr>
        <p:txBody>
          <a:bodyPr/>
          <a:lstStyle/>
          <a:p>
            <a:r>
              <a:rPr lang="en-US" sz="4400" dirty="0"/>
              <a:t>Fundamentals of Vaping/Electronic Nicotine Delivery Systems</a:t>
            </a:r>
          </a:p>
        </p:txBody>
      </p:sp>
      <p:sp>
        <p:nvSpPr>
          <p:cNvPr id="3" name="Text Placeholder 2">
            <a:extLst>
              <a:ext uri="{FF2B5EF4-FFF2-40B4-BE49-F238E27FC236}">
                <a16:creationId xmlns:a16="http://schemas.microsoft.com/office/drawing/2014/main" id="{F18E61D8-31A3-2D45-8E25-CBE846E26E1C}"/>
              </a:ext>
            </a:extLst>
          </p:cNvPr>
          <p:cNvSpPr>
            <a:spLocks noGrp="1"/>
          </p:cNvSpPr>
          <p:nvPr>
            <p:ph type="body" sz="quarter" idx="11"/>
          </p:nvPr>
        </p:nvSpPr>
        <p:spPr>
          <a:xfrm>
            <a:off x="6367055" y="4549553"/>
            <a:ext cx="5491570" cy="953337"/>
          </a:xfrm>
        </p:spPr>
        <p:txBody>
          <a:bodyPr/>
          <a:lstStyle/>
          <a:p>
            <a:r>
              <a:rPr lang="en-US" dirty="0">
                <a:latin typeface="+mj-lt"/>
              </a:rPr>
              <a:t>Insert Organization Name and Logo</a:t>
            </a:r>
            <a:endParaRPr lang="en-US" dirty="0"/>
          </a:p>
          <a:p>
            <a:r>
              <a:rPr lang="en-US" dirty="0"/>
              <a:t>Insert Presentation Date </a:t>
            </a:r>
          </a:p>
          <a:p>
            <a:endParaRPr lang="en-US" dirty="0"/>
          </a:p>
        </p:txBody>
      </p:sp>
    </p:spTree>
    <p:extLst>
      <p:ext uri="{BB962C8B-B14F-4D97-AF65-F5344CB8AC3E}">
        <p14:creationId xmlns:p14="http://schemas.microsoft.com/office/powerpoint/2010/main" val="296095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B527D4-8102-F640-9850-F2032522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791826" y="2400631"/>
            <a:ext cx="5654660" cy="2816352"/>
          </a:xfrm>
          <a:prstGeom prst="rect">
            <a:avLst/>
          </a:prstGeom>
        </p:spPr>
      </p:pic>
      <p:pic>
        <p:nvPicPr>
          <p:cNvPr id="13" name="Picture 12">
            <a:extLst>
              <a:ext uri="{FF2B5EF4-FFF2-40B4-BE49-F238E27FC236}">
                <a16:creationId xmlns:a16="http://schemas.microsoft.com/office/drawing/2014/main" id="{67CA8095-2951-E24D-9149-8701B3D67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6788793" y="2350481"/>
            <a:ext cx="5660726" cy="2819373"/>
          </a:xfrm>
          <a:prstGeom prst="rect">
            <a:avLst/>
          </a:prstGeom>
        </p:spPr>
      </p:pic>
      <p:pic>
        <p:nvPicPr>
          <p:cNvPr id="12" name="Picture 11">
            <a:extLst>
              <a:ext uri="{FF2B5EF4-FFF2-40B4-BE49-F238E27FC236}">
                <a16:creationId xmlns:a16="http://schemas.microsoft.com/office/drawing/2014/main" id="{A77C5FE8-9FDF-0842-A58B-C05C070E1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0000">
            <a:off x="6914217" y="2502897"/>
            <a:ext cx="5654660" cy="2816352"/>
          </a:xfrm>
          <a:prstGeom prst="rect">
            <a:avLst/>
          </a:prstGeom>
        </p:spPr>
      </p:pic>
      <p:sp>
        <p:nvSpPr>
          <p:cNvPr id="3" name="Title 2">
            <a:extLst>
              <a:ext uri="{FF2B5EF4-FFF2-40B4-BE49-F238E27FC236}">
                <a16:creationId xmlns:a16="http://schemas.microsoft.com/office/drawing/2014/main" id="{AC2CB464-164C-0A4A-A437-E4F20D1A8FBC}"/>
              </a:ext>
            </a:extLst>
          </p:cNvPr>
          <p:cNvSpPr>
            <a:spLocks noGrp="1"/>
          </p:cNvSpPr>
          <p:nvPr>
            <p:ph type="title"/>
          </p:nvPr>
        </p:nvSpPr>
        <p:spPr>
          <a:xfrm>
            <a:off x="964023" y="879063"/>
            <a:ext cx="6777897" cy="610863"/>
          </a:xfrm>
        </p:spPr>
        <p:txBody>
          <a:bodyPr>
            <a:normAutofit fontScale="90000"/>
          </a:bodyPr>
          <a:lstStyle/>
          <a:p>
            <a:r>
              <a:rPr lang="en-US" dirty="0"/>
              <a:t>What’s in Your E-Cigarette?</a:t>
            </a:r>
          </a:p>
        </p:txBody>
      </p:sp>
      <p:sp>
        <p:nvSpPr>
          <p:cNvPr id="4" name="Text Placeholder 3">
            <a:extLst>
              <a:ext uri="{FF2B5EF4-FFF2-40B4-BE49-F238E27FC236}">
                <a16:creationId xmlns:a16="http://schemas.microsoft.com/office/drawing/2014/main" id="{FD287F5C-ED5D-D242-9646-1FE1C857DAE1}"/>
              </a:ext>
            </a:extLst>
          </p:cNvPr>
          <p:cNvSpPr>
            <a:spLocks noGrp="1"/>
          </p:cNvSpPr>
          <p:nvPr>
            <p:ph type="body" sz="quarter" idx="11"/>
          </p:nvPr>
        </p:nvSpPr>
        <p:spPr>
          <a:xfrm>
            <a:off x="971550" y="2310095"/>
            <a:ext cx="6384290" cy="3785904"/>
          </a:xfrm>
        </p:spPr>
        <p:txBody>
          <a:bodyPr/>
          <a:lstStyle/>
          <a:p>
            <a:r>
              <a:rPr lang="en-US" sz="2000" b="1" dirty="0"/>
              <a:t>Most ENDS </a:t>
            </a:r>
            <a:r>
              <a:rPr lang="en-US" sz="2000" dirty="0"/>
              <a:t>contain </a:t>
            </a:r>
            <a:r>
              <a:rPr lang="en-US" sz="2000" i="1" dirty="0"/>
              <a:t>nicotine, </a:t>
            </a:r>
            <a:r>
              <a:rPr lang="en-US" sz="2000" dirty="0"/>
              <a:t>the addictive drug in other tobacco products.</a:t>
            </a:r>
          </a:p>
          <a:p>
            <a:r>
              <a:rPr lang="en-US" sz="2000" dirty="0"/>
              <a:t>The amount of nicotine in ENDS varies widely, based on the e-liquid, the temperature of heating, and the depth of the puff</a:t>
            </a:r>
          </a:p>
          <a:p>
            <a:r>
              <a:rPr lang="en-US" sz="2000" b="1" dirty="0"/>
              <a:t>Nicotine salts</a:t>
            </a:r>
            <a:r>
              <a:rPr lang="en-US" sz="2000" dirty="0"/>
              <a:t> can be vaped at lower temperatures for a smoother experience, which allows users to consume higher levels of nicotine with less harshness on the throat.</a:t>
            </a:r>
          </a:p>
          <a:p>
            <a:pPr lvl="1" indent="0">
              <a:spcBef>
                <a:spcPts val="1000"/>
              </a:spcBef>
              <a:buNone/>
            </a:pPr>
            <a:r>
              <a:rPr lang="en-US" sz="2000" dirty="0"/>
              <a:t>	ENDS can also be used as a delivery system for 	</a:t>
            </a:r>
            <a:r>
              <a:rPr lang="en-US" sz="2000" b="1" dirty="0"/>
              <a:t>marijuana</a:t>
            </a:r>
            <a:r>
              <a:rPr lang="en-US" sz="2000" dirty="0"/>
              <a:t> and other </a:t>
            </a:r>
            <a:r>
              <a:rPr lang="en-US" sz="2000" b="1" dirty="0"/>
              <a:t>illicit drugs</a:t>
            </a:r>
          </a:p>
        </p:txBody>
      </p:sp>
      <p:sp>
        <p:nvSpPr>
          <p:cNvPr id="9" name="Text Placeholder 3">
            <a:extLst>
              <a:ext uri="{FF2B5EF4-FFF2-40B4-BE49-F238E27FC236}">
                <a16:creationId xmlns:a16="http://schemas.microsoft.com/office/drawing/2014/main" id="{03B9333F-AD89-DC46-9514-70EB45CCA78C}"/>
              </a:ext>
            </a:extLst>
          </p:cNvPr>
          <p:cNvSpPr txBox="1">
            <a:spLocks/>
          </p:cNvSpPr>
          <p:nvPr/>
        </p:nvSpPr>
        <p:spPr>
          <a:xfrm>
            <a:off x="7704773" y="2712194"/>
            <a:ext cx="4073549" cy="2397758"/>
          </a:xfrm>
          <a:prstGeom prst="rect">
            <a:avLst/>
          </a:prstGeom>
          <a:gradFill>
            <a:gsLst>
              <a:gs pos="0">
                <a:schemeClr val="accent4">
                  <a:lumMod val="0"/>
                  <a:lumOff val="100000"/>
                </a:schemeClr>
              </a:gs>
              <a:gs pos="31000">
                <a:schemeClr val="accent4">
                  <a:lumMod val="0"/>
                  <a:lumOff val="100000"/>
                </a:schemeClr>
              </a:gs>
              <a:gs pos="100000">
                <a:srgbClr val="C7CE58"/>
              </a:gs>
            </a:gsLst>
            <a:path path="circle">
              <a:fillToRect l="100000" t="100000"/>
            </a:path>
          </a:gradFill>
          <a:ln w="50800">
            <a:solidFill>
              <a:srgbClr val="1B3630"/>
            </a:solidFill>
          </a:ln>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solidFill>
                  <a:srgbClr val="D3623E"/>
                </a:solidFill>
              </a:rPr>
              <a:t>50.6% </a:t>
            </a:r>
            <a:r>
              <a:rPr lang="en-US" sz="2000" dirty="0"/>
              <a:t>of CT youth reported using their device with a substance </a:t>
            </a:r>
            <a:r>
              <a:rPr lang="en-US" sz="2000" u="sng" dirty="0"/>
              <a:t>other than</a:t>
            </a:r>
            <a:r>
              <a:rPr lang="en-US" sz="2000" dirty="0"/>
              <a:t> nicotine, such as </a:t>
            </a:r>
            <a:r>
              <a:rPr lang="en-US" sz="2000" b="1" dirty="0"/>
              <a:t>marijuana, THC, hash oil, </a:t>
            </a:r>
            <a:r>
              <a:rPr lang="en-US" sz="2000" dirty="0"/>
              <a:t>or </a:t>
            </a:r>
            <a:r>
              <a:rPr lang="en-US" sz="2000" b="1" dirty="0"/>
              <a:t>THC wax. </a:t>
            </a:r>
          </a:p>
          <a:p>
            <a:pPr algn="ctr"/>
            <a:r>
              <a:rPr lang="en-US" sz="2000" dirty="0"/>
              <a:t>(2017 CT Youth Tobacco Survey)</a:t>
            </a:r>
            <a:endParaRPr lang="en-US" sz="2000" b="1" dirty="0">
              <a:solidFill>
                <a:srgbClr val="D3623E"/>
              </a:solidFill>
            </a:endParaRPr>
          </a:p>
        </p:txBody>
      </p:sp>
      <p:pic>
        <p:nvPicPr>
          <p:cNvPr id="10" name="Picture 9">
            <a:extLst>
              <a:ext uri="{FF2B5EF4-FFF2-40B4-BE49-F238E27FC236}">
                <a16:creationId xmlns:a16="http://schemas.microsoft.com/office/drawing/2014/main" id="{518E6593-2E80-7548-9C50-83D012459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548" y="5668"/>
            <a:ext cx="2450452" cy="1596294"/>
          </a:xfrm>
          <a:prstGeom prst="rect">
            <a:avLst/>
          </a:prstGeom>
        </p:spPr>
      </p:pic>
      <p:pic>
        <p:nvPicPr>
          <p:cNvPr id="11" name="Picture 10">
            <a:extLst>
              <a:ext uri="{FF2B5EF4-FFF2-40B4-BE49-F238E27FC236}">
                <a16:creationId xmlns:a16="http://schemas.microsoft.com/office/drawing/2014/main" id="{A19A171D-8E54-A440-AFA4-EF16679FA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4081" y="5324014"/>
            <a:ext cx="914932" cy="970690"/>
          </a:xfrm>
          <a:prstGeom prst="rect">
            <a:avLst/>
          </a:prstGeom>
        </p:spPr>
      </p:pic>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10</a:t>
            </a:fld>
            <a:endParaRPr lang="en-US" dirty="0">
              <a:latin typeface="+mn-lt"/>
            </a:endParaRPr>
          </a:p>
        </p:txBody>
      </p:sp>
    </p:spTree>
    <p:extLst>
      <p:ext uri="{BB962C8B-B14F-4D97-AF65-F5344CB8AC3E}">
        <p14:creationId xmlns:p14="http://schemas.microsoft.com/office/powerpoint/2010/main" val="312701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F13D9-A5E5-284C-966F-4E2E54F2FF45}"/>
              </a:ext>
            </a:extLst>
          </p:cNvPr>
          <p:cNvSpPr>
            <a:spLocks noGrp="1"/>
          </p:cNvSpPr>
          <p:nvPr>
            <p:ph type="title"/>
          </p:nvPr>
        </p:nvSpPr>
        <p:spPr>
          <a:xfrm>
            <a:off x="971550" y="554301"/>
            <a:ext cx="7956457" cy="610863"/>
          </a:xfrm>
        </p:spPr>
        <p:txBody>
          <a:bodyPr>
            <a:normAutofit/>
          </a:bodyPr>
          <a:lstStyle/>
          <a:p>
            <a:r>
              <a:rPr lang="en-US" dirty="0"/>
              <a:t>What’s in your E-Cigarette?</a:t>
            </a:r>
          </a:p>
        </p:txBody>
      </p:sp>
      <p:sp>
        <p:nvSpPr>
          <p:cNvPr id="14" name="Footer Placeholder 13">
            <a:extLst>
              <a:ext uri="{FF2B5EF4-FFF2-40B4-BE49-F238E27FC236}">
                <a16:creationId xmlns:a16="http://schemas.microsoft.com/office/drawing/2014/main" id="{32AB8B71-B60F-C34A-911A-CF2162E95035}"/>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FA89ED34-0D03-6E4A-9051-3DB798B0FA47}"/>
              </a:ext>
            </a:extLst>
          </p:cNvPr>
          <p:cNvSpPr>
            <a:spLocks noGrp="1"/>
          </p:cNvSpPr>
          <p:nvPr>
            <p:ph type="sldNum" sz="quarter" idx="23"/>
          </p:nvPr>
        </p:nvSpPr>
        <p:spPr/>
        <p:txBody>
          <a:bodyPr/>
          <a:lstStyle/>
          <a:p>
            <a:fld id="{294A09A9-5501-47C1-A89A-A340965A2BE2}" type="slidenum">
              <a:rPr lang="en-US" smtClean="0"/>
              <a:pPr/>
              <a:t>11</a:t>
            </a:fld>
            <a:endParaRPr lang="en-US" dirty="0">
              <a:latin typeface="+mn-lt"/>
            </a:endParaRPr>
          </a:p>
        </p:txBody>
      </p:sp>
      <p:pic>
        <p:nvPicPr>
          <p:cNvPr id="58" name="Picture 2">
            <a:extLst>
              <a:ext uri="{FF2B5EF4-FFF2-40B4-BE49-F238E27FC236}">
                <a16:creationId xmlns:a16="http://schemas.microsoft.com/office/drawing/2014/main" id="{E30BE61E-6C67-2C4E-B44D-2A06BD734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19" y="1346876"/>
            <a:ext cx="6476600" cy="480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58">
            <a:extLst>
              <a:ext uri="{FF2B5EF4-FFF2-40B4-BE49-F238E27FC236}">
                <a16:creationId xmlns:a16="http://schemas.microsoft.com/office/drawing/2014/main" id="{F9E72114-D5C2-E74B-A9CD-1182C58AE979}"/>
              </a:ext>
            </a:extLst>
          </p:cNvPr>
          <p:cNvPicPr>
            <a:picLocks noChangeAspect="1"/>
          </p:cNvPicPr>
          <p:nvPr/>
        </p:nvPicPr>
        <p:blipFill>
          <a:blip r:embed="rId4"/>
          <a:stretch>
            <a:fillRect/>
          </a:stretch>
        </p:blipFill>
        <p:spPr>
          <a:xfrm>
            <a:off x="7130613" y="2202565"/>
            <a:ext cx="4672275" cy="3092254"/>
          </a:xfrm>
          <a:prstGeom prst="rect">
            <a:avLst/>
          </a:prstGeom>
        </p:spPr>
      </p:pic>
    </p:spTree>
    <p:extLst>
      <p:ext uri="{BB962C8B-B14F-4D97-AF65-F5344CB8AC3E}">
        <p14:creationId xmlns:p14="http://schemas.microsoft.com/office/powerpoint/2010/main" val="172949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12</a:t>
            </a:fld>
            <a:endParaRPr lang="en-US" dirty="0">
              <a:latin typeface="+mn-lt"/>
            </a:endParaRPr>
          </a:p>
        </p:txBody>
      </p:sp>
      <p:pic>
        <p:nvPicPr>
          <p:cNvPr id="17" name="Picture 3">
            <a:extLst>
              <a:ext uri="{FF2B5EF4-FFF2-40B4-BE49-F238E27FC236}">
                <a16:creationId xmlns:a16="http://schemas.microsoft.com/office/drawing/2014/main" id="{6DFD3DF6-D9A2-724B-AA4E-BA2D52CAA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34" y="2362608"/>
            <a:ext cx="4160006" cy="365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3B060DE1-8A74-4047-ABE7-E81043604BF4}"/>
              </a:ext>
            </a:extLst>
          </p:cNvPr>
          <p:cNvSpPr txBox="1"/>
          <p:nvPr/>
        </p:nvSpPr>
        <p:spPr>
          <a:xfrm>
            <a:off x="6650234" y="2368370"/>
            <a:ext cx="4160006" cy="2286000"/>
          </a:xfrm>
          <a:prstGeom prst="rect">
            <a:avLst/>
          </a:prstGeom>
          <a:solidFill>
            <a:srgbClr val="B4858D"/>
          </a:solidFill>
        </p:spPr>
        <p:txBody>
          <a:bodyPr wrap="square" rtlCol="0" anchor="ctr">
            <a:spAutoFit/>
          </a:bodyPr>
          <a:lstStyle/>
          <a:p>
            <a:pPr algn="ctr"/>
            <a:r>
              <a:rPr lang="en-US" sz="2400" dirty="0">
                <a:solidFill>
                  <a:schemeClr val="bg1"/>
                </a:solidFill>
              </a:rPr>
              <a:t>Honey Cut’s ‘complex compound’ turned out to be very simple – and potentially toxic.</a:t>
            </a:r>
          </a:p>
        </p:txBody>
      </p:sp>
      <p:sp>
        <p:nvSpPr>
          <p:cNvPr id="19" name="Down Arrow 18">
            <a:extLst>
              <a:ext uri="{FF2B5EF4-FFF2-40B4-BE49-F238E27FC236}">
                <a16:creationId xmlns:a16="http://schemas.microsoft.com/office/drawing/2014/main" id="{19E3164A-1C79-AB47-80F6-8AA67D27BB26}"/>
              </a:ext>
            </a:extLst>
          </p:cNvPr>
          <p:cNvSpPr/>
          <p:nvPr/>
        </p:nvSpPr>
        <p:spPr>
          <a:xfrm>
            <a:off x="8596887" y="4866640"/>
            <a:ext cx="266700" cy="457200"/>
          </a:xfrm>
          <a:prstGeom prst="downArrow">
            <a:avLst/>
          </a:prstGeom>
          <a:solidFill>
            <a:srgbClr val="1B3630"/>
          </a:solidFill>
          <a:ln>
            <a:solidFill>
              <a:srgbClr val="1B3630">
                <a:alpha val="6298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7AD262C-F4FE-444C-802C-F17413B37FC5}"/>
              </a:ext>
            </a:extLst>
          </p:cNvPr>
          <p:cNvSpPr txBox="1"/>
          <p:nvPr/>
        </p:nvSpPr>
        <p:spPr>
          <a:xfrm>
            <a:off x="6740244" y="5490457"/>
            <a:ext cx="3979985" cy="523220"/>
          </a:xfrm>
          <a:prstGeom prst="rect">
            <a:avLst/>
          </a:prstGeom>
          <a:noFill/>
        </p:spPr>
        <p:txBody>
          <a:bodyPr wrap="square" rtlCol="0">
            <a:spAutoFit/>
          </a:bodyPr>
          <a:lstStyle/>
          <a:p>
            <a:pPr algn="ctr"/>
            <a:r>
              <a:rPr lang="en-US" sz="2800" dirty="0">
                <a:solidFill>
                  <a:schemeClr val="bg1"/>
                </a:solidFill>
              </a:rPr>
              <a:t>Vitamin E Acetate</a:t>
            </a:r>
          </a:p>
        </p:txBody>
      </p:sp>
      <p:pic>
        <p:nvPicPr>
          <p:cNvPr id="2" name="Picture 1">
            <a:extLst>
              <a:ext uri="{FF2B5EF4-FFF2-40B4-BE49-F238E27FC236}">
                <a16:creationId xmlns:a16="http://schemas.microsoft.com/office/drawing/2014/main" id="{0F39767C-1D0A-0E40-85D8-B3968CA36561}"/>
              </a:ext>
            </a:extLst>
          </p:cNvPr>
          <p:cNvPicPr>
            <a:picLocks noChangeAspect="1"/>
          </p:cNvPicPr>
          <p:nvPr/>
        </p:nvPicPr>
        <p:blipFill>
          <a:blip r:embed="rId4"/>
          <a:stretch>
            <a:fillRect/>
          </a:stretch>
        </p:blipFill>
        <p:spPr>
          <a:xfrm>
            <a:off x="757434" y="278129"/>
            <a:ext cx="9067959" cy="1852967"/>
          </a:xfrm>
          <a:prstGeom prst="rect">
            <a:avLst/>
          </a:prstGeom>
        </p:spPr>
      </p:pic>
    </p:spTree>
    <p:extLst>
      <p:ext uri="{BB962C8B-B14F-4D97-AF65-F5344CB8AC3E}">
        <p14:creationId xmlns:p14="http://schemas.microsoft.com/office/powerpoint/2010/main" val="13940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F13D9-A5E5-284C-966F-4E2E54F2FF45}"/>
              </a:ext>
            </a:extLst>
          </p:cNvPr>
          <p:cNvSpPr>
            <a:spLocks noGrp="1"/>
          </p:cNvSpPr>
          <p:nvPr>
            <p:ph type="title"/>
          </p:nvPr>
        </p:nvSpPr>
        <p:spPr>
          <a:xfrm>
            <a:off x="964023" y="439719"/>
            <a:ext cx="7956457" cy="1211797"/>
          </a:xfrm>
        </p:spPr>
        <p:txBody>
          <a:bodyPr>
            <a:normAutofit/>
          </a:bodyPr>
          <a:lstStyle/>
          <a:p>
            <a:r>
              <a:rPr lang="en-US" dirty="0"/>
              <a:t>The </a:t>
            </a:r>
            <a:r>
              <a:rPr lang="en-US" dirty="0">
                <a:solidFill>
                  <a:srgbClr val="CDB235"/>
                </a:solidFill>
              </a:rPr>
              <a:t>Health Effects </a:t>
            </a:r>
            <a:r>
              <a:rPr lang="en-US" dirty="0"/>
              <a:t>of ENDS on Youth</a:t>
            </a:r>
          </a:p>
        </p:txBody>
      </p:sp>
      <p:sp>
        <p:nvSpPr>
          <p:cNvPr id="14" name="Footer Placeholder 13">
            <a:extLst>
              <a:ext uri="{FF2B5EF4-FFF2-40B4-BE49-F238E27FC236}">
                <a16:creationId xmlns:a16="http://schemas.microsoft.com/office/drawing/2014/main" id="{32AB8B71-B60F-C34A-911A-CF2162E95035}"/>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FA89ED34-0D03-6E4A-9051-3DB798B0FA47}"/>
              </a:ext>
            </a:extLst>
          </p:cNvPr>
          <p:cNvSpPr>
            <a:spLocks noGrp="1"/>
          </p:cNvSpPr>
          <p:nvPr>
            <p:ph type="sldNum" sz="quarter" idx="23"/>
          </p:nvPr>
        </p:nvSpPr>
        <p:spPr/>
        <p:txBody>
          <a:bodyPr/>
          <a:lstStyle/>
          <a:p>
            <a:fld id="{294A09A9-5501-47C1-A89A-A340965A2BE2}" type="slidenum">
              <a:rPr lang="en-US" smtClean="0"/>
              <a:pPr/>
              <a:t>13</a:t>
            </a:fld>
            <a:endParaRPr lang="en-US" dirty="0">
              <a:latin typeface="+mn-lt"/>
            </a:endParaRPr>
          </a:p>
        </p:txBody>
      </p:sp>
      <p:sp>
        <p:nvSpPr>
          <p:cNvPr id="58" name="TextBox 57">
            <a:extLst>
              <a:ext uri="{FF2B5EF4-FFF2-40B4-BE49-F238E27FC236}">
                <a16:creationId xmlns:a16="http://schemas.microsoft.com/office/drawing/2014/main" id="{4B56D89B-C8A4-7640-B46E-086ACF83BD3A}"/>
              </a:ext>
            </a:extLst>
          </p:cNvPr>
          <p:cNvSpPr txBox="1"/>
          <p:nvPr/>
        </p:nvSpPr>
        <p:spPr>
          <a:xfrm>
            <a:off x="3515360" y="6332220"/>
            <a:ext cx="7956457" cy="461665"/>
          </a:xfrm>
          <a:prstGeom prst="rect">
            <a:avLst/>
          </a:prstGeom>
          <a:noFill/>
          <a:ln>
            <a:noFill/>
          </a:ln>
        </p:spPr>
        <p:txBody>
          <a:bodyPr wrap="square" rtlCol="0">
            <a:spAutoFit/>
          </a:bodyPr>
          <a:lstStyle/>
          <a:p>
            <a:r>
              <a:rPr lang="en-US" sz="1200" dirty="0">
                <a:solidFill>
                  <a:schemeClr val="bg1"/>
                </a:solidFill>
                <a:cs typeface="Arial" panose="020B0604020202020204" pitchFamily="34" charset="0"/>
              </a:rPr>
              <a:t>Sources:  E-Cigarette Use Among Youth and Young Adults: A Report of the Surgeon General 2016; Berry, et al. 2019; </a:t>
            </a:r>
            <a:r>
              <a:rPr lang="en-US" sz="1200" dirty="0" err="1">
                <a:solidFill>
                  <a:schemeClr val="bg1"/>
                </a:solidFill>
                <a:cs typeface="Arial" panose="020B0604020202020204" pitchFamily="34" charset="0"/>
              </a:rPr>
              <a:t>Hongying</a:t>
            </a:r>
            <a:r>
              <a:rPr lang="en-US" sz="1200" dirty="0">
                <a:solidFill>
                  <a:schemeClr val="bg1"/>
                </a:solidFill>
                <a:cs typeface="Arial" panose="020B0604020202020204" pitchFamily="34" charset="0"/>
              </a:rPr>
              <a:t>, et.al, 2019.</a:t>
            </a:r>
          </a:p>
        </p:txBody>
      </p:sp>
      <p:sp>
        <p:nvSpPr>
          <p:cNvPr id="59" name="Content Placeholder 2">
            <a:extLst>
              <a:ext uri="{FF2B5EF4-FFF2-40B4-BE49-F238E27FC236}">
                <a16:creationId xmlns:a16="http://schemas.microsoft.com/office/drawing/2014/main" id="{5C5F2FE1-ADCF-E14C-8B70-DB6B69B80669}"/>
              </a:ext>
            </a:extLst>
          </p:cNvPr>
          <p:cNvSpPr txBox="1">
            <a:spLocks/>
          </p:cNvSpPr>
          <p:nvPr/>
        </p:nvSpPr>
        <p:spPr>
          <a:xfrm>
            <a:off x="964022" y="2058572"/>
            <a:ext cx="11004457" cy="421268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r>
              <a:rPr lang="en-US" sz="2000" dirty="0">
                <a:cs typeface="Arial" panose="020B0604020202020204" pitchFamily="34" charset="0"/>
              </a:rPr>
              <a:t>The nicotine in E-liquids is </a:t>
            </a:r>
            <a:r>
              <a:rPr lang="en-US" sz="2000" b="1" i="1" dirty="0">
                <a:cs typeface="Arial" panose="020B0604020202020204" pitchFamily="34" charset="0"/>
              </a:rPr>
              <a:t>toxic;</a:t>
            </a:r>
          </a:p>
          <a:p>
            <a:pPr>
              <a:lnSpc>
                <a:spcPct val="100000"/>
              </a:lnSpc>
              <a:spcBef>
                <a:spcPts val="200"/>
              </a:spcBef>
            </a:pPr>
            <a:r>
              <a:rPr lang="en-US" sz="2000" dirty="0">
                <a:cs typeface="Arial" panose="020B0604020202020204" pitchFamily="34" charset="0"/>
              </a:rPr>
              <a:t>Vaping has caused middle and high school youth to become ill during the school day, reporting nausea, vomiting, and other symptoms;</a:t>
            </a:r>
          </a:p>
          <a:p>
            <a:pPr>
              <a:lnSpc>
                <a:spcPct val="100000"/>
              </a:lnSpc>
              <a:spcBef>
                <a:spcPts val="200"/>
              </a:spcBef>
            </a:pPr>
            <a:r>
              <a:rPr lang="en-US" sz="2000" dirty="0">
                <a:cs typeface="Arial" panose="020B0604020202020204" pitchFamily="34" charset="0"/>
              </a:rPr>
              <a:t>ENDs are not strongly regulated, and there is still </a:t>
            </a:r>
            <a:r>
              <a:rPr lang="en-US" sz="2000" dirty="0">
                <a:effectLst>
                  <a:outerShdw blurRad="38100" dist="38100" dir="2700000" algn="tl">
                    <a:srgbClr val="000000">
                      <a:alpha val="43137"/>
                    </a:srgbClr>
                  </a:outerShdw>
                </a:effectLst>
                <a:cs typeface="Arial" panose="020B0604020202020204" pitchFamily="34" charset="0"/>
              </a:rPr>
              <a:t>much unknown </a:t>
            </a:r>
            <a:r>
              <a:rPr lang="en-US" sz="2000" dirty="0">
                <a:cs typeface="Arial" panose="020B0604020202020204" pitchFamily="34" charset="0"/>
              </a:rPr>
              <a:t>about the short and long-term effects of e-cigarette use;</a:t>
            </a:r>
            <a:endParaRPr lang="en-US" sz="2000" b="1" i="1" dirty="0">
              <a:cs typeface="Arial" panose="020B0604020202020204" pitchFamily="34" charset="0"/>
            </a:endParaRPr>
          </a:p>
          <a:p>
            <a:pPr>
              <a:lnSpc>
                <a:spcPct val="100000"/>
              </a:lnSpc>
              <a:spcBef>
                <a:spcPts val="200"/>
              </a:spcBef>
            </a:pPr>
            <a:r>
              <a:rPr lang="en-US" sz="2000" dirty="0">
                <a:cs typeface="Arial" panose="020B0604020202020204" pitchFamily="34" charset="0"/>
              </a:rPr>
              <a:t>Young people who use e-cigarettes are at risk for </a:t>
            </a:r>
            <a:r>
              <a:rPr lang="en-US" sz="2000" dirty="0">
                <a:effectLst>
                  <a:outerShdw blurRad="38100" dist="38100" dir="2700000" algn="tl">
                    <a:srgbClr val="000000">
                      <a:alpha val="43137"/>
                    </a:srgbClr>
                  </a:outerShdw>
                </a:effectLst>
                <a:cs typeface="Arial" panose="020B0604020202020204" pitchFamily="34" charset="0"/>
              </a:rPr>
              <a:t>long term effects                                                               </a:t>
            </a:r>
            <a:r>
              <a:rPr lang="en-US" sz="2000" dirty="0">
                <a:cs typeface="Arial" panose="020B0604020202020204" pitchFamily="34" charset="0"/>
              </a:rPr>
              <a:t>due to exposure to nicotine. These effects include:</a:t>
            </a:r>
          </a:p>
          <a:p>
            <a:pPr lvl="1">
              <a:lnSpc>
                <a:spcPct val="100000"/>
              </a:lnSpc>
              <a:spcBef>
                <a:spcPts val="200"/>
              </a:spcBef>
            </a:pPr>
            <a:r>
              <a:rPr lang="en-US" sz="2000" dirty="0">
                <a:cs typeface="Arial" panose="020B0604020202020204" pitchFamily="34" charset="0"/>
              </a:rPr>
              <a:t>Learning and cognitive deficits, memory, attention;</a:t>
            </a:r>
          </a:p>
          <a:p>
            <a:pPr lvl="1">
              <a:lnSpc>
                <a:spcPct val="100000"/>
              </a:lnSpc>
              <a:spcBef>
                <a:spcPts val="200"/>
              </a:spcBef>
            </a:pPr>
            <a:r>
              <a:rPr lang="en-US" sz="2000" dirty="0">
                <a:cs typeface="Arial" panose="020B0604020202020204" pitchFamily="34" charset="0"/>
              </a:rPr>
              <a:t>Mood disorders and impulse control;</a:t>
            </a:r>
          </a:p>
          <a:p>
            <a:pPr lvl="1">
              <a:lnSpc>
                <a:spcPct val="100000"/>
              </a:lnSpc>
              <a:spcBef>
                <a:spcPts val="200"/>
              </a:spcBef>
            </a:pPr>
            <a:r>
              <a:rPr lang="en-US" sz="2000" dirty="0">
                <a:cs typeface="Arial" panose="020B0604020202020204" pitchFamily="34" charset="0"/>
              </a:rPr>
              <a:t>Increased susceptibility to addictions – nicotine and other                                          substances.</a:t>
            </a:r>
          </a:p>
          <a:p>
            <a:pPr lvl="1">
              <a:lnSpc>
                <a:spcPct val="100000"/>
              </a:lnSpc>
              <a:spcBef>
                <a:spcPts val="200"/>
              </a:spcBef>
            </a:pPr>
            <a:r>
              <a:rPr lang="en-US" sz="2000" dirty="0">
                <a:cs typeface="Arial" panose="020B0604020202020204" pitchFamily="34" charset="0"/>
              </a:rPr>
              <a:t>Teens who vape are three and half times more likely to smoke                                       cigarettes</a:t>
            </a:r>
            <a:r>
              <a:rPr lang="en-US" sz="2000" baseline="30000" dirty="0">
                <a:cs typeface="Arial" panose="020B0604020202020204" pitchFamily="34" charset="0"/>
              </a:rPr>
              <a:t>3 </a:t>
            </a:r>
            <a:r>
              <a:rPr lang="en-US" sz="2000" dirty="0">
                <a:cs typeface="Arial" panose="020B0604020202020204" pitchFamily="34" charset="0"/>
              </a:rPr>
              <a:t>and almost three (2.7) times more likely to use cannabis.</a:t>
            </a:r>
          </a:p>
        </p:txBody>
      </p:sp>
      <p:sp>
        <p:nvSpPr>
          <p:cNvPr id="3" name="TextBox 2">
            <a:extLst>
              <a:ext uri="{FF2B5EF4-FFF2-40B4-BE49-F238E27FC236}">
                <a16:creationId xmlns:a16="http://schemas.microsoft.com/office/drawing/2014/main" id="{A772FBD3-D873-AC47-ADEE-B648EB1BF89C}"/>
              </a:ext>
            </a:extLst>
          </p:cNvPr>
          <p:cNvSpPr txBox="1"/>
          <p:nvPr/>
        </p:nvSpPr>
        <p:spPr>
          <a:xfrm>
            <a:off x="8566058" y="3705544"/>
            <a:ext cx="3077302" cy="2031325"/>
          </a:xfrm>
          <a:prstGeom prst="rect">
            <a:avLst/>
          </a:prstGeom>
          <a:gradFill>
            <a:gsLst>
              <a:gs pos="0">
                <a:schemeClr val="accent4">
                  <a:lumMod val="0"/>
                  <a:lumOff val="100000"/>
                </a:schemeClr>
              </a:gs>
              <a:gs pos="31000">
                <a:schemeClr val="accent4">
                  <a:lumMod val="0"/>
                  <a:lumOff val="100000"/>
                </a:schemeClr>
              </a:gs>
              <a:gs pos="100000">
                <a:srgbClr val="CDB235"/>
              </a:gs>
            </a:gsLst>
            <a:path path="circle">
              <a:fillToRect l="100000" t="100000"/>
            </a:path>
          </a:gradFill>
          <a:ln>
            <a:solidFill>
              <a:srgbClr val="1B3630"/>
            </a:solidFill>
          </a:ln>
          <a:effectLst>
            <a:outerShdw blurRad="50800" dist="38100" dir="2700000" algn="tl" rotWithShape="0">
              <a:prstClr val="black">
                <a:alpha val="40000"/>
              </a:prstClr>
            </a:outerShdw>
          </a:effectLst>
        </p:spPr>
        <p:txBody>
          <a:bodyPr wrap="square" rtlCol="0" anchor="ctr">
            <a:spAutoFit/>
          </a:bodyPr>
          <a:lstStyle/>
          <a:p>
            <a:r>
              <a:rPr lang="en-US" b="1" dirty="0">
                <a:solidFill>
                  <a:schemeClr val="bg1"/>
                </a:solidFill>
              </a:rPr>
              <a:t>Did You Know:</a:t>
            </a:r>
          </a:p>
          <a:p>
            <a:r>
              <a:rPr lang="en-US" dirty="0">
                <a:solidFill>
                  <a:schemeClr val="bg1"/>
                </a:solidFill>
              </a:rPr>
              <a:t>Adolescence is a </a:t>
            </a:r>
            <a:r>
              <a:rPr lang="en-US" b="1" dirty="0">
                <a:solidFill>
                  <a:schemeClr val="bg1"/>
                </a:solidFill>
              </a:rPr>
              <a:t>critical </a:t>
            </a:r>
            <a:r>
              <a:rPr lang="en-US" dirty="0">
                <a:solidFill>
                  <a:schemeClr val="bg1"/>
                </a:solidFill>
              </a:rPr>
              <a:t>time for brain development. Puberty to age 25 is the </a:t>
            </a:r>
            <a:r>
              <a:rPr lang="en-US" b="1" dirty="0">
                <a:solidFill>
                  <a:schemeClr val="bg1"/>
                </a:solidFill>
              </a:rPr>
              <a:t>2</a:t>
            </a:r>
            <a:r>
              <a:rPr lang="en-US" b="1" baseline="30000" dirty="0">
                <a:solidFill>
                  <a:schemeClr val="bg1"/>
                </a:solidFill>
              </a:rPr>
              <a:t>nd</a:t>
            </a:r>
            <a:r>
              <a:rPr lang="en-US" b="1" dirty="0">
                <a:solidFill>
                  <a:schemeClr val="bg1"/>
                </a:solidFill>
              </a:rPr>
              <a:t> highest</a:t>
            </a:r>
            <a:r>
              <a:rPr lang="en-US" dirty="0">
                <a:solidFill>
                  <a:schemeClr val="bg1"/>
                </a:solidFill>
              </a:rPr>
              <a:t> period of brain growth, after the first five years.</a:t>
            </a:r>
            <a:endParaRPr lang="en-US" b="1" dirty="0">
              <a:solidFill>
                <a:schemeClr val="bg1"/>
              </a:solidFill>
            </a:endParaRPr>
          </a:p>
        </p:txBody>
      </p:sp>
      <p:pic>
        <p:nvPicPr>
          <p:cNvPr id="61" name="Picture 6" descr="Image result for health effects free clip art">
            <a:extLst>
              <a:ext uri="{FF2B5EF4-FFF2-40B4-BE49-F238E27FC236}">
                <a16:creationId xmlns:a16="http://schemas.microsoft.com/office/drawing/2014/main" id="{B782BAF0-B62C-F549-9C2A-AF9FDB3574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4279" y="5282664"/>
            <a:ext cx="935076" cy="89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422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13000" r="7000"/>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14</a:t>
            </a:fld>
            <a:endParaRPr lang="en-US" dirty="0">
              <a:latin typeface="+mn-lt"/>
            </a:endParaRPr>
          </a:p>
        </p:txBody>
      </p:sp>
      <p:sp>
        <p:nvSpPr>
          <p:cNvPr id="16" name="Title 1">
            <a:extLst>
              <a:ext uri="{FF2B5EF4-FFF2-40B4-BE49-F238E27FC236}">
                <a16:creationId xmlns:a16="http://schemas.microsoft.com/office/drawing/2014/main" id="{B04BA4D5-06A4-7B4A-9FDE-610F64C710EB}"/>
              </a:ext>
            </a:extLst>
          </p:cNvPr>
          <p:cNvSpPr>
            <a:spLocks noGrp="1"/>
          </p:cNvSpPr>
          <p:nvPr>
            <p:ph type="title"/>
          </p:nvPr>
        </p:nvSpPr>
        <p:spPr>
          <a:xfrm>
            <a:off x="971550" y="480359"/>
            <a:ext cx="10651490" cy="1211797"/>
          </a:xfrm>
        </p:spPr>
        <p:txBody>
          <a:bodyPr>
            <a:normAutofit/>
          </a:bodyPr>
          <a:lstStyle/>
          <a:p>
            <a:r>
              <a:rPr lang="en-US" dirty="0"/>
              <a:t>E-Cigarettes are the most commonly used tobacco product among youth </a:t>
            </a:r>
          </a:p>
        </p:txBody>
      </p:sp>
      <p:sp>
        <p:nvSpPr>
          <p:cNvPr id="17" name="Content Placeholder 2">
            <a:extLst>
              <a:ext uri="{FF2B5EF4-FFF2-40B4-BE49-F238E27FC236}">
                <a16:creationId xmlns:a16="http://schemas.microsoft.com/office/drawing/2014/main" id="{8205FB0A-33D9-5545-AE14-173D2E6BA8A5}"/>
              </a:ext>
            </a:extLst>
          </p:cNvPr>
          <p:cNvSpPr txBox="1">
            <a:spLocks/>
          </p:cNvSpPr>
          <p:nvPr/>
        </p:nvSpPr>
        <p:spPr>
          <a:xfrm>
            <a:off x="971550" y="2214126"/>
            <a:ext cx="11004457" cy="373262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800"/>
              </a:spcBef>
            </a:pPr>
            <a:r>
              <a:rPr lang="en-US" sz="2000" dirty="0">
                <a:cs typeface="Arial" panose="020B0604020202020204" pitchFamily="34" charset="0"/>
              </a:rPr>
              <a:t>In the United States, youth are more likely than adults to use e-cigarettes</a:t>
            </a:r>
          </a:p>
          <a:p>
            <a:pPr>
              <a:lnSpc>
                <a:spcPct val="100000"/>
              </a:lnSpc>
              <a:spcBef>
                <a:spcPts val="800"/>
              </a:spcBef>
            </a:pPr>
            <a:r>
              <a:rPr lang="en-US" sz="2000" dirty="0">
                <a:cs typeface="Arial" panose="020B0604020202020204" pitchFamily="34" charset="0"/>
              </a:rPr>
              <a:t>In 2011, 2.06 million U.S. middle and high school students used e-cigarettes in the past 30 days, including 2.8% of middle school students and 11.3% of high school students. (1)</a:t>
            </a:r>
          </a:p>
          <a:p>
            <a:pPr>
              <a:lnSpc>
                <a:spcPct val="100000"/>
              </a:lnSpc>
              <a:spcBef>
                <a:spcPts val="800"/>
              </a:spcBef>
            </a:pPr>
            <a:r>
              <a:rPr lang="en-US" sz="2000" dirty="0">
                <a:cs typeface="Arial" panose="020B0604020202020204" pitchFamily="34" charset="0"/>
              </a:rPr>
              <a:t>In 2019, 4.5% o U.S. adults were current e-cigarette users. (2)</a:t>
            </a:r>
          </a:p>
          <a:p>
            <a:pPr>
              <a:lnSpc>
                <a:spcPct val="100000"/>
              </a:lnSpc>
              <a:spcBef>
                <a:spcPts val="800"/>
              </a:spcBef>
            </a:pPr>
            <a:r>
              <a:rPr lang="en-US" sz="2000" dirty="0">
                <a:cs typeface="Arial" panose="020B0604020202020204" pitchFamily="34" charset="0"/>
              </a:rPr>
              <a:t>In 2019, among current adult e-cigarette users overall (2):</a:t>
            </a:r>
          </a:p>
          <a:p>
            <a:pPr lvl="1">
              <a:lnSpc>
                <a:spcPct val="100000"/>
              </a:lnSpc>
              <a:spcBef>
                <a:spcPts val="800"/>
              </a:spcBef>
            </a:pPr>
            <a:r>
              <a:rPr lang="en-US" sz="1600" dirty="0">
                <a:cs typeface="Arial" panose="020B0604020202020204" pitchFamily="34" charset="0"/>
              </a:rPr>
              <a:t>36.9% also currently smoked cigarettes,</a:t>
            </a:r>
          </a:p>
          <a:p>
            <a:pPr lvl="1">
              <a:lnSpc>
                <a:spcPct val="100000"/>
              </a:lnSpc>
              <a:spcBef>
                <a:spcPts val="800"/>
              </a:spcBef>
            </a:pPr>
            <a:r>
              <a:rPr lang="en-US" sz="1600" dirty="0">
                <a:cs typeface="Arial" panose="020B0604020202020204" pitchFamily="34" charset="0"/>
              </a:rPr>
              <a:t>39.5% formerly smoked cigarettes, and</a:t>
            </a:r>
          </a:p>
          <a:p>
            <a:pPr lvl="1">
              <a:lnSpc>
                <a:spcPct val="100000"/>
              </a:lnSpc>
              <a:spcBef>
                <a:spcPts val="800"/>
              </a:spcBef>
            </a:pPr>
            <a:r>
              <a:rPr lang="en-US" sz="1600" dirty="0">
                <a:cs typeface="Arial" panose="020B0604020202020204" pitchFamily="34" charset="0"/>
              </a:rPr>
              <a:t>23.6% had never smoked cigarettes.</a:t>
            </a:r>
          </a:p>
          <a:p>
            <a:pPr>
              <a:lnSpc>
                <a:spcPct val="100000"/>
              </a:lnSpc>
              <a:spcBef>
                <a:spcPts val="800"/>
              </a:spcBef>
            </a:pPr>
            <a:r>
              <a:rPr lang="en-US" sz="2000" dirty="0">
                <a:cs typeface="Arial" panose="020B0604020202020204" pitchFamily="34" charset="0"/>
              </a:rPr>
              <a:t>Among current adult e-cigarette users, the percentage who have never smoked cigarettes is highest among those aged 18-24 years (56.0%), and is lower in older age groups. (2)</a:t>
            </a:r>
          </a:p>
        </p:txBody>
      </p:sp>
      <p:sp>
        <p:nvSpPr>
          <p:cNvPr id="19" name="Rectangle 18">
            <a:extLst>
              <a:ext uri="{FF2B5EF4-FFF2-40B4-BE49-F238E27FC236}">
                <a16:creationId xmlns:a16="http://schemas.microsoft.com/office/drawing/2014/main" id="{2CEC6504-8526-4347-972B-BF6F86B534C9}"/>
              </a:ext>
            </a:extLst>
          </p:cNvPr>
          <p:cNvSpPr/>
          <p:nvPr/>
        </p:nvSpPr>
        <p:spPr>
          <a:xfrm>
            <a:off x="3450590" y="5946754"/>
            <a:ext cx="8172450" cy="861774"/>
          </a:xfrm>
          <a:prstGeom prst="rect">
            <a:avLst/>
          </a:prstGeom>
        </p:spPr>
        <p:txBody>
          <a:bodyPr wrap="square">
            <a:spAutoFit/>
          </a:bodyPr>
          <a:lstStyle/>
          <a:p>
            <a:r>
              <a:rPr lang="en-US" sz="1000" dirty="0">
                <a:solidFill>
                  <a:srgbClr val="CDB235"/>
                </a:solidFill>
                <a:hlinkClick r:id="rId4">
                  <a:extLst>
                    <a:ext uri="{A12FA001-AC4F-418D-AE19-62706E023703}">
                      <ahyp:hlinkClr xmlns:ahyp="http://schemas.microsoft.com/office/drawing/2018/hyperlinkcolor" val="tx"/>
                    </a:ext>
                  </a:extLst>
                </a:hlinkClick>
              </a:rPr>
              <a:t>https://www.cdc.gov/tobacco/basic_information/e-cigarettes/about-e-cigarettes.html</a:t>
            </a:r>
            <a:endParaRPr lang="en-US" sz="1000" dirty="0">
              <a:solidFill>
                <a:schemeClr val="bg1"/>
              </a:solidFill>
            </a:endParaRPr>
          </a:p>
          <a:p>
            <a:pPr marL="228600" indent="-228600">
              <a:buFont typeface="+mj-lt"/>
              <a:buAutoNum type="arabicPeriod"/>
            </a:pPr>
            <a:r>
              <a:rPr lang="en-US" sz="1000" dirty="0">
                <a:solidFill>
                  <a:schemeClr val="bg1"/>
                </a:solidFill>
              </a:rPr>
              <a:t>Park-Lee E, Ren C, </a:t>
            </a:r>
            <a:r>
              <a:rPr lang="en-US" sz="1000" dirty="0" err="1">
                <a:solidFill>
                  <a:schemeClr val="bg1"/>
                </a:solidFill>
              </a:rPr>
              <a:t>Sawdey</a:t>
            </a:r>
            <a:r>
              <a:rPr lang="en-US" sz="1000" dirty="0">
                <a:solidFill>
                  <a:schemeClr val="bg1"/>
                </a:solidFill>
              </a:rPr>
              <a:t> M, et al.</a:t>
            </a:r>
            <a:r>
              <a:rPr lang="en-US" sz="1000" dirty="0">
                <a:solidFill>
                  <a:srgbClr val="CDB235"/>
                </a:solidFill>
              </a:rPr>
              <a:t> </a:t>
            </a:r>
            <a:r>
              <a:rPr lang="en-US" sz="1000" dirty="0">
                <a:solidFill>
                  <a:srgbClr val="CDB235"/>
                </a:solidFill>
                <a:hlinkClick r:id="rId5">
                  <a:extLst>
                    <a:ext uri="{A12FA001-AC4F-418D-AE19-62706E023703}">
                      <ahyp:hlinkClr xmlns:ahyp="http://schemas.microsoft.com/office/drawing/2018/hyperlinkcolor" val="tx"/>
                    </a:ext>
                  </a:extLst>
                </a:hlinkClick>
              </a:rPr>
              <a:t>Notes from the Field: E-Cigarette Use Among Middle and High School Students — National Youth Tobacco Survey, United States, 2021</a:t>
            </a:r>
            <a:r>
              <a:rPr lang="en-US" sz="1000" dirty="0">
                <a:solidFill>
                  <a:srgbClr val="CDB235"/>
                </a:solidFill>
              </a:rPr>
              <a:t>. </a:t>
            </a:r>
            <a:r>
              <a:rPr lang="en-US" sz="1000" dirty="0">
                <a:solidFill>
                  <a:schemeClr val="bg1"/>
                </a:solidFill>
              </a:rPr>
              <a:t>Morbidity and Mortality Weekly Report, 2021; 70:1387–9.</a:t>
            </a:r>
          </a:p>
          <a:p>
            <a:pPr marL="228600" indent="-228600">
              <a:buFont typeface="+mj-lt"/>
              <a:buAutoNum type="arabicPeriod"/>
            </a:pPr>
            <a:r>
              <a:rPr lang="en-US" sz="1000" dirty="0">
                <a:solidFill>
                  <a:schemeClr val="bg1"/>
                </a:solidFill>
              </a:rPr>
              <a:t>Cornelius ME, Wang TW, Jamal A, </a:t>
            </a:r>
            <a:r>
              <a:rPr lang="en-US" sz="1000" dirty="0" err="1">
                <a:solidFill>
                  <a:schemeClr val="bg1"/>
                </a:solidFill>
              </a:rPr>
              <a:t>Loretan</a:t>
            </a:r>
            <a:r>
              <a:rPr lang="en-US" sz="1000" dirty="0">
                <a:solidFill>
                  <a:schemeClr val="bg1"/>
                </a:solidFill>
              </a:rPr>
              <a:t> C, Neff L. </a:t>
            </a:r>
            <a:r>
              <a:rPr lang="en-US" sz="1000" u="sng" dirty="0">
                <a:solidFill>
                  <a:srgbClr val="CDB235"/>
                </a:solidFill>
                <a:hlinkClick r:id="rId6">
                  <a:extLst>
                    <a:ext uri="{A12FA001-AC4F-418D-AE19-62706E023703}">
                      <ahyp:hlinkClr xmlns:ahyp="http://schemas.microsoft.com/office/drawing/2018/hyperlinkcolor" val="tx"/>
                    </a:ext>
                  </a:extLst>
                </a:hlinkClick>
              </a:rPr>
              <a:t>Tobacco Product Use Among Adults – United States, 2019.</a:t>
            </a:r>
            <a:r>
              <a:rPr lang="en-US" sz="1000" dirty="0">
                <a:solidFill>
                  <a:schemeClr val="bg1"/>
                </a:solidFill>
              </a:rPr>
              <a:t> Morbidity and Mortality Weekly Report, 2020. Volume 69(issue 46); pages 1736–1742. [accessed 2020 November 19].</a:t>
            </a:r>
          </a:p>
        </p:txBody>
      </p:sp>
    </p:spTree>
    <p:extLst>
      <p:ext uri="{BB962C8B-B14F-4D97-AF65-F5344CB8AC3E}">
        <p14:creationId xmlns:p14="http://schemas.microsoft.com/office/powerpoint/2010/main" val="2965637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0000"/>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15</a:t>
            </a:fld>
            <a:endParaRPr lang="en-US" dirty="0">
              <a:latin typeface="+mn-lt"/>
            </a:endParaRPr>
          </a:p>
        </p:txBody>
      </p:sp>
      <p:sp>
        <p:nvSpPr>
          <p:cNvPr id="16" name="Title 1">
            <a:extLst>
              <a:ext uri="{FF2B5EF4-FFF2-40B4-BE49-F238E27FC236}">
                <a16:creationId xmlns:a16="http://schemas.microsoft.com/office/drawing/2014/main" id="{B04BA4D5-06A4-7B4A-9FDE-610F64C710EB}"/>
              </a:ext>
            </a:extLst>
          </p:cNvPr>
          <p:cNvSpPr>
            <a:spLocks noGrp="1"/>
          </p:cNvSpPr>
          <p:nvPr>
            <p:ph type="title"/>
          </p:nvPr>
        </p:nvSpPr>
        <p:spPr>
          <a:xfrm>
            <a:off x="554892" y="278129"/>
            <a:ext cx="11068148" cy="1211797"/>
          </a:xfrm>
        </p:spPr>
        <p:txBody>
          <a:bodyPr>
            <a:normAutofit/>
          </a:bodyPr>
          <a:lstStyle/>
          <a:p>
            <a:r>
              <a:rPr lang="en-US" dirty="0"/>
              <a:t>2019 Connecticut Youth Risk Behavior Survey Results</a:t>
            </a:r>
          </a:p>
        </p:txBody>
      </p:sp>
      <p:sp>
        <p:nvSpPr>
          <p:cNvPr id="17" name="Content Placeholder 2">
            <a:extLst>
              <a:ext uri="{FF2B5EF4-FFF2-40B4-BE49-F238E27FC236}">
                <a16:creationId xmlns:a16="http://schemas.microsoft.com/office/drawing/2014/main" id="{8205FB0A-33D9-5545-AE14-173D2E6BA8A5}"/>
              </a:ext>
            </a:extLst>
          </p:cNvPr>
          <p:cNvSpPr txBox="1">
            <a:spLocks/>
          </p:cNvSpPr>
          <p:nvPr/>
        </p:nvSpPr>
        <p:spPr>
          <a:xfrm>
            <a:off x="554892" y="1715009"/>
            <a:ext cx="10854006" cy="373262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000" dirty="0"/>
              <a:t>1 in 4, 27.8% or 44,300 of high school students used some form of tobacco in the last 30 days, including cigarettes, cigars, e-cigarettes and other electronic vaping devices, hookahs (water pipes), chewing tobacco, snuff, snus, dip, dissolvable tobacco and traditional tobacco pipes</a:t>
            </a:r>
          </a:p>
          <a:p>
            <a:pPr marL="285750" indent="-285750"/>
            <a:r>
              <a:rPr lang="en-US" sz="2000" dirty="0"/>
              <a:t>31.2% of female high school students vs 24.6% of male students were current tobacco users</a:t>
            </a:r>
          </a:p>
          <a:p>
            <a:pPr marL="285750" indent="-285750"/>
            <a:r>
              <a:rPr lang="en-US" sz="2000" dirty="0"/>
              <a:t>E-cigarettes and other electronic vaping devices (27.0%) were the most commonly used tobacco products, while traditional cigarettes (3.7%) have become one of the least used products</a:t>
            </a:r>
          </a:p>
          <a:p>
            <a:pPr marL="285750" indent="-285750"/>
            <a:r>
              <a:rPr lang="en-US" sz="2000" dirty="0"/>
              <a:t>31% of White students, 26.8% of Hispanic students and 19.7% of Black students were current tobacco users</a:t>
            </a:r>
          </a:p>
          <a:p>
            <a:pPr marL="285750" indent="-285750"/>
            <a:r>
              <a:rPr lang="en-US" sz="2000" dirty="0"/>
              <a:t>High school students who identified as gay, lesbian or bisexual (40.1%) were significantly more likely than heterosexual (26.5%) students to report current tobacco use</a:t>
            </a:r>
          </a:p>
          <a:p>
            <a:pPr marL="285750" indent="-285750"/>
            <a:r>
              <a:rPr lang="en-US" sz="2000" dirty="0"/>
              <a:t>High school students who reported poor mental health during the past 30 days, including stress, depression and problems with emotions, were about twice as likely (32.6%) as their peers without mental health difficulties (16.8%) to have used tobacco</a:t>
            </a:r>
          </a:p>
        </p:txBody>
      </p:sp>
      <p:sp>
        <p:nvSpPr>
          <p:cNvPr id="19" name="Rectangle 18">
            <a:extLst>
              <a:ext uri="{FF2B5EF4-FFF2-40B4-BE49-F238E27FC236}">
                <a16:creationId xmlns:a16="http://schemas.microsoft.com/office/drawing/2014/main" id="{2CEC6504-8526-4347-972B-BF6F86B534C9}"/>
              </a:ext>
            </a:extLst>
          </p:cNvPr>
          <p:cNvSpPr/>
          <p:nvPr/>
        </p:nvSpPr>
        <p:spPr>
          <a:xfrm>
            <a:off x="3450590" y="6280532"/>
            <a:ext cx="8172450" cy="246221"/>
          </a:xfrm>
          <a:prstGeom prst="rect">
            <a:avLst/>
          </a:prstGeom>
        </p:spPr>
        <p:txBody>
          <a:bodyPr wrap="square">
            <a:spAutoFit/>
          </a:bodyPr>
          <a:lstStyle/>
          <a:p>
            <a:r>
              <a:rPr lang="en-US" sz="1000" dirty="0">
                <a:solidFill>
                  <a:schemeClr val="bg1"/>
                </a:solidFill>
              </a:rPr>
              <a:t>CT DPH 2019 Current Youth Tobacco Use, from 2019 CT Youth Risk Behavior Survey</a:t>
            </a:r>
          </a:p>
        </p:txBody>
      </p:sp>
    </p:spTree>
    <p:extLst>
      <p:ext uri="{BB962C8B-B14F-4D97-AF65-F5344CB8AC3E}">
        <p14:creationId xmlns:p14="http://schemas.microsoft.com/office/powerpoint/2010/main" val="3686810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8000" t="-5000" r="-7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DB08-7BA3-E649-9670-24FAB4EE2A01}"/>
              </a:ext>
            </a:extLst>
          </p:cNvPr>
          <p:cNvSpPr>
            <a:spLocks noGrp="1"/>
          </p:cNvSpPr>
          <p:nvPr>
            <p:ph type="title"/>
          </p:nvPr>
        </p:nvSpPr>
        <p:spPr>
          <a:xfrm>
            <a:off x="695325" y="278129"/>
            <a:ext cx="10801350" cy="610863"/>
          </a:xfrm>
        </p:spPr>
        <p:txBody>
          <a:bodyPr>
            <a:noAutofit/>
          </a:bodyPr>
          <a:lstStyle/>
          <a:p>
            <a:pPr algn="ctr"/>
            <a:r>
              <a:rPr lang="en-US" sz="2400" dirty="0"/>
              <a:t>Trends in Percent of High School Students Reporting Past 30-Day Use of Electronic Vapor Products vs. Cigarettes: CT 2011-2019</a:t>
            </a:r>
          </a:p>
        </p:txBody>
      </p:sp>
      <p:sp>
        <p:nvSpPr>
          <p:cNvPr id="5" name="Footer Placeholder 4">
            <a:extLst>
              <a:ext uri="{FF2B5EF4-FFF2-40B4-BE49-F238E27FC236}">
                <a16:creationId xmlns:a16="http://schemas.microsoft.com/office/drawing/2014/main" id="{90E80640-4831-C14E-860A-DE70D1C34F6E}"/>
              </a:ext>
            </a:extLst>
          </p:cNvPr>
          <p:cNvSpPr>
            <a:spLocks noGrp="1"/>
          </p:cNvSpPr>
          <p:nvPr>
            <p:ph type="ftr" sz="quarter" idx="12"/>
          </p:nvPr>
        </p:nvSpPr>
        <p:spPr/>
        <p:txBody>
          <a:bodyPr/>
          <a:lstStyle/>
          <a:p>
            <a:r>
              <a:rPr lang="en-US" dirty="0">
                <a:solidFill>
                  <a:srgbClr val="000000"/>
                </a:solidFill>
              </a:rPr>
              <a:t>Fundamentals of Vaping</a:t>
            </a:r>
          </a:p>
        </p:txBody>
      </p:sp>
      <p:sp>
        <p:nvSpPr>
          <p:cNvPr id="6" name="Slide Number Placeholder 5">
            <a:extLst>
              <a:ext uri="{FF2B5EF4-FFF2-40B4-BE49-F238E27FC236}">
                <a16:creationId xmlns:a16="http://schemas.microsoft.com/office/drawing/2014/main" id="{41F65E7C-D706-A047-9AD8-095BF09300D2}"/>
              </a:ext>
            </a:extLst>
          </p:cNvPr>
          <p:cNvSpPr>
            <a:spLocks noGrp="1"/>
          </p:cNvSpPr>
          <p:nvPr>
            <p:ph type="sldNum" sz="quarter" idx="13"/>
          </p:nvPr>
        </p:nvSpPr>
        <p:spPr/>
        <p:txBody>
          <a:bodyPr/>
          <a:lstStyle/>
          <a:p>
            <a:fld id="{294A09A9-5501-47C1-A89A-A340965A2BE2}" type="slidenum">
              <a:rPr lang="en-US" smtClean="0">
                <a:solidFill>
                  <a:srgbClr val="000000"/>
                </a:solidFill>
              </a:rPr>
              <a:pPr/>
              <a:t>16</a:t>
            </a:fld>
            <a:endParaRPr lang="en-US" dirty="0">
              <a:solidFill>
                <a:srgbClr val="000000"/>
              </a:solidFill>
            </a:endParaRPr>
          </a:p>
        </p:txBody>
      </p:sp>
      <p:graphicFrame>
        <p:nvGraphicFramePr>
          <p:cNvPr id="7" name="Chart 6">
            <a:extLst>
              <a:ext uri="{FF2B5EF4-FFF2-40B4-BE49-F238E27FC236}">
                <a16:creationId xmlns:a16="http://schemas.microsoft.com/office/drawing/2014/main" id="{018D13D8-5690-2E49-B3C3-567357C8E068}"/>
              </a:ext>
            </a:extLst>
          </p:cNvPr>
          <p:cNvGraphicFramePr/>
          <p:nvPr>
            <p:extLst>
              <p:ext uri="{D42A27DB-BD31-4B8C-83A1-F6EECF244321}">
                <p14:modId xmlns:p14="http://schemas.microsoft.com/office/powerpoint/2010/main" val="759668507"/>
              </p:ext>
            </p:extLst>
          </p:nvPr>
        </p:nvGraphicFramePr>
        <p:xfrm>
          <a:off x="695325" y="1043619"/>
          <a:ext cx="10801350" cy="51339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02407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8000" t="-5000" r="-7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DB08-7BA3-E649-9670-24FAB4EE2A01}"/>
              </a:ext>
            </a:extLst>
          </p:cNvPr>
          <p:cNvSpPr>
            <a:spLocks noGrp="1"/>
          </p:cNvSpPr>
          <p:nvPr>
            <p:ph type="title"/>
          </p:nvPr>
        </p:nvSpPr>
        <p:spPr>
          <a:xfrm>
            <a:off x="695325" y="278129"/>
            <a:ext cx="10801350" cy="833219"/>
          </a:xfrm>
        </p:spPr>
        <p:txBody>
          <a:bodyPr>
            <a:noAutofit/>
          </a:bodyPr>
          <a:lstStyle/>
          <a:p>
            <a:pPr algn="ctr"/>
            <a:r>
              <a:rPr lang="en-US" sz="2400" dirty="0"/>
              <a:t>Percentage of CT High School Students who </a:t>
            </a:r>
            <a:r>
              <a:rPr lang="en-US" sz="2400" u="sng" dirty="0"/>
              <a:t>Currently Used</a:t>
            </a:r>
            <a:r>
              <a:rPr lang="en-US" sz="2400" dirty="0"/>
              <a:t> an Electronic Vapor Product, by Sex, Grade, Race/Ethnicity 2019</a:t>
            </a:r>
            <a:endParaRPr lang="en-US" sz="2400" u="sng" dirty="0"/>
          </a:p>
        </p:txBody>
      </p:sp>
      <p:sp>
        <p:nvSpPr>
          <p:cNvPr id="5" name="Footer Placeholder 4">
            <a:extLst>
              <a:ext uri="{FF2B5EF4-FFF2-40B4-BE49-F238E27FC236}">
                <a16:creationId xmlns:a16="http://schemas.microsoft.com/office/drawing/2014/main" id="{90E80640-4831-C14E-860A-DE70D1C34F6E}"/>
              </a:ext>
            </a:extLst>
          </p:cNvPr>
          <p:cNvSpPr>
            <a:spLocks noGrp="1"/>
          </p:cNvSpPr>
          <p:nvPr>
            <p:ph type="ftr" sz="quarter" idx="12"/>
          </p:nvPr>
        </p:nvSpPr>
        <p:spPr/>
        <p:txBody>
          <a:bodyPr/>
          <a:lstStyle/>
          <a:p>
            <a:r>
              <a:rPr lang="en-US" dirty="0"/>
              <a:t>Fundamentals of Vaping</a:t>
            </a:r>
            <a:endParaRPr lang="en-US" b="0" dirty="0"/>
          </a:p>
        </p:txBody>
      </p:sp>
      <p:sp>
        <p:nvSpPr>
          <p:cNvPr id="6" name="Slide Number Placeholder 5">
            <a:extLst>
              <a:ext uri="{FF2B5EF4-FFF2-40B4-BE49-F238E27FC236}">
                <a16:creationId xmlns:a16="http://schemas.microsoft.com/office/drawing/2014/main" id="{41F65E7C-D706-A047-9AD8-095BF09300D2}"/>
              </a:ext>
            </a:extLst>
          </p:cNvPr>
          <p:cNvSpPr>
            <a:spLocks noGrp="1"/>
          </p:cNvSpPr>
          <p:nvPr>
            <p:ph type="sldNum" sz="quarter" idx="13"/>
          </p:nvPr>
        </p:nvSpPr>
        <p:spPr/>
        <p:txBody>
          <a:bodyPr/>
          <a:lstStyle/>
          <a:p>
            <a:fld id="{294A09A9-5501-47C1-A89A-A340965A2BE2}" type="slidenum">
              <a:rPr lang="en-US" smtClean="0"/>
              <a:pPr/>
              <a:t>17</a:t>
            </a:fld>
            <a:endParaRPr lang="en-US" dirty="0">
              <a:latin typeface="+mn-lt"/>
            </a:endParaRPr>
          </a:p>
        </p:txBody>
      </p:sp>
      <p:pic>
        <p:nvPicPr>
          <p:cNvPr id="7" name="Picture 6">
            <a:extLst>
              <a:ext uri="{FF2B5EF4-FFF2-40B4-BE49-F238E27FC236}">
                <a16:creationId xmlns:a16="http://schemas.microsoft.com/office/drawing/2014/main" id="{0552B127-81E3-9F46-BD3B-3576DCEE7A19}"/>
              </a:ext>
            </a:extLst>
          </p:cNvPr>
          <p:cNvPicPr>
            <a:picLocks noChangeAspect="1"/>
          </p:cNvPicPr>
          <p:nvPr/>
        </p:nvPicPr>
        <p:blipFill rotWithShape="1">
          <a:blip r:embed="rId4"/>
          <a:srcRect t="12343"/>
          <a:stretch/>
        </p:blipFill>
        <p:spPr>
          <a:xfrm>
            <a:off x="821634" y="1111348"/>
            <a:ext cx="10548731" cy="5153634"/>
          </a:xfrm>
          <a:prstGeom prst="rect">
            <a:avLst/>
          </a:prstGeom>
        </p:spPr>
      </p:pic>
      <p:pic>
        <p:nvPicPr>
          <p:cNvPr id="8" name="Picture 7">
            <a:extLst>
              <a:ext uri="{FF2B5EF4-FFF2-40B4-BE49-F238E27FC236}">
                <a16:creationId xmlns:a16="http://schemas.microsoft.com/office/drawing/2014/main" id="{F1AF3797-7BC3-0145-AD9D-30EF06226FA2}"/>
              </a:ext>
            </a:extLst>
          </p:cNvPr>
          <p:cNvPicPr>
            <a:picLocks noChangeAspect="1"/>
          </p:cNvPicPr>
          <p:nvPr/>
        </p:nvPicPr>
        <p:blipFill rotWithShape="1">
          <a:blip r:embed="rId5"/>
          <a:srcRect l="24817" t="40062" r="40762" b="18411"/>
          <a:stretch/>
        </p:blipFill>
        <p:spPr>
          <a:xfrm>
            <a:off x="3244518" y="1303851"/>
            <a:ext cx="2645741" cy="1773936"/>
          </a:xfrm>
          <a:prstGeom prst="rect">
            <a:avLst/>
          </a:prstGeom>
          <a:ln>
            <a:solidFill>
              <a:schemeClr val="tx1">
                <a:lumMod val="15000"/>
                <a:lumOff val="85000"/>
              </a:schemeClr>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019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F13D9-A5E5-284C-966F-4E2E54F2FF45}"/>
              </a:ext>
            </a:extLst>
          </p:cNvPr>
          <p:cNvSpPr>
            <a:spLocks noGrp="1"/>
          </p:cNvSpPr>
          <p:nvPr>
            <p:ph type="title"/>
          </p:nvPr>
        </p:nvSpPr>
        <p:spPr>
          <a:xfrm>
            <a:off x="964023" y="879063"/>
            <a:ext cx="7956457" cy="610863"/>
          </a:xfrm>
        </p:spPr>
        <p:txBody>
          <a:bodyPr>
            <a:normAutofit/>
          </a:bodyPr>
          <a:lstStyle/>
          <a:p>
            <a:r>
              <a:rPr lang="en-US" dirty="0"/>
              <a:t>Marketing and Messaging</a:t>
            </a:r>
          </a:p>
        </p:txBody>
      </p:sp>
      <p:sp>
        <p:nvSpPr>
          <p:cNvPr id="14" name="Footer Placeholder 13">
            <a:extLst>
              <a:ext uri="{FF2B5EF4-FFF2-40B4-BE49-F238E27FC236}">
                <a16:creationId xmlns:a16="http://schemas.microsoft.com/office/drawing/2014/main" id="{32AB8B71-B60F-C34A-911A-CF2162E95035}"/>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FA89ED34-0D03-6E4A-9051-3DB798B0FA47}"/>
              </a:ext>
            </a:extLst>
          </p:cNvPr>
          <p:cNvSpPr>
            <a:spLocks noGrp="1"/>
          </p:cNvSpPr>
          <p:nvPr>
            <p:ph type="sldNum" sz="quarter" idx="23"/>
          </p:nvPr>
        </p:nvSpPr>
        <p:spPr/>
        <p:txBody>
          <a:bodyPr/>
          <a:lstStyle/>
          <a:p>
            <a:fld id="{294A09A9-5501-47C1-A89A-A340965A2BE2}" type="slidenum">
              <a:rPr lang="en-US" smtClean="0"/>
              <a:pPr/>
              <a:t>18</a:t>
            </a:fld>
            <a:endParaRPr lang="en-US" dirty="0">
              <a:latin typeface="+mn-lt"/>
            </a:endParaRPr>
          </a:p>
        </p:txBody>
      </p:sp>
      <p:sp>
        <p:nvSpPr>
          <p:cNvPr id="58" name="Content Placeholder 2">
            <a:extLst>
              <a:ext uri="{FF2B5EF4-FFF2-40B4-BE49-F238E27FC236}">
                <a16:creationId xmlns:a16="http://schemas.microsoft.com/office/drawing/2014/main" id="{0D91FEC6-288D-D549-9A78-77B122251DFA}"/>
              </a:ext>
            </a:extLst>
          </p:cNvPr>
          <p:cNvSpPr txBox="1">
            <a:spLocks/>
          </p:cNvSpPr>
          <p:nvPr/>
        </p:nvSpPr>
        <p:spPr>
          <a:xfrm>
            <a:off x="484338" y="2088054"/>
            <a:ext cx="7617846" cy="36859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cs typeface="Arial" panose="020B0604020202020204" pitchFamily="34" charset="0"/>
              </a:rPr>
              <a:t>ENDS manufacturers (including Big Tobacco) are using </a:t>
            </a:r>
            <a:r>
              <a:rPr lang="en-US" sz="2000" i="1" dirty="0">
                <a:cs typeface="Arial" panose="020B0604020202020204" pitchFamily="34" charset="0"/>
              </a:rPr>
              <a:t>an old playbook </a:t>
            </a:r>
            <a:r>
              <a:rPr lang="en-US" sz="2000" dirty="0">
                <a:cs typeface="Arial" panose="020B0604020202020204" pitchFamily="34" charset="0"/>
              </a:rPr>
              <a:t>with </a:t>
            </a:r>
            <a:r>
              <a:rPr lang="en-US" sz="2000" b="1" i="1" dirty="0">
                <a:cs typeface="Arial" panose="020B0604020202020204" pitchFamily="34" charset="0"/>
              </a:rPr>
              <a:t>great success</a:t>
            </a:r>
          </a:p>
          <a:p>
            <a:pPr>
              <a:lnSpc>
                <a:spcPct val="100000"/>
              </a:lnSpc>
              <a:spcBef>
                <a:spcPts val="0"/>
              </a:spcBef>
            </a:pPr>
            <a:r>
              <a:rPr lang="en-US" sz="2000" dirty="0">
                <a:cs typeface="Arial" panose="020B0604020202020204" pitchFamily="34" charset="0"/>
              </a:rPr>
              <a:t>ENDS products are not yet regulated in the same way as other tobacco products</a:t>
            </a:r>
          </a:p>
          <a:p>
            <a:pPr>
              <a:lnSpc>
                <a:spcPct val="100000"/>
              </a:lnSpc>
              <a:spcBef>
                <a:spcPts val="0"/>
              </a:spcBef>
            </a:pPr>
            <a:r>
              <a:rPr lang="en-US" sz="2000" dirty="0">
                <a:cs typeface="Arial" panose="020B0604020202020204" pitchFamily="34" charset="0"/>
              </a:rPr>
              <a:t>Lack of regulation over manufacturing standards, ingredients, and sales restrictions have helped to create </a:t>
            </a:r>
            <a:r>
              <a:rPr lang="en-US" sz="2000" dirty="0">
                <a:effectLst>
                  <a:outerShdw blurRad="38100" dist="38100" dir="2700000" algn="tl">
                    <a:srgbClr val="000000">
                      <a:alpha val="43137"/>
                    </a:srgbClr>
                  </a:outerShdw>
                </a:effectLst>
                <a:cs typeface="Arial" panose="020B0604020202020204" pitchFamily="34" charset="0"/>
              </a:rPr>
              <a:t>a billion dollar and growing </a:t>
            </a:r>
            <a:r>
              <a:rPr lang="en-US" sz="2000" dirty="0">
                <a:solidFill>
                  <a:srgbClr val="000000"/>
                </a:solidFill>
                <a:cs typeface="Arial" panose="020B0604020202020204" pitchFamily="34" charset="0"/>
              </a:rPr>
              <a:t>vaping</a:t>
            </a:r>
            <a:r>
              <a:rPr lang="en-US" sz="2000" dirty="0">
                <a:cs typeface="Arial" panose="020B0604020202020204" pitchFamily="34" charset="0"/>
              </a:rPr>
              <a:t> industry.</a:t>
            </a:r>
          </a:p>
          <a:p>
            <a:pPr>
              <a:lnSpc>
                <a:spcPct val="100000"/>
              </a:lnSpc>
              <a:spcBef>
                <a:spcPts val="0"/>
              </a:spcBef>
            </a:pPr>
            <a:r>
              <a:rPr lang="en-US" sz="2000" dirty="0">
                <a:cs typeface="Arial" panose="020B0604020202020204" pitchFamily="34" charset="0"/>
              </a:rPr>
              <a:t>A recent study found that Juul stood out from other e-cigarette companies by marketing its devices on social media platforms such as Twitter, YouTube, and Instagram.</a:t>
            </a:r>
          </a:p>
          <a:p>
            <a:pPr lvl="1">
              <a:lnSpc>
                <a:spcPct val="100000"/>
              </a:lnSpc>
              <a:spcBef>
                <a:spcPts val="0"/>
              </a:spcBef>
            </a:pPr>
            <a:r>
              <a:rPr lang="en-US" sz="2000" dirty="0">
                <a:cs typeface="Arial" panose="020B0604020202020204" pitchFamily="34" charset="0"/>
              </a:rPr>
              <a:t>That marketing campaign was a big success, the study suggests, with Juul's social-media activities being </a:t>
            </a:r>
            <a:r>
              <a:rPr lang="en-US" sz="2000" i="1" dirty="0">
                <a:cs typeface="Arial" panose="020B0604020202020204" pitchFamily="34" charset="0"/>
              </a:rPr>
              <a:t>"highly correlated" </a:t>
            </a:r>
            <a:r>
              <a:rPr lang="en-US" sz="2000" dirty="0">
                <a:cs typeface="Arial" panose="020B0604020202020204" pitchFamily="34" charset="0"/>
              </a:rPr>
              <a:t>with sales.</a:t>
            </a:r>
            <a:endParaRPr lang="en-US" sz="2000" dirty="0"/>
          </a:p>
        </p:txBody>
      </p:sp>
      <p:pic>
        <p:nvPicPr>
          <p:cNvPr id="59" name="Picture 58">
            <a:extLst>
              <a:ext uri="{FF2B5EF4-FFF2-40B4-BE49-F238E27FC236}">
                <a16:creationId xmlns:a16="http://schemas.microsoft.com/office/drawing/2014/main" id="{369AC09B-93C1-A446-A9D2-19132F8443A4}"/>
              </a:ext>
            </a:extLst>
          </p:cNvPr>
          <p:cNvPicPr>
            <a:picLocks noChangeAspect="1"/>
          </p:cNvPicPr>
          <p:nvPr/>
        </p:nvPicPr>
        <p:blipFill>
          <a:blip r:embed="rId3"/>
          <a:stretch>
            <a:fillRect/>
          </a:stretch>
        </p:blipFill>
        <p:spPr>
          <a:xfrm>
            <a:off x="8304552" y="4278897"/>
            <a:ext cx="3770850" cy="2412977"/>
          </a:xfrm>
          <a:prstGeom prst="rect">
            <a:avLst/>
          </a:prstGeom>
        </p:spPr>
      </p:pic>
      <p:pic>
        <p:nvPicPr>
          <p:cNvPr id="60" name="Picture 59">
            <a:extLst>
              <a:ext uri="{FF2B5EF4-FFF2-40B4-BE49-F238E27FC236}">
                <a16:creationId xmlns:a16="http://schemas.microsoft.com/office/drawing/2014/main" id="{F898BE7C-BAB9-5743-8643-26097ACBEEDF}"/>
              </a:ext>
            </a:extLst>
          </p:cNvPr>
          <p:cNvPicPr>
            <a:picLocks noChangeAspect="1"/>
          </p:cNvPicPr>
          <p:nvPr/>
        </p:nvPicPr>
        <p:blipFill>
          <a:blip r:embed="rId4"/>
          <a:stretch>
            <a:fillRect/>
          </a:stretch>
        </p:blipFill>
        <p:spPr>
          <a:xfrm rot="18878396">
            <a:off x="10718160" y="2366411"/>
            <a:ext cx="911533" cy="1865554"/>
          </a:xfrm>
          <a:prstGeom prst="rect">
            <a:avLst/>
          </a:prstGeom>
        </p:spPr>
      </p:pic>
      <p:pic>
        <p:nvPicPr>
          <p:cNvPr id="3" name="Picture 2"/>
          <p:cNvPicPr>
            <a:picLocks noChangeAspect="1"/>
          </p:cNvPicPr>
          <p:nvPr/>
        </p:nvPicPr>
        <p:blipFill>
          <a:blip r:embed="rId5"/>
          <a:stretch>
            <a:fillRect/>
          </a:stretch>
        </p:blipFill>
        <p:spPr>
          <a:xfrm>
            <a:off x="8334280" y="1583566"/>
            <a:ext cx="1855697" cy="2479505"/>
          </a:xfrm>
          <a:prstGeom prst="rect">
            <a:avLst/>
          </a:prstGeom>
        </p:spPr>
      </p:pic>
    </p:spTree>
    <p:extLst>
      <p:ext uri="{BB962C8B-B14F-4D97-AF65-F5344CB8AC3E}">
        <p14:creationId xmlns:p14="http://schemas.microsoft.com/office/powerpoint/2010/main" val="3293546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DAC056-F745-2B4B-981B-A54243975C76}"/>
              </a:ext>
            </a:extLst>
          </p:cNvPr>
          <p:cNvSpPr>
            <a:spLocks noGrp="1"/>
          </p:cNvSpPr>
          <p:nvPr>
            <p:ph type="title"/>
          </p:nvPr>
        </p:nvSpPr>
        <p:spPr>
          <a:xfrm>
            <a:off x="303855" y="292244"/>
            <a:ext cx="4313124" cy="610863"/>
          </a:xfrm>
        </p:spPr>
        <p:txBody>
          <a:bodyPr/>
          <a:lstStyle/>
          <a:p>
            <a:r>
              <a:rPr lang="en-US" dirty="0"/>
              <a:t>Know the Law</a:t>
            </a:r>
          </a:p>
        </p:txBody>
      </p:sp>
      <p:sp>
        <p:nvSpPr>
          <p:cNvPr id="5" name="Date Placeholder 4">
            <a:extLst>
              <a:ext uri="{FF2B5EF4-FFF2-40B4-BE49-F238E27FC236}">
                <a16:creationId xmlns:a16="http://schemas.microsoft.com/office/drawing/2014/main" id="{3A9796EA-A2D2-9E47-91D3-2FE2F3365F0D}"/>
              </a:ext>
            </a:extLst>
          </p:cNvPr>
          <p:cNvSpPr>
            <a:spLocks noGrp="1"/>
          </p:cNvSpPr>
          <p:nvPr>
            <p:ph type="dt" sz="half" idx="14"/>
          </p:nvPr>
        </p:nvSpPr>
        <p:spPr/>
        <p:txBody>
          <a:bodyPr/>
          <a:lstStyle/>
          <a:p>
            <a:fld id="{6FCA8E82-58CD-E045-8B98-B7A85B79B752}" type="datetime4">
              <a:rPr lang="en-US" smtClean="0"/>
              <a:pPr/>
              <a:t>April 4, 2022</a:t>
            </a:fld>
            <a:endParaRPr lang="en-US" dirty="0">
              <a:latin typeface="+mn-lt"/>
            </a:endParaRPr>
          </a:p>
        </p:txBody>
      </p:sp>
      <p:sp>
        <p:nvSpPr>
          <p:cNvPr id="6" name="Footer Placeholder 5">
            <a:extLst>
              <a:ext uri="{FF2B5EF4-FFF2-40B4-BE49-F238E27FC236}">
                <a16:creationId xmlns:a16="http://schemas.microsoft.com/office/drawing/2014/main" id="{3DA93CD9-D5C3-9549-B257-192BCED0F165}"/>
              </a:ext>
            </a:extLst>
          </p:cNvPr>
          <p:cNvSpPr>
            <a:spLocks noGrp="1"/>
          </p:cNvSpPr>
          <p:nvPr>
            <p:ph type="ftr" sz="quarter" idx="15"/>
          </p:nvPr>
        </p:nvSpPr>
        <p:spPr/>
        <p:txBody>
          <a:bodyPr/>
          <a:lstStyle/>
          <a:p>
            <a:r>
              <a:rPr lang="en-US" dirty="0"/>
              <a:t>Fundamentals of Vaping Prevention for Parents</a:t>
            </a:r>
            <a:endParaRPr lang="en-US" b="0" dirty="0"/>
          </a:p>
        </p:txBody>
      </p:sp>
      <p:sp>
        <p:nvSpPr>
          <p:cNvPr id="7" name="Slide Number Placeholder 6">
            <a:extLst>
              <a:ext uri="{FF2B5EF4-FFF2-40B4-BE49-F238E27FC236}">
                <a16:creationId xmlns:a16="http://schemas.microsoft.com/office/drawing/2014/main" id="{DAC2EB27-B998-B64D-8095-6DD8CB12B08E}"/>
              </a:ext>
            </a:extLst>
          </p:cNvPr>
          <p:cNvSpPr>
            <a:spLocks noGrp="1"/>
          </p:cNvSpPr>
          <p:nvPr>
            <p:ph type="sldNum" sz="quarter" idx="16"/>
          </p:nvPr>
        </p:nvSpPr>
        <p:spPr/>
        <p:txBody>
          <a:bodyPr/>
          <a:lstStyle/>
          <a:p>
            <a:fld id="{294A09A9-5501-47C1-A89A-A340965A2BE2}" type="slidenum">
              <a:rPr lang="en-US" smtClean="0"/>
              <a:pPr/>
              <a:t>19</a:t>
            </a:fld>
            <a:endParaRPr lang="en-US" dirty="0">
              <a:latin typeface="+mn-lt"/>
            </a:endParaRPr>
          </a:p>
        </p:txBody>
      </p:sp>
      <p:pic>
        <p:nvPicPr>
          <p:cNvPr id="8" name="Picture 7">
            <a:extLst>
              <a:ext uri="{FF2B5EF4-FFF2-40B4-BE49-F238E27FC236}">
                <a16:creationId xmlns:a16="http://schemas.microsoft.com/office/drawing/2014/main" id="{1D0F7BC7-5956-FF4A-B1EC-534DBA34EDE0}"/>
              </a:ext>
            </a:extLst>
          </p:cNvPr>
          <p:cNvPicPr>
            <a:picLocks noChangeAspect="1"/>
          </p:cNvPicPr>
          <p:nvPr/>
        </p:nvPicPr>
        <p:blipFill>
          <a:blip r:embed="rId3"/>
          <a:stretch>
            <a:fillRect/>
          </a:stretch>
        </p:blipFill>
        <p:spPr>
          <a:xfrm>
            <a:off x="303855" y="1228270"/>
            <a:ext cx="4313124" cy="4778786"/>
          </a:xfrm>
          <a:prstGeom prst="rect">
            <a:avLst/>
          </a:prstGeom>
        </p:spPr>
      </p:pic>
      <p:sp>
        <p:nvSpPr>
          <p:cNvPr id="9" name="TextBox 8">
            <a:extLst>
              <a:ext uri="{FF2B5EF4-FFF2-40B4-BE49-F238E27FC236}">
                <a16:creationId xmlns:a16="http://schemas.microsoft.com/office/drawing/2014/main" id="{8E818C14-2BF6-9241-B9D7-0FD38E6F6BC9}"/>
              </a:ext>
            </a:extLst>
          </p:cNvPr>
          <p:cNvSpPr txBox="1"/>
          <p:nvPr/>
        </p:nvSpPr>
        <p:spPr>
          <a:xfrm>
            <a:off x="4959457" y="430743"/>
            <a:ext cx="7052674" cy="5996513"/>
          </a:xfrm>
          <a:prstGeom prst="rect">
            <a:avLst/>
          </a:prstGeom>
          <a:noFill/>
          <a:ln w="63500">
            <a:solidFill>
              <a:srgbClr val="AFAE4D"/>
            </a:solidFill>
          </a:ln>
          <a:effectLst/>
        </p:spPr>
        <p:txBody>
          <a:bodyPr wrap="square" lIns="274320" tIns="182880" rIns="274320" bIns="182880" rtlCol="0">
            <a:spAutoFit/>
          </a:bodyPr>
          <a:lstStyle/>
          <a:p>
            <a:pPr>
              <a:spcAft>
                <a:spcPts val="500"/>
              </a:spcAft>
            </a:pPr>
            <a:r>
              <a:rPr lang="en-US" b="1" dirty="0">
                <a:solidFill>
                  <a:schemeClr val="bg1"/>
                </a:solidFill>
              </a:rPr>
              <a:t>Tobacco </a:t>
            </a:r>
          </a:p>
          <a:p>
            <a:pPr marL="285750" indent="-285750">
              <a:spcAft>
                <a:spcPts val="500"/>
              </a:spcAft>
              <a:buFont typeface="Arial" panose="020B0604020202020204" pitchFamily="34" charset="0"/>
              <a:buChar char="•"/>
            </a:pPr>
            <a:r>
              <a:rPr lang="en-US" dirty="0">
                <a:solidFill>
                  <a:schemeClr val="bg1"/>
                </a:solidFill>
              </a:rPr>
              <a:t>Must be </a:t>
            </a:r>
            <a:r>
              <a:rPr lang="en-US" b="1" dirty="0">
                <a:solidFill>
                  <a:schemeClr val="bg1"/>
                </a:solidFill>
              </a:rPr>
              <a:t>21</a:t>
            </a:r>
            <a:r>
              <a:rPr lang="en-US" dirty="0">
                <a:solidFill>
                  <a:schemeClr val="bg1"/>
                </a:solidFill>
              </a:rPr>
              <a:t> to purchase tobacco products </a:t>
            </a:r>
          </a:p>
          <a:p>
            <a:pPr>
              <a:spcAft>
                <a:spcPts val="500"/>
              </a:spcAft>
            </a:pPr>
            <a:r>
              <a:rPr lang="en-US" b="1" dirty="0">
                <a:solidFill>
                  <a:schemeClr val="bg1"/>
                </a:solidFill>
              </a:rPr>
              <a:t>Cannabis </a:t>
            </a:r>
          </a:p>
          <a:p>
            <a:pPr marL="285750" indent="-285750">
              <a:spcAft>
                <a:spcPts val="500"/>
              </a:spcAft>
              <a:buFont typeface="Arial" panose="020B0604020202020204" pitchFamily="34" charset="0"/>
              <a:buChar char="•"/>
            </a:pPr>
            <a:r>
              <a:rPr lang="en-US" dirty="0">
                <a:solidFill>
                  <a:schemeClr val="bg1"/>
                </a:solidFill>
              </a:rPr>
              <a:t>Adults over the age of </a:t>
            </a:r>
            <a:r>
              <a:rPr lang="en-US" b="1" dirty="0">
                <a:solidFill>
                  <a:schemeClr val="bg1"/>
                </a:solidFill>
              </a:rPr>
              <a:t>21</a:t>
            </a:r>
            <a:r>
              <a:rPr lang="en-US" dirty="0">
                <a:solidFill>
                  <a:schemeClr val="bg1"/>
                </a:solidFill>
              </a:rPr>
              <a:t> can have as much as 1.5 ounces on their person and can transport up to 5 ounces in a locked trunk or glove box in their vehicle. In July 2023 adults can grow as many as six plants in their home (maximum of 12 plants)</a:t>
            </a:r>
          </a:p>
          <a:p>
            <a:pPr>
              <a:spcAft>
                <a:spcPts val="500"/>
              </a:spcAft>
            </a:pPr>
            <a:r>
              <a:rPr lang="en-US" b="1" dirty="0">
                <a:solidFill>
                  <a:schemeClr val="bg1"/>
                </a:solidFill>
              </a:rPr>
              <a:t>Alcohol </a:t>
            </a:r>
          </a:p>
          <a:p>
            <a:pPr marL="285750" indent="-285750">
              <a:spcAft>
                <a:spcPts val="500"/>
              </a:spcAft>
              <a:buFont typeface="Arial" panose="020B0604020202020204" pitchFamily="34" charset="0"/>
              <a:buChar char="•"/>
            </a:pPr>
            <a:r>
              <a:rPr lang="en-US" dirty="0">
                <a:solidFill>
                  <a:schemeClr val="bg1"/>
                </a:solidFill>
              </a:rPr>
              <a:t>Must be </a:t>
            </a:r>
            <a:r>
              <a:rPr lang="en-US" b="1" dirty="0">
                <a:solidFill>
                  <a:schemeClr val="bg1"/>
                </a:solidFill>
              </a:rPr>
              <a:t>21</a:t>
            </a:r>
            <a:r>
              <a:rPr lang="en-US" dirty="0">
                <a:solidFill>
                  <a:schemeClr val="bg1"/>
                </a:solidFill>
              </a:rPr>
              <a:t> to purchase or possess alcohol </a:t>
            </a:r>
          </a:p>
          <a:p>
            <a:pPr>
              <a:spcAft>
                <a:spcPts val="500"/>
              </a:spcAft>
            </a:pPr>
            <a:r>
              <a:rPr lang="en-US" b="1" dirty="0">
                <a:solidFill>
                  <a:schemeClr val="bg1"/>
                </a:solidFill>
              </a:rPr>
              <a:t>Gambling</a:t>
            </a:r>
          </a:p>
          <a:p>
            <a:pPr marL="285750" indent="-285750">
              <a:spcAft>
                <a:spcPts val="500"/>
              </a:spcAft>
              <a:buFont typeface="Arial" panose="020B0604020202020204" pitchFamily="34" charset="0"/>
              <a:buChar char="•"/>
            </a:pPr>
            <a:r>
              <a:rPr lang="en-US" dirty="0">
                <a:solidFill>
                  <a:schemeClr val="bg1"/>
                </a:solidFill>
              </a:rPr>
              <a:t>Must be </a:t>
            </a:r>
            <a:r>
              <a:rPr lang="en-US" b="1" dirty="0">
                <a:solidFill>
                  <a:schemeClr val="bg1"/>
                </a:solidFill>
              </a:rPr>
              <a:t>21</a:t>
            </a:r>
            <a:r>
              <a:rPr lang="en-US" dirty="0">
                <a:solidFill>
                  <a:schemeClr val="bg1"/>
                </a:solidFill>
              </a:rPr>
              <a:t> to participate in online or in-person casino gaming or sports wagering and at least </a:t>
            </a:r>
            <a:r>
              <a:rPr lang="en-US" b="1" dirty="0">
                <a:solidFill>
                  <a:schemeClr val="bg1"/>
                </a:solidFill>
              </a:rPr>
              <a:t>18</a:t>
            </a:r>
            <a:r>
              <a:rPr lang="en-US" dirty="0">
                <a:solidFill>
                  <a:schemeClr val="bg1"/>
                </a:solidFill>
              </a:rPr>
              <a:t> years old to participate in fantasy contests, purchase a lottery ticket, or play keno.</a:t>
            </a:r>
          </a:p>
          <a:p>
            <a:pPr>
              <a:spcAft>
                <a:spcPts val="500"/>
              </a:spcAft>
            </a:pPr>
            <a:r>
              <a:rPr lang="en-US" b="1" dirty="0">
                <a:solidFill>
                  <a:schemeClr val="bg1"/>
                </a:solidFill>
              </a:rPr>
              <a:t>Handguns</a:t>
            </a:r>
          </a:p>
          <a:p>
            <a:pPr marL="285750" indent="-285750">
              <a:spcAft>
                <a:spcPts val="500"/>
              </a:spcAft>
              <a:buFont typeface="Arial" panose="020B0604020202020204" pitchFamily="34" charset="0"/>
              <a:buChar char="•"/>
            </a:pPr>
            <a:r>
              <a:rPr lang="en-US" dirty="0">
                <a:solidFill>
                  <a:schemeClr val="bg1"/>
                </a:solidFill>
              </a:rPr>
              <a:t>Must be </a:t>
            </a:r>
            <a:r>
              <a:rPr lang="en-US" b="1" dirty="0">
                <a:solidFill>
                  <a:schemeClr val="bg1"/>
                </a:solidFill>
              </a:rPr>
              <a:t>21</a:t>
            </a:r>
            <a:r>
              <a:rPr lang="en-US" dirty="0">
                <a:solidFill>
                  <a:schemeClr val="bg1"/>
                </a:solidFill>
              </a:rPr>
              <a:t> to obtain an eligibility certificate for a handgun </a:t>
            </a:r>
          </a:p>
          <a:p>
            <a:pPr marL="285750" indent="-285750">
              <a:spcAft>
                <a:spcPts val="500"/>
              </a:spcAft>
              <a:buFont typeface="Arial" panose="020B0604020202020204" pitchFamily="34" charset="0"/>
              <a:buChar char="•"/>
            </a:pPr>
            <a:r>
              <a:rPr lang="en-US" dirty="0">
                <a:solidFill>
                  <a:schemeClr val="bg1"/>
                </a:solidFill>
              </a:rPr>
              <a:t>Law prohibits any person from selling, bartering, lending, giving, delivering or otherwise transferring any handgun to a person under age </a:t>
            </a:r>
            <a:r>
              <a:rPr lang="en-US" b="1" dirty="0">
                <a:solidFill>
                  <a:schemeClr val="bg1"/>
                </a:solidFill>
              </a:rPr>
              <a:t>21</a:t>
            </a:r>
          </a:p>
        </p:txBody>
      </p:sp>
    </p:spTree>
    <p:extLst>
      <p:ext uri="{BB962C8B-B14F-4D97-AF65-F5344CB8AC3E}">
        <p14:creationId xmlns:p14="http://schemas.microsoft.com/office/powerpoint/2010/main" val="61979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a:xfrm>
            <a:off x="971550" y="504419"/>
            <a:ext cx="4133757" cy="1211797"/>
          </a:xfrm>
        </p:spPr>
        <p:txBody>
          <a:bodyPr>
            <a:normAutofit/>
          </a:bodyPr>
          <a:lstStyle/>
          <a:p>
            <a:r>
              <a:rPr lang="en-US" dirty="0"/>
              <a:t>Organization Name</a:t>
            </a:r>
          </a:p>
        </p:txBody>
      </p:sp>
      <p:sp>
        <p:nvSpPr>
          <p:cNvPr id="4" name="Text Placeholder 3">
            <a:extLst>
              <a:ext uri="{FF2B5EF4-FFF2-40B4-BE49-F238E27FC236}">
                <a16:creationId xmlns:a16="http://schemas.microsoft.com/office/drawing/2014/main" id="{A17F80A9-6337-524E-AC61-32C5AFEE8E6D}"/>
              </a:ext>
            </a:extLst>
          </p:cNvPr>
          <p:cNvSpPr>
            <a:spLocks noGrp="1"/>
          </p:cNvSpPr>
          <p:nvPr>
            <p:ph type="body" sz="quarter" idx="11"/>
          </p:nvPr>
        </p:nvSpPr>
        <p:spPr>
          <a:xfrm>
            <a:off x="952499" y="2197923"/>
            <a:ext cx="4572001" cy="2795232"/>
          </a:xfrm>
        </p:spPr>
        <p:txBody>
          <a:bodyPr/>
          <a:lstStyle/>
          <a:p>
            <a:pPr marL="285750" indent="-285750">
              <a:buFont typeface="Arial" panose="020B0604020202020204" pitchFamily="34" charset="0"/>
              <a:buChar char="•"/>
            </a:pPr>
            <a:r>
              <a:rPr lang="en-US" sz="1800" dirty="0"/>
              <a:t>Organization Description</a:t>
            </a:r>
          </a:p>
          <a:p>
            <a:pPr marL="285750" indent="-285750">
              <a:buFont typeface="Arial" panose="020B0604020202020204" pitchFamily="34" charset="0"/>
              <a:buChar char="•"/>
            </a:pPr>
            <a:r>
              <a:rPr lang="en-US" sz="1800" dirty="0"/>
              <a:t>Region Served</a:t>
            </a:r>
          </a:p>
          <a:p>
            <a:pPr marL="285750" indent="-285750">
              <a:buFont typeface="Arial" panose="020B0604020202020204" pitchFamily="34" charset="0"/>
              <a:buChar char="•"/>
            </a:pPr>
            <a:r>
              <a:rPr lang="en-US" sz="1800" dirty="0"/>
              <a:t>Contact Information</a:t>
            </a:r>
          </a:p>
        </p:txBody>
      </p:sp>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971550" y="6332220"/>
            <a:ext cx="523240" cy="247651"/>
          </a:xfrm>
        </p:spPr>
        <p:txBody>
          <a:bodyPr/>
          <a:lstStyle/>
          <a:p>
            <a:fld id="{294A09A9-5501-47C1-A89A-A340965A2BE2}" type="slidenum">
              <a:rPr lang="en-US" smtClean="0"/>
              <a:pPr/>
              <a:t>2</a:t>
            </a:fld>
            <a:endParaRPr lang="en-US" dirty="0"/>
          </a:p>
        </p:txBody>
      </p:sp>
      <p:sp>
        <p:nvSpPr>
          <p:cNvPr id="6" name="Footer Placeholder 5">
            <a:extLst>
              <a:ext uri="{FF2B5EF4-FFF2-40B4-BE49-F238E27FC236}">
                <a16:creationId xmlns:a16="http://schemas.microsoft.com/office/drawing/2014/main" id="{66F3960A-D260-8445-A153-0B674474CEBD}"/>
              </a:ext>
            </a:extLst>
          </p:cNvPr>
          <p:cNvSpPr>
            <a:spLocks noGrp="1"/>
          </p:cNvSpPr>
          <p:nvPr>
            <p:ph type="ftr" sz="quarter" idx="15"/>
          </p:nvPr>
        </p:nvSpPr>
        <p:spPr>
          <a:xfrm>
            <a:off x="1494790" y="6332220"/>
            <a:ext cx="1497330" cy="247651"/>
          </a:xfrm>
        </p:spPr>
        <p:txBody>
          <a:bodyPr/>
          <a:lstStyle/>
          <a:p>
            <a:r>
              <a:rPr lang="en-US" dirty="0"/>
              <a:t>Fundamentals of Vaping </a:t>
            </a:r>
          </a:p>
        </p:txBody>
      </p:sp>
      <p:pic>
        <p:nvPicPr>
          <p:cNvPr id="14" name="Picture 13" descr="Map&#10;&#10;Description automatically generated">
            <a:extLst>
              <a:ext uri="{FF2B5EF4-FFF2-40B4-BE49-F238E27FC236}">
                <a16:creationId xmlns:a16="http://schemas.microsoft.com/office/drawing/2014/main" id="{0D415EC9-F7A4-9242-B752-831E3ED768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4" b="96820" l="5363" r="89446">
                        <a14:foregroundMark x1="22318" y1="8481" x2="22318" y2="8481"/>
                        <a14:foregroundMark x1="33218" y1="6714" x2="33218" y2="6714"/>
                        <a14:foregroundMark x1="5536" y1="90695" x2="5536" y2="90695"/>
                        <a14:foregroundMark x1="11419" y1="96820" x2="11419" y2="96820"/>
                        <a14:foregroundMark x1="87716" y1="67962" x2="87716" y2="67962"/>
                        <a14:foregroundMark x1="86505" y1="67020" x2="86505" y2="67020"/>
                        <a14:foregroundMark x1="87716" y1="67491" x2="87716" y2="67491"/>
                        <a14:foregroundMark x1="88927" y1="64900" x2="88927" y2="64900"/>
                      </a14:backgroundRemoval>
                    </a14:imgEffect>
                  </a14:imgLayer>
                </a14:imgProps>
              </a:ext>
              <a:ext uri="{28A0092B-C50C-407E-A947-70E740481C1C}">
                <a14:useLocalDpi xmlns:a14="http://schemas.microsoft.com/office/drawing/2010/main" val="0"/>
              </a:ext>
            </a:extLst>
          </a:blip>
          <a:stretch>
            <a:fillRect/>
          </a:stretch>
        </p:blipFill>
        <p:spPr>
          <a:xfrm>
            <a:off x="4170762" y="148445"/>
            <a:ext cx="3565964" cy="5231727"/>
          </a:xfrm>
          <a:prstGeom prst="rect">
            <a:avLst/>
          </a:prstGeom>
        </p:spPr>
      </p:pic>
      <p:pic>
        <p:nvPicPr>
          <p:cNvPr id="16" name="Picture 15" descr="Map&#10;&#10;Description automatically generated">
            <a:extLst>
              <a:ext uri="{FF2B5EF4-FFF2-40B4-BE49-F238E27FC236}">
                <a16:creationId xmlns:a16="http://schemas.microsoft.com/office/drawing/2014/main" id="{18026C6E-6B8F-C247-91E4-54BDED491D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17" b="98225" l="3393" r="93215">
                        <a14:foregroundMark x1="4523" y1="54635" x2="4523" y2="54635"/>
                        <a14:foregroundMark x1="3393" y1="76331" x2="3393" y2="76331"/>
                        <a14:foregroundMark x1="18255" y1="93294" x2="18255" y2="93294"/>
                        <a14:foregroundMark x1="27464" y1="95661" x2="27464" y2="95661"/>
                        <a14:foregroundMark x1="22294" y1="98225" x2="22294" y2="98225"/>
                        <a14:foregroundMark x1="22294" y1="8481" x2="22294" y2="8481"/>
                        <a14:foregroundMark x1="40711" y1="9073" x2="40711" y2="9073"/>
                        <a14:foregroundMark x1="43780" y1="8481" x2="43780" y2="8481"/>
                        <a14:foregroundMark x1="93376" y1="11440" x2="93376" y2="11440"/>
                        <a14:foregroundMark x1="25848" y1="6509" x2="25848" y2="6509"/>
                        <a14:foregroundMark x1="38126" y1="7101" x2="38126" y2="7101"/>
                        <a14:foregroundMark x1="38126" y1="5917" x2="38126" y2="5917"/>
                        <a14:foregroundMark x1="25848" y1="5917" x2="25848" y2="5917"/>
                      </a14:backgroundRemoval>
                    </a14:imgEffect>
                  </a14:imgLayer>
                </a14:imgProps>
              </a:ext>
              <a:ext uri="{28A0092B-C50C-407E-A947-70E740481C1C}">
                <a14:useLocalDpi xmlns:a14="http://schemas.microsoft.com/office/drawing/2010/main" val="0"/>
              </a:ext>
            </a:extLst>
          </a:blip>
          <a:stretch>
            <a:fillRect/>
          </a:stretch>
        </p:blipFill>
        <p:spPr>
          <a:xfrm>
            <a:off x="6372937" y="283914"/>
            <a:ext cx="4133756" cy="3384597"/>
          </a:xfrm>
          <a:prstGeom prst="rect">
            <a:avLst/>
          </a:prstGeom>
        </p:spPr>
      </p:pic>
      <p:pic>
        <p:nvPicPr>
          <p:cNvPr id="18" name="Picture 17" descr="Map&#10;&#10;Description automatically generated">
            <a:extLst>
              <a:ext uri="{FF2B5EF4-FFF2-40B4-BE49-F238E27FC236}">
                <a16:creationId xmlns:a16="http://schemas.microsoft.com/office/drawing/2014/main" id="{2D49593D-5ED2-9640-A02E-D2F6CDA220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19" b="93898" l="3301" r="89903">
                        <a14:foregroundMark x1="41748" y1="26775" x2="55728" y2="32254"/>
                        <a14:foregroundMark x1="55728" y1="32254" x2="37670" y2="44334"/>
                        <a14:foregroundMark x1="37670" y1="44334" x2="42524" y2="27024"/>
                        <a14:foregroundMark x1="42524" y1="27024" x2="59612" y2="23537"/>
                        <a14:foregroundMark x1="59612" y1="23537" x2="70485" y2="29888"/>
                        <a14:foregroundMark x1="70485" y1="29888" x2="70485" y2="43711"/>
                        <a14:foregroundMark x1="70485" y1="43711" x2="57087" y2="58406"/>
                        <a14:foregroundMark x1="57087" y1="58406" x2="65631" y2="47073"/>
                        <a14:foregroundMark x1="65631" y1="47073" x2="86796" y2="48692"/>
                        <a14:foregroundMark x1="86796" y1="48692" x2="87961" y2="65629"/>
                        <a14:foregroundMark x1="87961" y1="65629" x2="75146" y2="71606"/>
                        <a14:foregroundMark x1="75146" y1="71606" x2="56311" y2="75342"/>
                        <a14:foregroundMark x1="56311" y1="75342" x2="40583" y2="83562"/>
                        <a14:foregroundMark x1="40583" y1="83562" x2="30874" y2="86177"/>
                        <a14:foregroundMark x1="32233" y1="14321" x2="40777" y2="6725"/>
                        <a14:foregroundMark x1="40777" y1="6725" x2="56117" y2="6102"/>
                        <a14:foregroundMark x1="56117" y1="6102" x2="87961" y2="8842"/>
                        <a14:foregroundMark x1="87961" y1="8842" x2="93592" y2="29141"/>
                        <a14:foregroundMark x1="93479" y1="29837" x2="85437" y2="79203"/>
                        <a14:foregroundMark x1="93592" y1="29141" x2="93586" y2="29181"/>
                        <a14:foregroundMark x1="85437" y1="79203" x2="74369" y2="85803"/>
                        <a14:foregroundMark x1="74369" y1="85803" x2="29320" y2="91905"/>
                        <a14:foregroundMark x1="29320" y1="91905" x2="17282" y2="86177"/>
                        <a14:foregroundMark x1="17282" y1="86177" x2="24660" y2="78082"/>
                        <a14:foregroundMark x1="24660" y1="78082" x2="26602" y2="68369"/>
                        <a14:foregroundMark x1="26602" y1="68369" x2="15728" y2="60274"/>
                        <a14:foregroundMark x1="15728" y1="60274" x2="26602" y2="52304"/>
                        <a14:foregroundMark x1="26602" y1="52304" x2="24078" y2="42092"/>
                        <a14:foregroundMark x1="24078" y1="42092" x2="14563" y2="34620"/>
                        <a14:foregroundMark x1="14563" y1="34620" x2="27767" y2="28892"/>
                        <a14:foregroundMark x1="32884" y1="14944" x2="33204" y2="14072"/>
                        <a14:foregroundMark x1="32655" y1="15567" x2="32884" y2="14944"/>
                        <a14:foregroundMark x1="27767" y1="28892" x2="32655" y2="15567"/>
                        <a14:foregroundMark x1="18447" y1="94022" x2="30291" y2="93151"/>
                        <a14:foregroundMark x1="3301" y1="60025" x2="3301" y2="60025"/>
                        <a14:foregroundMark x1="44660" y1="8219" x2="44660" y2="8219"/>
                        <a14:foregroundMark x1="81165" y1="86800" x2="81165" y2="86800"/>
                        <a14:foregroundMark x1="83495" y1="87049" x2="83495" y2="87049"/>
                        <a14:foregroundMark x1="84466" y1="87920" x2="84466" y2="87920"/>
                        <a14:foregroundMark x1="84078" y1="89166" x2="84078" y2="89166"/>
                        <a14:backgroundMark x1="92039" y1="29265" x2="92039" y2="29265"/>
                        <a14:backgroundMark x1="93010" y1="28892" x2="93010" y2="28020"/>
                        <a14:backgroundMark x1="30874" y1="14944" x2="30874" y2="14944"/>
                        <a14:backgroundMark x1="30874" y1="15567" x2="30874" y2="15567"/>
                      </a14:backgroundRemoval>
                    </a14:imgEffect>
                  </a14:imgLayer>
                </a14:imgProps>
              </a:ext>
              <a:ext uri="{28A0092B-C50C-407E-A947-70E740481C1C}">
                <a14:useLocalDpi xmlns:a14="http://schemas.microsoft.com/office/drawing/2010/main" val="0"/>
              </a:ext>
            </a:extLst>
          </a:blip>
          <a:stretch>
            <a:fillRect/>
          </a:stretch>
        </p:blipFill>
        <p:spPr>
          <a:xfrm>
            <a:off x="8922702" y="180418"/>
            <a:ext cx="3263900" cy="5092700"/>
          </a:xfrm>
          <a:prstGeom prst="rect">
            <a:avLst/>
          </a:prstGeom>
        </p:spPr>
      </p:pic>
      <p:pic>
        <p:nvPicPr>
          <p:cNvPr id="20" name="Picture 19" descr="Map&#10;&#10;Description automatically generated">
            <a:extLst>
              <a:ext uri="{FF2B5EF4-FFF2-40B4-BE49-F238E27FC236}">
                <a16:creationId xmlns:a16="http://schemas.microsoft.com/office/drawing/2014/main" id="{4633ECAD-283B-0348-ABBE-86AAC8CE960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455" b="91919" l="1366" r="93323">
                        <a14:foregroundMark x1="1366" y1="70101" x2="1366" y2="70101"/>
                        <a14:foregroundMark x1="10167" y1="93333" x2="10167" y2="93333"/>
                        <a14:foregroundMark x1="56297" y1="9495" x2="56297" y2="9495"/>
                        <a14:foregroundMark x1="65857" y1="5455" x2="65857" y2="5455"/>
                        <a14:foregroundMark x1="89681" y1="74141" x2="89681" y2="74141"/>
                        <a14:foregroundMark x1="91502" y1="75152" x2="91502" y2="75152"/>
                        <a14:foregroundMark x1="91806" y1="75152" x2="91806" y2="75152"/>
                        <a14:foregroundMark x1="92261" y1="73131" x2="92261" y2="73131"/>
                        <a14:foregroundMark x1="92564" y1="71111" x2="92564" y2="71111"/>
                        <a14:foregroundMark x1="91806" y1="74141" x2="91806" y2="74141"/>
                        <a14:foregroundMark x1="93323" y1="40000" x2="93323" y2="40000"/>
                        <a14:foregroundMark x1="29590" y1="77172" x2="29590" y2="77172"/>
                        <a14:foregroundMark x1="29894" y1="77576" x2="29894" y2="77576"/>
                        <a14:foregroundMark x1="29894" y1="77172" x2="29894" y2="77172"/>
                        <a14:foregroundMark x1="29894" y1="77172" x2="29894" y2="77172"/>
                      </a14:backgroundRemoval>
                    </a14:imgEffect>
                  </a14:imgLayer>
                </a14:imgProps>
              </a:ext>
              <a:ext uri="{28A0092B-C50C-407E-A947-70E740481C1C}">
                <a14:useLocalDpi xmlns:a14="http://schemas.microsoft.com/office/drawing/2010/main" val="0"/>
              </a:ext>
            </a:extLst>
          </a:blip>
          <a:stretch>
            <a:fillRect/>
          </a:stretch>
        </p:blipFill>
        <p:spPr>
          <a:xfrm>
            <a:off x="5793994" y="2714836"/>
            <a:ext cx="4178300" cy="3136900"/>
          </a:xfrm>
          <a:prstGeom prst="rect">
            <a:avLst/>
          </a:prstGeom>
        </p:spPr>
      </p:pic>
      <p:pic>
        <p:nvPicPr>
          <p:cNvPr id="22" name="Picture 21" descr="Map&#10;&#10;Description automatically generated">
            <a:extLst>
              <a:ext uri="{FF2B5EF4-FFF2-40B4-BE49-F238E27FC236}">
                <a16:creationId xmlns:a16="http://schemas.microsoft.com/office/drawing/2014/main" id="{64858F76-58AE-C34C-A8B7-A14D0ED52BD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361" b="89498" l="2495" r="92931">
                        <a14:foregroundMark x1="2495" y1="71689" x2="2495" y2="71689"/>
                        <a14:foregroundMark x1="77755" y1="9817" x2="77755" y2="9817"/>
                        <a14:foregroundMark x1="88981" y1="39954" x2="88981" y2="39954"/>
                        <a14:foregroundMark x1="89813" y1="38356" x2="89813" y2="38356"/>
                        <a14:foregroundMark x1="90852" y1="39498" x2="90852" y2="39498"/>
                        <a14:foregroundMark x1="89397" y1="58447" x2="89397" y2="58447"/>
                        <a14:foregroundMark x1="89813" y1="57763" x2="89813" y2="57763"/>
                        <a14:foregroundMark x1="90437" y1="57763" x2="90437" y2="57763"/>
                        <a14:foregroundMark x1="92931" y1="38813" x2="92931" y2="38813"/>
                        <a14:foregroundMark x1="46778" y1="78995" x2="46778" y2="78995"/>
                        <a14:foregroundMark x1="46778" y1="79452" x2="53222" y2="74429"/>
                      </a14:backgroundRemoval>
                    </a14:imgEffect>
                  </a14:imgLayer>
                </a14:imgProps>
              </a:ext>
              <a:ext uri="{28A0092B-C50C-407E-A947-70E740481C1C}">
                <a14:useLocalDpi xmlns:a14="http://schemas.microsoft.com/office/drawing/2010/main" val="0"/>
              </a:ext>
            </a:extLst>
          </a:blip>
          <a:stretch>
            <a:fillRect/>
          </a:stretch>
        </p:blipFill>
        <p:spPr>
          <a:xfrm>
            <a:off x="3515360" y="4247129"/>
            <a:ext cx="3048000" cy="2781300"/>
          </a:xfrm>
          <a:prstGeom prst="rect">
            <a:avLst/>
          </a:prstGeom>
        </p:spPr>
      </p:pic>
    </p:spTree>
    <p:extLst>
      <p:ext uri="{BB962C8B-B14F-4D97-AF65-F5344CB8AC3E}">
        <p14:creationId xmlns:p14="http://schemas.microsoft.com/office/powerpoint/2010/main" val="39124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69FBF7-4F3E-3845-A0F2-9128B08A45CB}"/>
              </a:ext>
            </a:extLst>
          </p:cNvPr>
          <p:cNvSpPr>
            <a:spLocks noGrp="1"/>
          </p:cNvSpPr>
          <p:nvPr>
            <p:ph type="title"/>
          </p:nvPr>
        </p:nvSpPr>
        <p:spPr/>
        <p:txBody>
          <a:bodyPr>
            <a:normAutofit fontScale="90000"/>
          </a:bodyPr>
          <a:lstStyle/>
          <a:p>
            <a:r>
              <a:rPr lang="en-US" dirty="0"/>
              <a:t>Law and Policy (Cannabis)</a:t>
            </a:r>
          </a:p>
        </p:txBody>
      </p:sp>
      <p:sp>
        <p:nvSpPr>
          <p:cNvPr id="6" name="Footer Placeholder 5">
            <a:extLst>
              <a:ext uri="{FF2B5EF4-FFF2-40B4-BE49-F238E27FC236}">
                <a16:creationId xmlns:a16="http://schemas.microsoft.com/office/drawing/2014/main" id="{06ADB48D-21E4-1843-B168-8A2FB7B408B5}"/>
              </a:ext>
            </a:extLst>
          </p:cNvPr>
          <p:cNvSpPr>
            <a:spLocks noGrp="1"/>
          </p:cNvSpPr>
          <p:nvPr>
            <p:ph type="ftr" sz="quarter" idx="15"/>
          </p:nvPr>
        </p:nvSpPr>
        <p:spPr/>
        <p:txBody>
          <a:bodyPr/>
          <a:lstStyle/>
          <a:p>
            <a:r>
              <a:rPr lang="en-US" dirty="0">
                <a:solidFill>
                  <a:srgbClr val="000000"/>
                </a:solidFill>
              </a:rPr>
              <a:t>Fundamentals of Vaping</a:t>
            </a:r>
          </a:p>
        </p:txBody>
      </p:sp>
      <p:sp>
        <p:nvSpPr>
          <p:cNvPr id="7" name="Slide Number Placeholder 6">
            <a:extLst>
              <a:ext uri="{FF2B5EF4-FFF2-40B4-BE49-F238E27FC236}">
                <a16:creationId xmlns:a16="http://schemas.microsoft.com/office/drawing/2014/main" id="{7FBCADDE-CB73-4A4C-934E-DAFDB3337905}"/>
              </a:ext>
            </a:extLst>
          </p:cNvPr>
          <p:cNvSpPr>
            <a:spLocks noGrp="1"/>
          </p:cNvSpPr>
          <p:nvPr>
            <p:ph type="sldNum" sz="quarter" idx="16"/>
          </p:nvPr>
        </p:nvSpPr>
        <p:spPr/>
        <p:txBody>
          <a:bodyPr/>
          <a:lstStyle/>
          <a:p>
            <a:fld id="{294A09A9-5501-47C1-A89A-A340965A2BE2}" type="slidenum">
              <a:rPr lang="en-US" smtClean="0">
                <a:solidFill>
                  <a:srgbClr val="000000"/>
                </a:solidFill>
              </a:rPr>
              <a:pPr/>
              <a:t>20</a:t>
            </a:fld>
            <a:endParaRPr lang="en-US" dirty="0">
              <a:solidFill>
                <a:srgbClr val="000000"/>
              </a:solidFill>
            </a:endParaRPr>
          </a:p>
        </p:txBody>
      </p:sp>
      <p:pic>
        <p:nvPicPr>
          <p:cNvPr id="8" name="Picture 7">
            <a:extLst>
              <a:ext uri="{FF2B5EF4-FFF2-40B4-BE49-F238E27FC236}">
                <a16:creationId xmlns:a16="http://schemas.microsoft.com/office/drawing/2014/main" id="{06C9E946-CA98-E946-9602-69BFFFA8BF68}"/>
              </a:ext>
            </a:extLst>
          </p:cNvPr>
          <p:cNvPicPr>
            <a:picLocks noChangeAspect="1"/>
          </p:cNvPicPr>
          <p:nvPr/>
        </p:nvPicPr>
        <p:blipFill rotWithShape="1">
          <a:blip r:embed="rId3"/>
          <a:srcRect l="1774" r="50888"/>
          <a:stretch/>
        </p:blipFill>
        <p:spPr>
          <a:xfrm>
            <a:off x="971550" y="2218745"/>
            <a:ext cx="4075837" cy="1405170"/>
          </a:xfrm>
          <a:prstGeom prst="rect">
            <a:avLst/>
          </a:prstGeom>
        </p:spPr>
      </p:pic>
      <p:pic>
        <p:nvPicPr>
          <p:cNvPr id="9" name="Picture 8">
            <a:extLst>
              <a:ext uri="{FF2B5EF4-FFF2-40B4-BE49-F238E27FC236}">
                <a16:creationId xmlns:a16="http://schemas.microsoft.com/office/drawing/2014/main" id="{25A376A2-B7D3-C947-A073-282B16955DC2}"/>
              </a:ext>
            </a:extLst>
          </p:cNvPr>
          <p:cNvPicPr>
            <a:picLocks noChangeAspect="1"/>
          </p:cNvPicPr>
          <p:nvPr/>
        </p:nvPicPr>
        <p:blipFill rotWithShape="1">
          <a:blip r:embed="rId3"/>
          <a:srcRect l="49152" r="-1"/>
          <a:stretch/>
        </p:blipFill>
        <p:spPr>
          <a:xfrm>
            <a:off x="1043709" y="3623915"/>
            <a:ext cx="3989866" cy="1280594"/>
          </a:xfrm>
          <a:prstGeom prst="rect">
            <a:avLst/>
          </a:prstGeom>
        </p:spPr>
      </p:pic>
      <p:pic>
        <p:nvPicPr>
          <p:cNvPr id="10" name="Content Placeholder 3">
            <a:extLst>
              <a:ext uri="{FF2B5EF4-FFF2-40B4-BE49-F238E27FC236}">
                <a16:creationId xmlns:a16="http://schemas.microsoft.com/office/drawing/2014/main" id="{1B6F935B-185C-2349-BD73-45A8CE610622}"/>
              </a:ext>
            </a:extLst>
          </p:cNvPr>
          <p:cNvPicPr>
            <a:picLocks noChangeAspect="1"/>
          </p:cNvPicPr>
          <p:nvPr/>
        </p:nvPicPr>
        <p:blipFill rotWithShape="1">
          <a:blip r:embed="rId4"/>
          <a:srcRect t="14231"/>
          <a:stretch/>
        </p:blipFill>
        <p:spPr>
          <a:xfrm>
            <a:off x="4830241" y="221670"/>
            <a:ext cx="3722634" cy="3940307"/>
          </a:xfrm>
          <a:prstGeom prst="rect">
            <a:avLst/>
          </a:prstGeom>
        </p:spPr>
      </p:pic>
      <p:pic>
        <p:nvPicPr>
          <p:cNvPr id="11" name="Picture 10">
            <a:extLst>
              <a:ext uri="{FF2B5EF4-FFF2-40B4-BE49-F238E27FC236}">
                <a16:creationId xmlns:a16="http://schemas.microsoft.com/office/drawing/2014/main" id="{6123200E-E160-4245-946A-D315766939AD}"/>
              </a:ext>
            </a:extLst>
          </p:cNvPr>
          <p:cNvPicPr>
            <a:picLocks noChangeAspect="1"/>
          </p:cNvPicPr>
          <p:nvPr/>
        </p:nvPicPr>
        <p:blipFill rotWithShape="1">
          <a:blip r:embed="rId5"/>
          <a:srcRect b="15726"/>
          <a:stretch/>
        </p:blipFill>
        <p:spPr>
          <a:xfrm>
            <a:off x="8552875" y="244673"/>
            <a:ext cx="3637538" cy="3917303"/>
          </a:xfrm>
          <a:prstGeom prst="rect">
            <a:avLst/>
          </a:prstGeom>
        </p:spPr>
      </p:pic>
      <p:pic>
        <p:nvPicPr>
          <p:cNvPr id="12" name="Picture 11">
            <a:extLst>
              <a:ext uri="{FF2B5EF4-FFF2-40B4-BE49-F238E27FC236}">
                <a16:creationId xmlns:a16="http://schemas.microsoft.com/office/drawing/2014/main" id="{4353399F-0425-344C-9AA0-8F2BA8142A3F}"/>
              </a:ext>
            </a:extLst>
          </p:cNvPr>
          <p:cNvPicPr>
            <a:picLocks noChangeAspect="1"/>
          </p:cNvPicPr>
          <p:nvPr/>
        </p:nvPicPr>
        <p:blipFill>
          <a:blip r:embed="rId6"/>
          <a:stretch>
            <a:fillRect/>
          </a:stretch>
        </p:blipFill>
        <p:spPr>
          <a:xfrm>
            <a:off x="6751783" y="4161976"/>
            <a:ext cx="3602183" cy="1088780"/>
          </a:xfrm>
          <a:prstGeom prst="rect">
            <a:avLst/>
          </a:prstGeom>
        </p:spPr>
      </p:pic>
      <p:pic>
        <p:nvPicPr>
          <p:cNvPr id="13" name="Picture 12">
            <a:extLst>
              <a:ext uri="{FF2B5EF4-FFF2-40B4-BE49-F238E27FC236}">
                <a16:creationId xmlns:a16="http://schemas.microsoft.com/office/drawing/2014/main" id="{F1E618A3-EF4F-084A-BE8B-E6CB03BAECB7}"/>
              </a:ext>
            </a:extLst>
          </p:cNvPr>
          <p:cNvPicPr>
            <a:picLocks noChangeAspect="1"/>
          </p:cNvPicPr>
          <p:nvPr/>
        </p:nvPicPr>
        <p:blipFill>
          <a:blip r:embed="rId7"/>
          <a:stretch>
            <a:fillRect/>
          </a:stretch>
        </p:blipFill>
        <p:spPr>
          <a:xfrm>
            <a:off x="6751783" y="5184920"/>
            <a:ext cx="3602182" cy="1492796"/>
          </a:xfrm>
          <a:prstGeom prst="rect">
            <a:avLst/>
          </a:prstGeom>
        </p:spPr>
      </p:pic>
    </p:spTree>
    <p:extLst>
      <p:ext uri="{BB962C8B-B14F-4D97-AF65-F5344CB8AC3E}">
        <p14:creationId xmlns:p14="http://schemas.microsoft.com/office/powerpoint/2010/main" val="2116011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23BCB9-5077-A24E-9F49-E539BB928A97}"/>
              </a:ext>
            </a:extLst>
          </p:cNvPr>
          <p:cNvSpPr>
            <a:spLocks noGrp="1"/>
          </p:cNvSpPr>
          <p:nvPr>
            <p:ph type="title"/>
          </p:nvPr>
        </p:nvSpPr>
        <p:spPr>
          <a:xfrm>
            <a:off x="964022" y="749759"/>
            <a:ext cx="7532277" cy="610863"/>
          </a:xfrm>
        </p:spPr>
        <p:txBody>
          <a:bodyPr/>
          <a:lstStyle/>
          <a:p>
            <a:r>
              <a:rPr lang="en-US" dirty="0"/>
              <a:t>Cannabis Vaping Options</a:t>
            </a:r>
          </a:p>
        </p:txBody>
      </p:sp>
      <p:sp>
        <p:nvSpPr>
          <p:cNvPr id="16" name="Footer Placeholder 15">
            <a:extLst>
              <a:ext uri="{FF2B5EF4-FFF2-40B4-BE49-F238E27FC236}">
                <a16:creationId xmlns:a16="http://schemas.microsoft.com/office/drawing/2014/main" id="{23B7269B-1353-B44C-8EEF-D5B9D4F86AF6}"/>
              </a:ext>
            </a:extLst>
          </p:cNvPr>
          <p:cNvSpPr>
            <a:spLocks noGrp="1"/>
          </p:cNvSpPr>
          <p:nvPr>
            <p:ph type="ftr" sz="quarter" idx="33"/>
          </p:nvPr>
        </p:nvSpPr>
        <p:spPr/>
        <p:txBody>
          <a:bodyPr/>
          <a:lstStyle/>
          <a:p>
            <a:r>
              <a:rPr lang="en-US" b="0" dirty="0"/>
              <a:t>Fundamentals of Vaping</a:t>
            </a:r>
          </a:p>
        </p:txBody>
      </p:sp>
      <p:sp>
        <p:nvSpPr>
          <p:cNvPr id="17" name="Slide Number Placeholder 16">
            <a:extLst>
              <a:ext uri="{FF2B5EF4-FFF2-40B4-BE49-F238E27FC236}">
                <a16:creationId xmlns:a16="http://schemas.microsoft.com/office/drawing/2014/main" id="{10DD13CD-4AF1-1A4E-8603-6FA907D96A1A}"/>
              </a:ext>
            </a:extLst>
          </p:cNvPr>
          <p:cNvSpPr>
            <a:spLocks noGrp="1"/>
          </p:cNvSpPr>
          <p:nvPr>
            <p:ph type="sldNum" sz="quarter" idx="34"/>
          </p:nvPr>
        </p:nvSpPr>
        <p:spPr/>
        <p:txBody>
          <a:bodyPr/>
          <a:lstStyle/>
          <a:p>
            <a:fld id="{294A09A9-5501-47C1-A89A-A340965A2BE2}" type="slidenum">
              <a:rPr lang="en-US" smtClean="0"/>
              <a:pPr/>
              <a:t>21</a:t>
            </a:fld>
            <a:endParaRPr lang="en-US" dirty="0">
              <a:latin typeface="+mn-lt"/>
            </a:endParaRPr>
          </a:p>
        </p:txBody>
      </p:sp>
      <p:pic>
        <p:nvPicPr>
          <p:cNvPr id="18" name="Picture 17">
            <a:extLst>
              <a:ext uri="{FF2B5EF4-FFF2-40B4-BE49-F238E27FC236}">
                <a16:creationId xmlns:a16="http://schemas.microsoft.com/office/drawing/2014/main" id="{AE0939BB-47E4-D94A-B452-56B4830D74B8}"/>
              </a:ext>
            </a:extLst>
          </p:cNvPr>
          <p:cNvPicPr>
            <a:picLocks noChangeAspect="1"/>
          </p:cNvPicPr>
          <p:nvPr/>
        </p:nvPicPr>
        <p:blipFill>
          <a:blip r:embed="rId3"/>
          <a:stretch>
            <a:fillRect/>
          </a:stretch>
        </p:blipFill>
        <p:spPr>
          <a:xfrm>
            <a:off x="293257" y="1489926"/>
            <a:ext cx="1497329" cy="2608251"/>
          </a:xfrm>
          <a:prstGeom prst="rect">
            <a:avLst/>
          </a:prstGeom>
        </p:spPr>
      </p:pic>
      <p:pic>
        <p:nvPicPr>
          <p:cNvPr id="19" name="Picture 18">
            <a:extLst>
              <a:ext uri="{FF2B5EF4-FFF2-40B4-BE49-F238E27FC236}">
                <a16:creationId xmlns:a16="http://schemas.microsoft.com/office/drawing/2014/main" id="{53F32F8B-1CF6-384F-8A95-990D79448F42}"/>
              </a:ext>
            </a:extLst>
          </p:cNvPr>
          <p:cNvPicPr>
            <a:picLocks noChangeAspect="1"/>
          </p:cNvPicPr>
          <p:nvPr/>
        </p:nvPicPr>
        <p:blipFill>
          <a:blip r:embed="rId4"/>
          <a:stretch>
            <a:fillRect/>
          </a:stretch>
        </p:blipFill>
        <p:spPr>
          <a:xfrm>
            <a:off x="2173239" y="1489926"/>
            <a:ext cx="1497329" cy="2657562"/>
          </a:xfrm>
          <a:prstGeom prst="rect">
            <a:avLst/>
          </a:prstGeom>
        </p:spPr>
      </p:pic>
      <p:pic>
        <p:nvPicPr>
          <p:cNvPr id="20" name="Picture 19">
            <a:extLst>
              <a:ext uri="{FF2B5EF4-FFF2-40B4-BE49-F238E27FC236}">
                <a16:creationId xmlns:a16="http://schemas.microsoft.com/office/drawing/2014/main" id="{619CBC26-AC26-0C45-B415-94ECFAC7206B}"/>
              </a:ext>
            </a:extLst>
          </p:cNvPr>
          <p:cNvPicPr>
            <a:picLocks noChangeAspect="1"/>
          </p:cNvPicPr>
          <p:nvPr/>
        </p:nvPicPr>
        <p:blipFill>
          <a:blip r:embed="rId5"/>
          <a:stretch>
            <a:fillRect/>
          </a:stretch>
        </p:blipFill>
        <p:spPr>
          <a:xfrm>
            <a:off x="4053221" y="1489927"/>
            <a:ext cx="1557604" cy="2657562"/>
          </a:xfrm>
          <a:prstGeom prst="rect">
            <a:avLst/>
          </a:prstGeom>
        </p:spPr>
      </p:pic>
      <p:pic>
        <p:nvPicPr>
          <p:cNvPr id="21" name="Picture 20">
            <a:extLst>
              <a:ext uri="{FF2B5EF4-FFF2-40B4-BE49-F238E27FC236}">
                <a16:creationId xmlns:a16="http://schemas.microsoft.com/office/drawing/2014/main" id="{64E9122D-3CF4-A247-B5D8-B751318CDA39}"/>
              </a:ext>
            </a:extLst>
          </p:cNvPr>
          <p:cNvPicPr>
            <a:picLocks noChangeAspect="1"/>
          </p:cNvPicPr>
          <p:nvPr/>
        </p:nvPicPr>
        <p:blipFill>
          <a:blip r:embed="rId6"/>
          <a:stretch>
            <a:fillRect/>
          </a:stretch>
        </p:blipFill>
        <p:spPr>
          <a:xfrm>
            <a:off x="5993478" y="1440615"/>
            <a:ext cx="1280753" cy="2657562"/>
          </a:xfrm>
          <a:prstGeom prst="rect">
            <a:avLst/>
          </a:prstGeom>
        </p:spPr>
      </p:pic>
      <p:pic>
        <p:nvPicPr>
          <p:cNvPr id="22" name="Picture 21">
            <a:extLst>
              <a:ext uri="{FF2B5EF4-FFF2-40B4-BE49-F238E27FC236}">
                <a16:creationId xmlns:a16="http://schemas.microsoft.com/office/drawing/2014/main" id="{091F9888-EBDB-434E-8968-5836F4D84D99}"/>
              </a:ext>
            </a:extLst>
          </p:cNvPr>
          <p:cNvPicPr>
            <a:picLocks noChangeAspect="1"/>
          </p:cNvPicPr>
          <p:nvPr/>
        </p:nvPicPr>
        <p:blipFill>
          <a:blip r:embed="rId7"/>
          <a:stretch>
            <a:fillRect/>
          </a:stretch>
        </p:blipFill>
        <p:spPr>
          <a:xfrm>
            <a:off x="7656884" y="1440615"/>
            <a:ext cx="1571467" cy="2706873"/>
          </a:xfrm>
          <a:prstGeom prst="rect">
            <a:avLst/>
          </a:prstGeom>
        </p:spPr>
      </p:pic>
      <p:pic>
        <p:nvPicPr>
          <p:cNvPr id="23" name="Picture 22">
            <a:extLst>
              <a:ext uri="{FF2B5EF4-FFF2-40B4-BE49-F238E27FC236}">
                <a16:creationId xmlns:a16="http://schemas.microsoft.com/office/drawing/2014/main" id="{B4923637-E5BD-F040-9C3E-C7D1369BF0E2}"/>
              </a:ext>
            </a:extLst>
          </p:cNvPr>
          <p:cNvPicPr>
            <a:picLocks noChangeAspect="1"/>
          </p:cNvPicPr>
          <p:nvPr/>
        </p:nvPicPr>
        <p:blipFill>
          <a:blip r:embed="rId8"/>
          <a:stretch>
            <a:fillRect/>
          </a:stretch>
        </p:blipFill>
        <p:spPr>
          <a:xfrm>
            <a:off x="9611002" y="1440615"/>
            <a:ext cx="1543248" cy="2706873"/>
          </a:xfrm>
          <a:prstGeom prst="rect">
            <a:avLst/>
          </a:prstGeom>
        </p:spPr>
      </p:pic>
      <p:pic>
        <p:nvPicPr>
          <p:cNvPr id="24" name="Picture 23">
            <a:extLst>
              <a:ext uri="{FF2B5EF4-FFF2-40B4-BE49-F238E27FC236}">
                <a16:creationId xmlns:a16="http://schemas.microsoft.com/office/drawing/2014/main" id="{8FA3A283-32A4-5547-A538-294C452EEAF2}"/>
              </a:ext>
            </a:extLst>
          </p:cNvPr>
          <p:cNvPicPr>
            <a:picLocks noChangeAspect="1"/>
          </p:cNvPicPr>
          <p:nvPr/>
        </p:nvPicPr>
        <p:blipFill>
          <a:blip r:embed="rId9"/>
          <a:stretch>
            <a:fillRect/>
          </a:stretch>
        </p:blipFill>
        <p:spPr>
          <a:xfrm>
            <a:off x="1233170" y="4408169"/>
            <a:ext cx="2066925" cy="1924050"/>
          </a:xfrm>
          <a:prstGeom prst="rect">
            <a:avLst/>
          </a:prstGeom>
        </p:spPr>
      </p:pic>
      <p:pic>
        <p:nvPicPr>
          <p:cNvPr id="25" name="Picture 24">
            <a:extLst>
              <a:ext uri="{FF2B5EF4-FFF2-40B4-BE49-F238E27FC236}">
                <a16:creationId xmlns:a16="http://schemas.microsoft.com/office/drawing/2014/main" id="{9EA6CBEA-9344-8942-B363-D164F78356E3}"/>
              </a:ext>
            </a:extLst>
          </p:cNvPr>
          <p:cNvPicPr>
            <a:picLocks noChangeAspect="1"/>
          </p:cNvPicPr>
          <p:nvPr/>
        </p:nvPicPr>
        <p:blipFill>
          <a:blip r:embed="rId10"/>
          <a:stretch>
            <a:fillRect/>
          </a:stretch>
        </p:blipFill>
        <p:spPr>
          <a:xfrm>
            <a:off x="3806692" y="4517706"/>
            <a:ext cx="1685925" cy="1704975"/>
          </a:xfrm>
          <a:prstGeom prst="rect">
            <a:avLst/>
          </a:prstGeom>
        </p:spPr>
      </p:pic>
      <p:pic>
        <p:nvPicPr>
          <p:cNvPr id="26" name="Picture 25">
            <a:extLst>
              <a:ext uri="{FF2B5EF4-FFF2-40B4-BE49-F238E27FC236}">
                <a16:creationId xmlns:a16="http://schemas.microsoft.com/office/drawing/2014/main" id="{51572CA1-650A-ED42-95D9-47981DEED2A4}"/>
              </a:ext>
            </a:extLst>
          </p:cNvPr>
          <p:cNvPicPr>
            <a:picLocks noChangeAspect="1"/>
          </p:cNvPicPr>
          <p:nvPr/>
        </p:nvPicPr>
        <p:blipFill>
          <a:blip r:embed="rId11"/>
          <a:stretch>
            <a:fillRect/>
          </a:stretch>
        </p:blipFill>
        <p:spPr>
          <a:xfrm>
            <a:off x="5999214" y="4156681"/>
            <a:ext cx="1704975" cy="2105025"/>
          </a:xfrm>
          <a:prstGeom prst="rect">
            <a:avLst/>
          </a:prstGeom>
        </p:spPr>
      </p:pic>
      <p:pic>
        <p:nvPicPr>
          <p:cNvPr id="27" name="Picture 26">
            <a:extLst>
              <a:ext uri="{FF2B5EF4-FFF2-40B4-BE49-F238E27FC236}">
                <a16:creationId xmlns:a16="http://schemas.microsoft.com/office/drawing/2014/main" id="{200F0169-DDEE-574A-8819-92690E145CD6}"/>
              </a:ext>
            </a:extLst>
          </p:cNvPr>
          <p:cNvPicPr>
            <a:picLocks noChangeAspect="1"/>
          </p:cNvPicPr>
          <p:nvPr/>
        </p:nvPicPr>
        <p:blipFill>
          <a:blip r:embed="rId12"/>
          <a:stretch>
            <a:fillRect/>
          </a:stretch>
        </p:blipFill>
        <p:spPr>
          <a:xfrm>
            <a:off x="8210787" y="4139046"/>
            <a:ext cx="2035128" cy="2122660"/>
          </a:xfrm>
          <a:prstGeom prst="rect">
            <a:avLst/>
          </a:prstGeom>
        </p:spPr>
      </p:pic>
    </p:spTree>
    <p:extLst>
      <p:ext uri="{BB962C8B-B14F-4D97-AF65-F5344CB8AC3E}">
        <p14:creationId xmlns:p14="http://schemas.microsoft.com/office/powerpoint/2010/main" val="2340773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8000" t="-5000" r="-7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DB08-7BA3-E649-9670-24FAB4EE2A01}"/>
              </a:ext>
            </a:extLst>
          </p:cNvPr>
          <p:cNvSpPr>
            <a:spLocks noGrp="1"/>
          </p:cNvSpPr>
          <p:nvPr>
            <p:ph type="title"/>
          </p:nvPr>
        </p:nvSpPr>
        <p:spPr>
          <a:xfrm>
            <a:off x="695325" y="355442"/>
            <a:ext cx="10801350" cy="610863"/>
          </a:xfrm>
        </p:spPr>
        <p:txBody>
          <a:bodyPr anchor="ctr">
            <a:noAutofit/>
          </a:bodyPr>
          <a:lstStyle/>
          <a:p>
            <a:pPr algn="ctr"/>
            <a:r>
              <a:rPr lang="en-US" sz="2400" dirty="0"/>
              <a:t>Past Year Cannabis Use by Age Group: CT vs US, 2008-2018</a:t>
            </a:r>
          </a:p>
        </p:txBody>
      </p:sp>
      <p:sp>
        <p:nvSpPr>
          <p:cNvPr id="5" name="Footer Placeholder 4">
            <a:extLst>
              <a:ext uri="{FF2B5EF4-FFF2-40B4-BE49-F238E27FC236}">
                <a16:creationId xmlns:a16="http://schemas.microsoft.com/office/drawing/2014/main" id="{90E80640-4831-C14E-860A-DE70D1C34F6E}"/>
              </a:ext>
            </a:extLst>
          </p:cNvPr>
          <p:cNvSpPr>
            <a:spLocks noGrp="1"/>
          </p:cNvSpPr>
          <p:nvPr>
            <p:ph type="ftr" sz="quarter" idx="12"/>
          </p:nvPr>
        </p:nvSpPr>
        <p:spPr/>
        <p:txBody>
          <a:bodyPr/>
          <a:lstStyle/>
          <a:p>
            <a:r>
              <a:rPr lang="en-US" dirty="0"/>
              <a:t>Fundamentals of Vaping</a:t>
            </a:r>
            <a:endParaRPr lang="en-US" b="0" dirty="0"/>
          </a:p>
        </p:txBody>
      </p:sp>
      <p:sp>
        <p:nvSpPr>
          <p:cNvPr id="6" name="Slide Number Placeholder 5">
            <a:extLst>
              <a:ext uri="{FF2B5EF4-FFF2-40B4-BE49-F238E27FC236}">
                <a16:creationId xmlns:a16="http://schemas.microsoft.com/office/drawing/2014/main" id="{41F65E7C-D706-A047-9AD8-095BF09300D2}"/>
              </a:ext>
            </a:extLst>
          </p:cNvPr>
          <p:cNvSpPr>
            <a:spLocks noGrp="1"/>
          </p:cNvSpPr>
          <p:nvPr>
            <p:ph type="sldNum" sz="quarter" idx="13"/>
          </p:nvPr>
        </p:nvSpPr>
        <p:spPr/>
        <p:txBody>
          <a:bodyPr/>
          <a:lstStyle/>
          <a:p>
            <a:fld id="{294A09A9-5501-47C1-A89A-A340965A2BE2}" type="slidenum">
              <a:rPr lang="en-US" smtClean="0"/>
              <a:pPr/>
              <a:t>22</a:t>
            </a:fld>
            <a:endParaRPr lang="en-US" dirty="0">
              <a:latin typeface="+mn-lt"/>
            </a:endParaRPr>
          </a:p>
        </p:txBody>
      </p:sp>
      <p:graphicFrame>
        <p:nvGraphicFramePr>
          <p:cNvPr id="8" name="Content Placeholder 6">
            <a:extLst>
              <a:ext uri="{FF2B5EF4-FFF2-40B4-BE49-F238E27FC236}">
                <a16:creationId xmlns:a16="http://schemas.microsoft.com/office/drawing/2014/main" id="{1478CD4E-AE79-684A-98FE-D1E7085DA8B6}"/>
              </a:ext>
            </a:extLst>
          </p:cNvPr>
          <p:cNvGraphicFramePr>
            <a:graphicFrameLocks/>
          </p:cNvGraphicFramePr>
          <p:nvPr>
            <p:extLst>
              <p:ext uri="{D42A27DB-BD31-4B8C-83A1-F6EECF244321}">
                <p14:modId xmlns:p14="http://schemas.microsoft.com/office/powerpoint/2010/main" val="430462150"/>
              </p:ext>
            </p:extLst>
          </p:nvPr>
        </p:nvGraphicFramePr>
        <p:xfrm>
          <a:off x="971550" y="947998"/>
          <a:ext cx="10721730" cy="5319148"/>
        </p:xfrm>
        <a:graphic>
          <a:graphicData uri="http://schemas.openxmlformats.org/drawingml/2006/chart">
            <c:chart xmlns:c="http://schemas.openxmlformats.org/drawingml/2006/chart" xmlns:r="http://schemas.openxmlformats.org/officeDocument/2006/relationships" r:id="rId4"/>
          </a:graphicData>
        </a:graphic>
      </p:graphicFrame>
      <p:sp>
        <p:nvSpPr>
          <p:cNvPr id="9" name="Slide Number Placeholder 3">
            <a:extLst>
              <a:ext uri="{FF2B5EF4-FFF2-40B4-BE49-F238E27FC236}">
                <a16:creationId xmlns:a16="http://schemas.microsoft.com/office/drawing/2014/main" id="{D99B4E4B-3ACA-B84D-A7D1-28333E853AF5}"/>
              </a:ext>
            </a:extLst>
          </p:cNvPr>
          <p:cNvSpPr>
            <a:spLocks noGrp="1"/>
          </p:cNvSpPr>
          <p:nvPr/>
        </p:nvSpPr>
        <p:spPr>
          <a:xfrm>
            <a:off x="971550" y="5822833"/>
            <a:ext cx="2686675" cy="44431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Source: NSDUH, 2018</a:t>
            </a:r>
          </a:p>
        </p:txBody>
      </p:sp>
    </p:spTree>
    <p:extLst>
      <p:ext uri="{BB962C8B-B14F-4D97-AF65-F5344CB8AC3E}">
        <p14:creationId xmlns:p14="http://schemas.microsoft.com/office/powerpoint/2010/main" val="2390448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EB77-F2BB-0C40-BDD2-9E069FC7C2E6}"/>
              </a:ext>
            </a:extLst>
          </p:cNvPr>
          <p:cNvSpPr>
            <a:spLocks noGrp="1"/>
          </p:cNvSpPr>
          <p:nvPr>
            <p:ph type="title"/>
          </p:nvPr>
        </p:nvSpPr>
        <p:spPr>
          <a:xfrm>
            <a:off x="964023" y="879063"/>
            <a:ext cx="6366167" cy="610863"/>
          </a:xfrm>
        </p:spPr>
        <p:txBody>
          <a:bodyPr>
            <a:normAutofit fontScale="90000"/>
          </a:bodyPr>
          <a:lstStyle/>
          <a:p>
            <a:r>
              <a:rPr lang="en-US" dirty="0"/>
              <a:t>Cannabis: Risk and Impact</a:t>
            </a:r>
          </a:p>
        </p:txBody>
      </p:sp>
      <p:sp>
        <p:nvSpPr>
          <p:cNvPr id="3" name="Text Placeholder 2">
            <a:extLst>
              <a:ext uri="{FF2B5EF4-FFF2-40B4-BE49-F238E27FC236}">
                <a16:creationId xmlns:a16="http://schemas.microsoft.com/office/drawing/2014/main" id="{940BA659-CCD6-9442-A658-5D1636141DAC}"/>
              </a:ext>
            </a:extLst>
          </p:cNvPr>
          <p:cNvSpPr>
            <a:spLocks noGrp="1"/>
          </p:cNvSpPr>
          <p:nvPr>
            <p:ph type="body" idx="1"/>
          </p:nvPr>
        </p:nvSpPr>
        <p:spPr/>
        <p:txBody>
          <a:bodyPr/>
          <a:lstStyle/>
          <a:p>
            <a:r>
              <a:rPr lang="en-US" dirty="0"/>
              <a:t>Risk Factors</a:t>
            </a:r>
          </a:p>
        </p:txBody>
      </p:sp>
      <p:sp>
        <p:nvSpPr>
          <p:cNvPr id="4" name="Text Placeholder 3">
            <a:extLst>
              <a:ext uri="{FF2B5EF4-FFF2-40B4-BE49-F238E27FC236}">
                <a16:creationId xmlns:a16="http://schemas.microsoft.com/office/drawing/2014/main" id="{9FD51F51-6C6D-014E-A81C-4CD16807DB7C}"/>
              </a:ext>
            </a:extLst>
          </p:cNvPr>
          <p:cNvSpPr>
            <a:spLocks noGrp="1"/>
          </p:cNvSpPr>
          <p:nvPr>
            <p:ph type="body" idx="10"/>
          </p:nvPr>
        </p:nvSpPr>
        <p:spPr/>
        <p:txBody>
          <a:bodyPr/>
          <a:lstStyle/>
          <a:p>
            <a:r>
              <a:rPr lang="en-US" dirty="0"/>
              <a:t>Effects and Impacts</a:t>
            </a:r>
          </a:p>
        </p:txBody>
      </p:sp>
      <p:sp>
        <p:nvSpPr>
          <p:cNvPr id="5" name="Content Placeholder 4">
            <a:extLst>
              <a:ext uri="{FF2B5EF4-FFF2-40B4-BE49-F238E27FC236}">
                <a16:creationId xmlns:a16="http://schemas.microsoft.com/office/drawing/2014/main" id="{A134A70B-2F88-5C42-89C0-BAE98086E729}"/>
              </a:ext>
            </a:extLst>
          </p:cNvPr>
          <p:cNvSpPr>
            <a:spLocks noGrp="1"/>
          </p:cNvSpPr>
          <p:nvPr>
            <p:ph sz="half" idx="2"/>
          </p:nvPr>
        </p:nvSpPr>
        <p:spPr>
          <a:xfrm>
            <a:off x="964023" y="2799145"/>
            <a:ext cx="4827178" cy="3301852"/>
          </a:xfrm>
        </p:spPr>
        <p:txBody>
          <a:bodyPr>
            <a:normAutofit/>
          </a:bodyPr>
          <a:lstStyle/>
          <a:p>
            <a:pPr>
              <a:buFont typeface="Arial" panose="020B0604020202020204" pitchFamily="34" charset="0"/>
              <a:buChar char="•"/>
            </a:pPr>
            <a:r>
              <a:rPr lang="en-US" dirty="0"/>
              <a:t>Availability of marijuana;</a:t>
            </a:r>
          </a:p>
          <a:p>
            <a:pPr>
              <a:buFont typeface="Arial" panose="020B0604020202020204" pitchFamily="34" charset="0"/>
              <a:buChar char="•"/>
            </a:pPr>
            <a:r>
              <a:rPr lang="en-US" dirty="0"/>
              <a:t>Favorable parental attitude towards marijuana;</a:t>
            </a:r>
          </a:p>
          <a:p>
            <a:pPr>
              <a:buFont typeface="Arial" panose="020B0604020202020204" pitchFamily="34" charset="0"/>
              <a:buChar char="•"/>
            </a:pPr>
            <a:r>
              <a:rPr lang="en-US" dirty="0"/>
              <a:t>Academic failure;</a:t>
            </a:r>
          </a:p>
          <a:p>
            <a:pPr>
              <a:buFont typeface="Arial" panose="020B0604020202020204" pitchFamily="34" charset="0"/>
              <a:buChar char="•"/>
            </a:pPr>
            <a:r>
              <a:rPr lang="en-US" dirty="0"/>
              <a:t>Peers who use marijuana;</a:t>
            </a:r>
          </a:p>
          <a:p>
            <a:pPr>
              <a:buFont typeface="Arial" panose="020B0604020202020204" pitchFamily="34" charset="0"/>
              <a:buChar char="•"/>
            </a:pPr>
            <a:r>
              <a:rPr lang="en-US" dirty="0"/>
              <a:t>Low peer disapproval of marijuana use;</a:t>
            </a:r>
          </a:p>
          <a:p>
            <a:pPr>
              <a:buFont typeface="Arial" panose="020B0604020202020204" pitchFamily="34" charset="0"/>
              <a:buChar char="•"/>
            </a:pPr>
            <a:r>
              <a:rPr lang="en-US" dirty="0"/>
              <a:t>Prior use of alcohol/tobacco;</a:t>
            </a:r>
          </a:p>
          <a:p>
            <a:pPr>
              <a:buFont typeface="Arial" panose="020B0604020202020204" pitchFamily="34" charset="0"/>
              <a:buChar char="•"/>
            </a:pPr>
            <a:r>
              <a:rPr lang="en-US" dirty="0"/>
              <a:t>Anxiety and depression;</a:t>
            </a:r>
          </a:p>
          <a:p>
            <a:pPr>
              <a:buFont typeface="Arial" panose="020B0604020202020204" pitchFamily="34" charset="0"/>
              <a:buChar char="•"/>
            </a:pPr>
            <a:r>
              <a:rPr lang="en-US" dirty="0"/>
              <a:t>Sensation-seeking behavior and impulsivity;</a:t>
            </a:r>
          </a:p>
          <a:p>
            <a:pPr>
              <a:buFont typeface="Arial" panose="020B0604020202020204" pitchFamily="34" charset="0"/>
              <a:buChar char="•"/>
            </a:pPr>
            <a:r>
              <a:rPr lang="en-US" dirty="0"/>
              <a:t>Child abuse/trauma</a:t>
            </a:r>
          </a:p>
        </p:txBody>
      </p:sp>
      <p:sp>
        <p:nvSpPr>
          <p:cNvPr id="6" name="Content Placeholder 5">
            <a:extLst>
              <a:ext uri="{FF2B5EF4-FFF2-40B4-BE49-F238E27FC236}">
                <a16:creationId xmlns:a16="http://schemas.microsoft.com/office/drawing/2014/main" id="{E80F2F7A-9C8A-E24E-B976-9F05A2F4D02E}"/>
              </a:ext>
            </a:extLst>
          </p:cNvPr>
          <p:cNvSpPr>
            <a:spLocks noGrp="1"/>
          </p:cNvSpPr>
          <p:nvPr>
            <p:ph sz="half" idx="13"/>
          </p:nvPr>
        </p:nvSpPr>
        <p:spPr>
          <a:xfrm>
            <a:off x="6362700" y="2799145"/>
            <a:ext cx="4756241" cy="2192580"/>
          </a:xfrm>
        </p:spPr>
        <p:txBody>
          <a:bodyPr/>
          <a:lstStyle/>
          <a:p>
            <a:pPr>
              <a:buFont typeface="Arial" panose="020B0604020202020204" pitchFamily="34" charset="0"/>
              <a:buChar char="•"/>
            </a:pPr>
            <a:r>
              <a:rPr lang="en-US" dirty="0"/>
              <a:t>Impaired learning and coordination;</a:t>
            </a:r>
          </a:p>
          <a:p>
            <a:pPr>
              <a:buFont typeface="Arial" panose="020B0604020202020204" pitchFamily="34" charset="0"/>
              <a:buChar char="•"/>
            </a:pPr>
            <a:r>
              <a:rPr lang="en-US" dirty="0"/>
              <a:t>Sleep problems;</a:t>
            </a:r>
          </a:p>
          <a:p>
            <a:pPr>
              <a:buFont typeface="Arial" panose="020B0604020202020204" pitchFamily="34" charset="0"/>
              <a:buChar char="•"/>
            </a:pPr>
            <a:r>
              <a:rPr lang="en-US" dirty="0"/>
              <a:t>Increased risk of use of other illicit drugs;</a:t>
            </a:r>
          </a:p>
          <a:p>
            <a:pPr>
              <a:buFont typeface="Arial" panose="020B0604020202020204" pitchFamily="34" charset="0"/>
              <a:buChar char="•"/>
            </a:pPr>
            <a:r>
              <a:rPr lang="en-US" dirty="0"/>
              <a:t>Potential for addiction to marijuana, as well as other substance use disorders;</a:t>
            </a:r>
          </a:p>
          <a:p>
            <a:pPr>
              <a:buFont typeface="Arial" panose="020B0604020202020204" pitchFamily="34" charset="0"/>
              <a:buChar char="•"/>
            </a:pPr>
            <a:r>
              <a:rPr lang="en-US" dirty="0"/>
              <a:t>Increased risk of bronchitis and chronic cough</a:t>
            </a:r>
          </a:p>
        </p:txBody>
      </p:sp>
      <p:sp>
        <p:nvSpPr>
          <p:cNvPr id="8" name="Footer Placeholder 7">
            <a:extLst>
              <a:ext uri="{FF2B5EF4-FFF2-40B4-BE49-F238E27FC236}">
                <a16:creationId xmlns:a16="http://schemas.microsoft.com/office/drawing/2014/main" id="{123BD957-DC21-3145-9D96-128F70326B31}"/>
              </a:ext>
            </a:extLst>
          </p:cNvPr>
          <p:cNvSpPr>
            <a:spLocks noGrp="1"/>
          </p:cNvSpPr>
          <p:nvPr>
            <p:ph type="ftr" sz="quarter" idx="15"/>
          </p:nvPr>
        </p:nvSpPr>
        <p:spPr/>
        <p:txBody>
          <a:bodyPr/>
          <a:lstStyle/>
          <a:p>
            <a:r>
              <a:rPr lang="en-US" dirty="0"/>
              <a:t>Fundamentals of Vaping</a:t>
            </a:r>
            <a:endParaRPr lang="en-US" b="0" dirty="0"/>
          </a:p>
        </p:txBody>
      </p:sp>
      <p:sp>
        <p:nvSpPr>
          <p:cNvPr id="9" name="Slide Number Placeholder 8">
            <a:extLst>
              <a:ext uri="{FF2B5EF4-FFF2-40B4-BE49-F238E27FC236}">
                <a16:creationId xmlns:a16="http://schemas.microsoft.com/office/drawing/2014/main" id="{6CC8ACF7-7790-A749-9902-18EC4AF622EC}"/>
              </a:ext>
            </a:extLst>
          </p:cNvPr>
          <p:cNvSpPr>
            <a:spLocks noGrp="1"/>
          </p:cNvSpPr>
          <p:nvPr>
            <p:ph type="sldNum" sz="quarter" idx="16"/>
          </p:nvPr>
        </p:nvSpPr>
        <p:spPr/>
        <p:txBody>
          <a:bodyPr/>
          <a:lstStyle/>
          <a:p>
            <a:fld id="{294A09A9-5501-47C1-A89A-A340965A2BE2}" type="slidenum">
              <a:rPr lang="en-US" smtClean="0"/>
              <a:pPr/>
              <a:t>23</a:t>
            </a:fld>
            <a:endParaRPr lang="en-US" dirty="0">
              <a:latin typeface="+mn-lt"/>
            </a:endParaRPr>
          </a:p>
        </p:txBody>
      </p:sp>
      <p:sp>
        <p:nvSpPr>
          <p:cNvPr id="10" name="Rectangle 9">
            <a:extLst>
              <a:ext uri="{FF2B5EF4-FFF2-40B4-BE49-F238E27FC236}">
                <a16:creationId xmlns:a16="http://schemas.microsoft.com/office/drawing/2014/main" id="{DFBE586E-4429-B74C-9E7C-1AEFC5504403}"/>
              </a:ext>
            </a:extLst>
          </p:cNvPr>
          <p:cNvSpPr/>
          <p:nvPr/>
        </p:nvSpPr>
        <p:spPr>
          <a:xfrm>
            <a:off x="6362700" y="1898643"/>
            <a:ext cx="2130425" cy="91778"/>
          </a:xfrm>
          <a:prstGeom prst="rect">
            <a:avLst/>
          </a:prstGeom>
          <a:solidFill>
            <a:srgbClr val="1B3630"/>
          </a:solidFill>
          <a:ln>
            <a:solidFill>
              <a:srgbClr val="1B3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420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0000"/>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24</a:t>
            </a:fld>
            <a:endParaRPr lang="en-US" dirty="0">
              <a:latin typeface="+mn-lt"/>
            </a:endParaRPr>
          </a:p>
        </p:txBody>
      </p:sp>
      <p:sp>
        <p:nvSpPr>
          <p:cNvPr id="16" name="Title 1">
            <a:extLst>
              <a:ext uri="{FF2B5EF4-FFF2-40B4-BE49-F238E27FC236}">
                <a16:creationId xmlns:a16="http://schemas.microsoft.com/office/drawing/2014/main" id="{B04BA4D5-06A4-7B4A-9FDE-610F64C710EB}"/>
              </a:ext>
            </a:extLst>
          </p:cNvPr>
          <p:cNvSpPr>
            <a:spLocks noGrp="1"/>
          </p:cNvSpPr>
          <p:nvPr>
            <p:ph type="title"/>
          </p:nvPr>
        </p:nvSpPr>
        <p:spPr>
          <a:xfrm>
            <a:off x="554892" y="474331"/>
            <a:ext cx="11068148" cy="696506"/>
          </a:xfrm>
        </p:spPr>
        <p:txBody>
          <a:bodyPr>
            <a:normAutofit/>
          </a:bodyPr>
          <a:lstStyle/>
          <a:p>
            <a:pPr algn="ctr"/>
            <a:r>
              <a:rPr lang="en-US" dirty="0"/>
              <a:t>Recent Vaping News in CT</a:t>
            </a:r>
          </a:p>
        </p:txBody>
      </p:sp>
      <p:pic>
        <p:nvPicPr>
          <p:cNvPr id="8" name="Picture 7">
            <a:extLst>
              <a:ext uri="{FF2B5EF4-FFF2-40B4-BE49-F238E27FC236}">
                <a16:creationId xmlns:a16="http://schemas.microsoft.com/office/drawing/2014/main" id="{4B75C92B-99EA-9E45-B512-05126E3675DE}"/>
              </a:ext>
            </a:extLst>
          </p:cNvPr>
          <p:cNvPicPr>
            <a:picLocks noChangeAspect="1"/>
          </p:cNvPicPr>
          <p:nvPr/>
        </p:nvPicPr>
        <p:blipFill>
          <a:blip r:embed="rId4"/>
          <a:stretch>
            <a:fillRect/>
          </a:stretch>
        </p:blipFill>
        <p:spPr>
          <a:xfrm>
            <a:off x="2194034" y="1374548"/>
            <a:ext cx="7803931" cy="1770172"/>
          </a:xfrm>
          <a:prstGeom prst="rect">
            <a:avLst/>
          </a:prstGeom>
        </p:spPr>
      </p:pic>
      <p:pic>
        <p:nvPicPr>
          <p:cNvPr id="9" name="Picture 8">
            <a:extLst>
              <a:ext uri="{FF2B5EF4-FFF2-40B4-BE49-F238E27FC236}">
                <a16:creationId xmlns:a16="http://schemas.microsoft.com/office/drawing/2014/main" id="{92A26BB1-A74A-3C48-806D-FE53E277FB1F}"/>
              </a:ext>
            </a:extLst>
          </p:cNvPr>
          <p:cNvPicPr>
            <a:picLocks noChangeAspect="1"/>
          </p:cNvPicPr>
          <p:nvPr/>
        </p:nvPicPr>
        <p:blipFill>
          <a:blip r:embed="rId5"/>
          <a:stretch>
            <a:fillRect/>
          </a:stretch>
        </p:blipFill>
        <p:spPr>
          <a:xfrm>
            <a:off x="1298589" y="3144720"/>
            <a:ext cx="9594822" cy="2600771"/>
          </a:xfrm>
          <a:prstGeom prst="rect">
            <a:avLst/>
          </a:prstGeom>
        </p:spPr>
      </p:pic>
    </p:spTree>
    <p:extLst>
      <p:ext uri="{BB962C8B-B14F-4D97-AF65-F5344CB8AC3E}">
        <p14:creationId xmlns:p14="http://schemas.microsoft.com/office/powerpoint/2010/main" val="2367503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riting implement, stationary, plastic, variety&#10;&#10;Description automatically generated">
            <a:extLst>
              <a:ext uri="{FF2B5EF4-FFF2-40B4-BE49-F238E27FC236}">
                <a16:creationId xmlns:a16="http://schemas.microsoft.com/office/drawing/2014/main" id="{4E6424D9-09D8-5144-83F3-E1B9B4561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92457" y="1245900"/>
            <a:ext cx="6903086" cy="4366200"/>
          </a:xfrm>
          <a:prstGeom prst="rect">
            <a:avLst/>
          </a:prstGeom>
          <a:noFill/>
        </p:spPr>
      </p:pic>
      <p:sp>
        <p:nvSpPr>
          <p:cNvPr id="3" name="Title 2">
            <a:extLst>
              <a:ext uri="{FF2B5EF4-FFF2-40B4-BE49-F238E27FC236}">
                <a16:creationId xmlns:a16="http://schemas.microsoft.com/office/drawing/2014/main" id="{C93697F7-EA1E-5549-A8F7-9C7911C3ABB9}"/>
              </a:ext>
            </a:extLst>
          </p:cNvPr>
          <p:cNvSpPr>
            <a:spLocks noGrp="1"/>
          </p:cNvSpPr>
          <p:nvPr>
            <p:ph type="title"/>
          </p:nvPr>
        </p:nvSpPr>
        <p:spPr>
          <a:xfrm>
            <a:off x="964023" y="879063"/>
            <a:ext cx="4941477" cy="610863"/>
          </a:xfrm>
        </p:spPr>
        <p:txBody>
          <a:bodyPr vert="horz" lIns="0" tIns="0" rIns="0" bIns="0" rtlCol="0" anchor="b" anchorCtr="0">
            <a:normAutofit/>
          </a:bodyPr>
          <a:lstStyle/>
          <a:p>
            <a:r>
              <a:rPr lang="en-US" sz="2100" b="1" i="0" kern="1200" spc="100" baseline="0" dirty="0">
                <a:latin typeface="+mj-lt"/>
                <a:ea typeface="+mj-ea"/>
                <a:cs typeface="+mj-cs"/>
              </a:rPr>
              <a:t>Segment 2: Prevention Basics</a:t>
            </a:r>
          </a:p>
        </p:txBody>
      </p:sp>
      <p:sp>
        <p:nvSpPr>
          <p:cNvPr id="7" name="TextBox 6">
            <a:extLst>
              <a:ext uri="{FF2B5EF4-FFF2-40B4-BE49-F238E27FC236}">
                <a16:creationId xmlns:a16="http://schemas.microsoft.com/office/drawing/2014/main" id="{2B475A2A-F443-0C46-8B9B-92A65A54CF1B}"/>
              </a:ext>
            </a:extLst>
          </p:cNvPr>
          <p:cNvSpPr txBox="1"/>
          <p:nvPr/>
        </p:nvSpPr>
        <p:spPr>
          <a:xfrm>
            <a:off x="952499" y="2289362"/>
            <a:ext cx="4572001" cy="3330853"/>
          </a:xfrm>
          <a:prstGeom prst="rect">
            <a:avLst/>
          </a:prstGeom>
        </p:spPr>
        <p:txBody>
          <a:bodyPr vert="horz" lIns="0" tIns="0" rIns="0" bIns="0" numCol="1" rtlCol="0">
            <a:normAutofit/>
          </a:bodyPr>
          <a:lstStyle/>
          <a:p>
            <a:pPr marL="285750" indent="-285750">
              <a:lnSpc>
                <a:spcPct val="110000"/>
              </a:lnSpc>
              <a:buFont typeface="Arial" panose="020B0604020202020204" pitchFamily="34" charset="0"/>
              <a:buChar char="•"/>
            </a:pPr>
            <a:r>
              <a:rPr lang="en-US" sz="1600" b="0" i="0" kern="1200" dirty="0">
                <a:solidFill>
                  <a:schemeClr val="bg1"/>
                </a:solidFill>
                <a:latin typeface="+mn-lt"/>
                <a:ea typeface="+mn-ea"/>
                <a:cs typeface="+mn-cs"/>
              </a:rPr>
              <a:t>Substance Misuse Prevention</a:t>
            </a:r>
          </a:p>
          <a:p>
            <a:pPr marL="742950" lvl="1" indent="-285750">
              <a:lnSpc>
                <a:spcPct val="110000"/>
              </a:lnSpc>
              <a:buFont typeface="Arial" panose="020B0604020202020204" pitchFamily="34" charset="0"/>
              <a:buChar char="•"/>
            </a:pPr>
            <a:r>
              <a:rPr lang="en-US" sz="1300" dirty="0">
                <a:solidFill>
                  <a:schemeClr val="bg1"/>
                </a:solidFill>
              </a:rPr>
              <a:t>Relevant Definitions</a:t>
            </a:r>
          </a:p>
          <a:p>
            <a:pPr marL="742950" lvl="1" indent="-285750">
              <a:lnSpc>
                <a:spcPct val="110000"/>
              </a:lnSpc>
              <a:spcAft>
                <a:spcPts val="1000"/>
              </a:spcAft>
              <a:buFont typeface="Arial" panose="020B0604020202020204" pitchFamily="34" charset="0"/>
              <a:buChar char="•"/>
            </a:pPr>
            <a:r>
              <a:rPr lang="en-US" sz="1300" dirty="0">
                <a:solidFill>
                  <a:schemeClr val="bg1"/>
                </a:solidFill>
              </a:rPr>
              <a:t>Why are strategic substance misuse prevention efforts effective?</a:t>
            </a:r>
          </a:p>
          <a:p>
            <a:pPr marL="285750" indent="-285750">
              <a:buFont typeface="Arial" panose="020B0604020202020204" pitchFamily="34" charset="0"/>
              <a:buChar char="•"/>
            </a:pPr>
            <a:r>
              <a:rPr lang="en-US" sz="1600" dirty="0">
                <a:solidFill>
                  <a:schemeClr val="bg1"/>
                </a:solidFill>
              </a:rPr>
              <a:t>Socio-Ecological Model in Prevention</a:t>
            </a:r>
          </a:p>
          <a:p>
            <a:pPr marL="742950" lvl="1" indent="-285750">
              <a:buFont typeface="Arial" panose="020B0604020202020204" pitchFamily="34" charset="0"/>
              <a:buChar char="•"/>
            </a:pPr>
            <a:r>
              <a:rPr lang="en-US" sz="1300" dirty="0">
                <a:solidFill>
                  <a:schemeClr val="bg1"/>
                </a:solidFill>
              </a:rPr>
              <a:t>Levels of Influence</a:t>
            </a:r>
          </a:p>
          <a:p>
            <a:pPr marL="742950" lvl="1" indent="-285750">
              <a:buFont typeface="Arial" panose="020B0604020202020204" pitchFamily="34" charset="0"/>
              <a:buChar char="•"/>
            </a:pPr>
            <a:r>
              <a:rPr lang="en-US" sz="1300" dirty="0">
                <a:solidFill>
                  <a:schemeClr val="bg1"/>
                </a:solidFill>
              </a:rPr>
              <a:t>Risk Factors (RF) and Protective Factors (PF)</a:t>
            </a:r>
          </a:p>
          <a:p>
            <a:pPr marL="1200150" lvl="2" indent="-285750">
              <a:spcAft>
                <a:spcPts val="1000"/>
              </a:spcAft>
              <a:buFont typeface="Arial" panose="020B0604020202020204" pitchFamily="34" charset="0"/>
              <a:buChar char="•"/>
            </a:pPr>
            <a:r>
              <a:rPr lang="en-US" sz="1200" dirty="0">
                <a:solidFill>
                  <a:schemeClr val="bg1"/>
                </a:solidFill>
              </a:rPr>
              <a:t>Example Risk and Protective Factors</a:t>
            </a:r>
          </a:p>
          <a:p>
            <a:pPr marL="285750" indent="-285750">
              <a:lnSpc>
                <a:spcPct val="110000"/>
              </a:lnSpc>
              <a:buFont typeface="Arial" panose="020B0604020202020204" pitchFamily="34" charset="0"/>
              <a:buChar char="•"/>
            </a:pPr>
            <a:r>
              <a:rPr lang="en-US" sz="1600" dirty="0">
                <a:solidFill>
                  <a:schemeClr val="bg1"/>
                </a:solidFill>
              </a:rPr>
              <a:t>Strategic Prevention Framework</a:t>
            </a:r>
          </a:p>
          <a:p>
            <a:pPr marL="742950" lvl="1" indent="-285750">
              <a:lnSpc>
                <a:spcPct val="110000"/>
              </a:lnSpc>
              <a:buFont typeface="Arial" panose="020B0604020202020204" pitchFamily="34" charset="0"/>
              <a:buChar char="•"/>
            </a:pPr>
            <a:r>
              <a:rPr lang="en-US" sz="1300" dirty="0">
                <a:solidFill>
                  <a:schemeClr val="bg1"/>
                </a:solidFill>
              </a:rPr>
              <a:t>Key players in Prevention in Communities</a:t>
            </a:r>
          </a:p>
          <a:p>
            <a:pPr marL="1200150" lvl="2" indent="-285750">
              <a:lnSpc>
                <a:spcPct val="110000"/>
              </a:lnSpc>
              <a:buFont typeface="Arial" panose="020B0604020202020204" pitchFamily="34" charset="0"/>
              <a:buChar char="•"/>
            </a:pPr>
            <a:r>
              <a:rPr lang="en-US" sz="1200" dirty="0">
                <a:solidFill>
                  <a:schemeClr val="bg1"/>
                </a:solidFill>
              </a:rPr>
              <a:t>Local Prevention Councils &amp; Community Substance Abuse Prevention Coalitions</a:t>
            </a:r>
          </a:p>
          <a:p>
            <a:pPr marL="1200150" lvl="2" indent="-285750">
              <a:lnSpc>
                <a:spcPct val="110000"/>
              </a:lnSpc>
              <a:buFont typeface="Arial" panose="020B0604020202020204" pitchFamily="34" charset="0"/>
              <a:buChar char="•"/>
            </a:pPr>
            <a:r>
              <a:rPr lang="en-US" sz="1200" dirty="0">
                <a:solidFill>
                  <a:schemeClr val="bg1"/>
                </a:solidFill>
              </a:rPr>
              <a:t>Organizing the 12 Sectors</a:t>
            </a:r>
          </a:p>
          <a:p>
            <a:pPr marL="285750" indent="-285750">
              <a:lnSpc>
                <a:spcPct val="90000"/>
              </a:lnSpc>
              <a:spcBef>
                <a:spcPts val="1000"/>
              </a:spcBef>
              <a:buFont typeface="Arial" panose="020B0604020202020204" pitchFamily="34" charset="0"/>
              <a:buChar char="•"/>
            </a:pPr>
            <a:endParaRPr lang="en-US" sz="1600" b="0" i="0" kern="1200" dirty="0">
              <a:solidFill>
                <a:schemeClr val="bg1"/>
              </a:solidFill>
              <a:latin typeface="+mn-lt"/>
              <a:ea typeface="+mn-ea"/>
              <a:cs typeface="+mn-cs"/>
            </a:endParaRPr>
          </a:p>
        </p:txBody>
      </p:sp>
      <p:sp>
        <p:nvSpPr>
          <p:cNvPr id="5" name="Footer Placeholder 4">
            <a:extLst>
              <a:ext uri="{FF2B5EF4-FFF2-40B4-BE49-F238E27FC236}">
                <a16:creationId xmlns:a16="http://schemas.microsoft.com/office/drawing/2014/main" id="{22787A8B-3ECC-B944-AD05-41E5670C32A8}"/>
              </a:ext>
            </a:extLst>
          </p:cNvPr>
          <p:cNvSpPr>
            <a:spLocks noGrp="1"/>
          </p:cNvSpPr>
          <p:nvPr>
            <p:ph type="ftr" sz="quarter" idx="15"/>
          </p:nvPr>
        </p:nvSpPr>
        <p:spPr>
          <a:xfrm>
            <a:off x="1494790" y="6332220"/>
            <a:ext cx="1497330" cy="247651"/>
          </a:xfrm>
        </p:spPr>
        <p:txBody>
          <a:bodyPr vert="horz" lIns="0" tIns="0" rIns="0" bIns="0" rtlCol="0" anchor="t" anchorCtr="0">
            <a:normAutofit/>
          </a:bodyPr>
          <a:lstStyle/>
          <a:p>
            <a:pPr>
              <a:spcAft>
                <a:spcPts val="600"/>
              </a:spcAft>
            </a:pPr>
            <a:r>
              <a:rPr lang="en-US" dirty="0"/>
              <a:t>Fundamentals of Vaping</a:t>
            </a:r>
          </a:p>
        </p:txBody>
      </p:sp>
      <p:sp>
        <p:nvSpPr>
          <p:cNvPr id="6" name="Slide Number Placeholder 5">
            <a:extLst>
              <a:ext uri="{FF2B5EF4-FFF2-40B4-BE49-F238E27FC236}">
                <a16:creationId xmlns:a16="http://schemas.microsoft.com/office/drawing/2014/main" id="{77AB7FC7-BC58-5E4A-A873-332F500FFB86}"/>
              </a:ext>
            </a:extLst>
          </p:cNvPr>
          <p:cNvSpPr>
            <a:spLocks noGrp="1"/>
          </p:cNvSpPr>
          <p:nvPr>
            <p:ph type="sldNum" sz="quarter" idx="16"/>
          </p:nvPr>
        </p:nvSpPr>
        <p:spPr>
          <a:xfrm>
            <a:off x="97155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25</a:t>
            </a:fld>
            <a:endParaRPr lang="en-US"/>
          </a:p>
        </p:txBody>
      </p:sp>
    </p:spTree>
    <p:extLst>
      <p:ext uri="{BB962C8B-B14F-4D97-AF65-F5344CB8AC3E}">
        <p14:creationId xmlns:p14="http://schemas.microsoft.com/office/powerpoint/2010/main" val="3019196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F13D9-A5E5-284C-966F-4E2E54F2FF45}"/>
              </a:ext>
            </a:extLst>
          </p:cNvPr>
          <p:cNvSpPr>
            <a:spLocks noGrp="1"/>
          </p:cNvSpPr>
          <p:nvPr>
            <p:ph type="title"/>
          </p:nvPr>
        </p:nvSpPr>
        <p:spPr>
          <a:xfrm>
            <a:off x="964023" y="879063"/>
            <a:ext cx="7956457" cy="610863"/>
          </a:xfrm>
        </p:spPr>
        <p:txBody>
          <a:bodyPr>
            <a:normAutofit fontScale="90000"/>
          </a:bodyPr>
          <a:lstStyle/>
          <a:p>
            <a:r>
              <a:rPr lang="en-US" dirty="0"/>
              <a:t>Substance Misuse/Use Prevention Basics</a:t>
            </a:r>
          </a:p>
        </p:txBody>
      </p:sp>
      <p:sp>
        <p:nvSpPr>
          <p:cNvPr id="14" name="Footer Placeholder 13">
            <a:extLst>
              <a:ext uri="{FF2B5EF4-FFF2-40B4-BE49-F238E27FC236}">
                <a16:creationId xmlns:a16="http://schemas.microsoft.com/office/drawing/2014/main" id="{32AB8B71-B60F-C34A-911A-CF2162E95035}"/>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FA89ED34-0D03-6E4A-9051-3DB798B0FA47}"/>
              </a:ext>
            </a:extLst>
          </p:cNvPr>
          <p:cNvSpPr>
            <a:spLocks noGrp="1"/>
          </p:cNvSpPr>
          <p:nvPr>
            <p:ph type="sldNum" sz="quarter" idx="23"/>
          </p:nvPr>
        </p:nvSpPr>
        <p:spPr/>
        <p:txBody>
          <a:bodyPr/>
          <a:lstStyle/>
          <a:p>
            <a:fld id="{294A09A9-5501-47C1-A89A-A340965A2BE2}" type="slidenum">
              <a:rPr lang="en-US" smtClean="0"/>
              <a:pPr/>
              <a:t>26</a:t>
            </a:fld>
            <a:endParaRPr lang="en-US" dirty="0">
              <a:latin typeface="+mn-lt"/>
            </a:endParaRPr>
          </a:p>
        </p:txBody>
      </p:sp>
      <p:sp>
        <p:nvSpPr>
          <p:cNvPr id="11" name="Rectangle 10">
            <a:extLst>
              <a:ext uri="{FF2B5EF4-FFF2-40B4-BE49-F238E27FC236}">
                <a16:creationId xmlns:a16="http://schemas.microsoft.com/office/drawing/2014/main" id="{5F02BB81-74F5-E64B-8FB6-821C9C24910E}"/>
              </a:ext>
            </a:extLst>
          </p:cNvPr>
          <p:cNvSpPr/>
          <p:nvPr/>
        </p:nvSpPr>
        <p:spPr>
          <a:xfrm>
            <a:off x="6362700" y="1898643"/>
            <a:ext cx="2130425" cy="91778"/>
          </a:xfrm>
          <a:prstGeom prst="rect">
            <a:avLst/>
          </a:prstGeom>
          <a:solidFill>
            <a:srgbClr val="1B3630"/>
          </a:solidFill>
          <a:ln>
            <a:solidFill>
              <a:srgbClr val="1B3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9B73A66C-6B55-A044-8F71-DFC7573AD4BC}"/>
              </a:ext>
            </a:extLst>
          </p:cNvPr>
          <p:cNvSpPr txBox="1">
            <a:spLocks/>
          </p:cNvSpPr>
          <p:nvPr/>
        </p:nvSpPr>
        <p:spPr>
          <a:xfrm>
            <a:off x="964023" y="2059005"/>
            <a:ext cx="4827178" cy="404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rPr>
              <a:t>Definition of Substance Misuse Prevention</a:t>
            </a:r>
          </a:p>
        </p:txBody>
      </p:sp>
      <p:sp>
        <p:nvSpPr>
          <p:cNvPr id="13" name="Text Placeholder 3">
            <a:extLst>
              <a:ext uri="{FF2B5EF4-FFF2-40B4-BE49-F238E27FC236}">
                <a16:creationId xmlns:a16="http://schemas.microsoft.com/office/drawing/2014/main" id="{15A70190-DEA7-1343-AE08-D14A45EF0719}"/>
              </a:ext>
            </a:extLst>
          </p:cNvPr>
          <p:cNvSpPr>
            <a:spLocks noGrp="1"/>
          </p:cNvSpPr>
          <p:nvPr>
            <p:ph type="body" idx="10"/>
          </p:nvPr>
        </p:nvSpPr>
        <p:spPr>
          <a:xfrm>
            <a:off x="6362700" y="2059005"/>
            <a:ext cx="4764829" cy="404216"/>
          </a:xfrm>
        </p:spPr>
        <p:txBody>
          <a:bodyPr/>
          <a:lstStyle/>
          <a:p>
            <a:r>
              <a:rPr lang="en-US" sz="1800" dirty="0">
                <a:latin typeface="+mj-lt"/>
              </a:rPr>
              <a:t>Strategic prevention efforts work because they are</a:t>
            </a:r>
          </a:p>
        </p:txBody>
      </p:sp>
      <p:sp>
        <p:nvSpPr>
          <p:cNvPr id="16" name="Content Placeholder 4">
            <a:extLst>
              <a:ext uri="{FF2B5EF4-FFF2-40B4-BE49-F238E27FC236}">
                <a16:creationId xmlns:a16="http://schemas.microsoft.com/office/drawing/2014/main" id="{65428E76-9A86-D94B-8564-5DA252DBF486}"/>
              </a:ext>
            </a:extLst>
          </p:cNvPr>
          <p:cNvSpPr txBox="1">
            <a:spLocks/>
          </p:cNvSpPr>
          <p:nvPr/>
        </p:nvSpPr>
        <p:spPr>
          <a:xfrm>
            <a:off x="964023" y="2683350"/>
            <a:ext cx="4827178" cy="3301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t>Coordinated activities, programming, and community change efforts that promote health by keeping people and communities from moving into substance misuse.</a:t>
            </a:r>
          </a:p>
          <a:p>
            <a:pPr>
              <a:lnSpc>
                <a:spcPct val="120000"/>
              </a:lnSpc>
            </a:pPr>
            <a:r>
              <a:rPr lang="en-US" sz="1800" dirty="0"/>
              <a:t>Prevention is a combination of policies, programs, and practices that target individuals, families, and communities to stop or delay first use of substances and promote mental health.</a:t>
            </a:r>
          </a:p>
        </p:txBody>
      </p:sp>
      <p:sp>
        <p:nvSpPr>
          <p:cNvPr id="17" name="Content Placeholder 5">
            <a:extLst>
              <a:ext uri="{FF2B5EF4-FFF2-40B4-BE49-F238E27FC236}">
                <a16:creationId xmlns:a16="http://schemas.microsoft.com/office/drawing/2014/main" id="{A8DE9779-93D0-9549-B3F2-642469271179}"/>
              </a:ext>
            </a:extLst>
          </p:cNvPr>
          <p:cNvSpPr txBox="1">
            <a:spLocks/>
          </p:cNvSpPr>
          <p:nvPr/>
        </p:nvSpPr>
        <p:spPr>
          <a:xfrm>
            <a:off x="6371288" y="2683350"/>
            <a:ext cx="4756241" cy="37843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 panose="020B0604020202020204" pitchFamily="34" charset="0"/>
              <a:buChar char="•"/>
            </a:pPr>
            <a:r>
              <a:rPr lang="en-US" sz="1800" i="1" dirty="0"/>
              <a:t>Data Driven: </a:t>
            </a:r>
            <a:r>
              <a:rPr lang="en-US" sz="1800" dirty="0"/>
              <a:t>A strategic prevention effort assesses its locality for its:</a:t>
            </a:r>
          </a:p>
          <a:p>
            <a:pPr lvl="1">
              <a:lnSpc>
                <a:spcPct val="100000"/>
              </a:lnSpc>
              <a:spcBef>
                <a:spcPts val="0"/>
              </a:spcBef>
            </a:pPr>
            <a:r>
              <a:rPr lang="en-US" sz="1600" dirty="0"/>
              <a:t>Areas or substances of concern</a:t>
            </a:r>
          </a:p>
          <a:p>
            <a:pPr lvl="1">
              <a:lnSpc>
                <a:spcPct val="100000"/>
              </a:lnSpc>
              <a:spcBef>
                <a:spcPts val="0"/>
              </a:spcBef>
            </a:pPr>
            <a:r>
              <a:rPr lang="en-US" sz="1600" dirty="0"/>
              <a:t>Prevalence of substance use and/or misuse</a:t>
            </a:r>
          </a:p>
          <a:p>
            <a:pPr lvl="1">
              <a:lnSpc>
                <a:spcPct val="100000"/>
              </a:lnSpc>
              <a:spcBef>
                <a:spcPts val="0"/>
              </a:spcBef>
            </a:pPr>
            <a:r>
              <a:rPr lang="en-US" sz="1600" dirty="0"/>
              <a:t>Circumstances that either increase or decrease the possibility (Risk and Protective Factors)</a:t>
            </a:r>
          </a:p>
          <a:p>
            <a:pPr marL="342900" indent="-342900">
              <a:lnSpc>
                <a:spcPct val="100000"/>
              </a:lnSpc>
              <a:spcBef>
                <a:spcPts val="0"/>
              </a:spcBef>
              <a:buFont typeface="Arial" panose="020B0604020202020204" pitchFamily="34" charset="0"/>
              <a:buChar char="•"/>
            </a:pPr>
            <a:r>
              <a:rPr lang="en-US" sz="1800" i="1" dirty="0"/>
              <a:t>Intentional and Planned: </a:t>
            </a:r>
            <a:r>
              <a:rPr lang="en-US" sz="1800" dirty="0"/>
              <a:t>These efforts have several research studies that assert their effectiveness.</a:t>
            </a:r>
          </a:p>
          <a:p>
            <a:pPr marL="342900" indent="-342900">
              <a:lnSpc>
                <a:spcPct val="100000"/>
              </a:lnSpc>
              <a:spcBef>
                <a:spcPts val="0"/>
              </a:spcBef>
              <a:buFont typeface="Arial" panose="020B0604020202020204" pitchFamily="34" charset="0"/>
              <a:buChar char="•"/>
            </a:pPr>
            <a:r>
              <a:rPr lang="en-US" sz="1800" i="1" dirty="0"/>
              <a:t>Coordinated Efforts: </a:t>
            </a:r>
            <a:r>
              <a:rPr lang="en-US" sz="1800" dirty="0"/>
              <a:t>They organize and mobilize people across varying sectors to maximize effectiveness. </a:t>
            </a:r>
            <a:endParaRPr lang="en-US" sz="1800" i="1" dirty="0"/>
          </a:p>
          <a:p>
            <a:pPr marL="285750" indent="-285750">
              <a:lnSpc>
                <a:spcPct val="100000"/>
              </a:lnSpc>
              <a:buFont typeface="Arial" panose="020B0604020202020204" pitchFamily="34" charset="0"/>
              <a:buChar char="•"/>
            </a:pPr>
            <a:endParaRPr lang="en-US" dirty="0"/>
          </a:p>
        </p:txBody>
      </p:sp>
    </p:spTree>
    <p:extLst>
      <p:ext uri="{BB962C8B-B14F-4D97-AF65-F5344CB8AC3E}">
        <p14:creationId xmlns:p14="http://schemas.microsoft.com/office/powerpoint/2010/main" val="2524987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with medium confidence">
            <a:extLst>
              <a:ext uri="{FF2B5EF4-FFF2-40B4-BE49-F238E27FC236}">
                <a16:creationId xmlns:a16="http://schemas.microsoft.com/office/drawing/2014/main" id="{9A6F5226-8DEA-484C-B0A8-23DDBB5B1590}"/>
              </a:ext>
            </a:extLst>
          </p:cNvPr>
          <p:cNvPicPr>
            <a:picLocks noChangeAspect="1"/>
          </p:cNvPicPr>
          <p:nvPr/>
        </p:nvPicPr>
        <p:blipFill>
          <a:blip r:embed="rId3"/>
          <a:stretch>
            <a:fillRect/>
          </a:stretch>
        </p:blipFill>
        <p:spPr>
          <a:xfrm>
            <a:off x="8196224" y="1596251"/>
            <a:ext cx="3376826" cy="3360190"/>
          </a:xfrm>
          <a:prstGeom prst="rect">
            <a:avLst/>
          </a:prstGeom>
          <a:noFill/>
        </p:spPr>
      </p:pic>
      <p:sp>
        <p:nvSpPr>
          <p:cNvPr id="13" name="Title 2">
            <a:extLst>
              <a:ext uri="{FF2B5EF4-FFF2-40B4-BE49-F238E27FC236}">
                <a16:creationId xmlns:a16="http://schemas.microsoft.com/office/drawing/2014/main" id="{5B44DEE9-FE5C-4BD1-B898-16874F49854A}"/>
              </a:ext>
            </a:extLst>
          </p:cNvPr>
          <p:cNvSpPr>
            <a:spLocks noGrp="1"/>
          </p:cNvSpPr>
          <p:nvPr>
            <p:ph type="title"/>
          </p:nvPr>
        </p:nvSpPr>
        <p:spPr>
          <a:xfrm>
            <a:off x="964023" y="879063"/>
            <a:ext cx="6181056" cy="610863"/>
          </a:xfrm>
        </p:spPr>
        <p:txBody>
          <a:bodyPr/>
          <a:lstStyle/>
          <a:p>
            <a:r>
              <a:rPr lang="en-US" dirty="0"/>
              <a:t>Socio-Ecological Model</a:t>
            </a:r>
          </a:p>
        </p:txBody>
      </p:sp>
      <p:sp>
        <p:nvSpPr>
          <p:cNvPr id="15" name="Text Placeholder 3">
            <a:extLst>
              <a:ext uri="{FF2B5EF4-FFF2-40B4-BE49-F238E27FC236}">
                <a16:creationId xmlns:a16="http://schemas.microsoft.com/office/drawing/2014/main" id="{0199D695-E870-41D1-917E-3D2CE496BC88}"/>
              </a:ext>
            </a:extLst>
          </p:cNvPr>
          <p:cNvSpPr>
            <a:spLocks noGrp="1"/>
          </p:cNvSpPr>
          <p:nvPr>
            <p:ph type="body" sz="quarter" idx="11"/>
          </p:nvPr>
        </p:nvSpPr>
        <p:spPr>
          <a:xfrm>
            <a:off x="952498" y="2140507"/>
            <a:ext cx="7124701" cy="2223675"/>
          </a:xfrm>
          <a:gradFill>
            <a:gsLst>
              <a:gs pos="0">
                <a:schemeClr val="accent4">
                  <a:lumMod val="0"/>
                  <a:lumOff val="100000"/>
                </a:schemeClr>
              </a:gs>
              <a:gs pos="31000">
                <a:schemeClr val="accent4">
                  <a:lumMod val="0"/>
                  <a:lumOff val="100000"/>
                </a:schemeClr>
              </a:gs>
              <a:gs pos="100000">
                <a:srgbClr val="C7CE58"/>
              </a:gs>
            </a:gsLst>
            <a:path path="circle">
              <a:fillToRect l="100000" t="100000"/>
            </a:path>
          </a:gradFill>
          <a:ln>
            <a:solidFill>
              <a:srgbClr val="1B3630"/>
            </a:solidFill>
          </a:ln>
        </p:spPr>
        <p:txBody>
          <a:bodyPr lIns="182880" rIns="182880"/>
          <a:lstStyle/>
          <a:p>
            <a:pPr marL="285750" indent="-285750">
              <a:buFont typeface="Arial" panose="020B0604020202020204" pitchFamily="34" charset="0"/>
              <a:buChar char="•"/>
            </a:pPr>
            <a:r>
              <a:rPr lang="en-US" dirty="0"/>
              <a:t>People interact with and are impacted by different social groups or environments</a:t>
            </a:r>
          </a:p>
          <a:p>
            <a:pPr marL="285750" indent="-285750">
              <a:buFont typeface="Arial" panose="020B0604020202020204" pitchFamily="34" charset="0"/>
              <a:buChar char="•"/>
            </a:pPr>
            <a:r>
              <a:rPr lang="en-US" dirty="0"/>
              <a:t>Each level in the socio-ecological model has the capacity to influence healthy and risk-taking behaviors</a:t>
            </a:r>
          </a:p>
          <a:p>
            <a:pPr marL="971550" lvl="1" indent="-285750"/>
            <a:r>
              <a:rPr lang="en-US" sz="1400" b="1" dirty="0"/>
              <a:t>Individual</a:t>
            </a:r>
            <a:r>
              <a:rPr lang="en-US" sz="1400" dirty="0"/>
              <a:t> – Biological &amp; Physical</a:t>
            </a:r>
          </a:p>
          <a:p>
            <a:pPr marL="971550" lvl="1" indent="-285750"/>
            <a:r>
              <a:rPr lang="en-US" sz="1400" b="1" dirty="0"/>
              <a:t>Relationship</a:t>
            </a:r>
            <a:r>
              <a:rPr lang="en-US" sz="1400" dirty="0"/>
              <a:t> – Family, Caregivers, Friends, Teachers, Coaches, etc.</a:t>
            </a:r>
          </a:p>
          <a:p>
            <a:pPr marL="971550" lvl="1" indent="-285750"/>
            <a:r>
              <a:rPr lang="en-US" sz="1400" b="1" dirty="0"/>
              <a:t>Community</a:t>
            </a:r>
            <a:r>
              <a:rPr lang="en-US" sz="1400" dirty="0"/>
              <a:t> – School, Neighborhood etc.</a:t>
            </a:r>
          </a:p>
          <a:p>
            <a:pPr marL="971550" lvl="1" indent="-285750"/>
            <a:r>
              <a:rPr lang="en-US" sz="1400" b="1" dirty="0"/>
              <a:t>Society</a:t>
            </a:r>
            <a:r>
              <a:rPr lang="en-US" sz="1400" dirty="0"/>
              <a:t> – Laws, Policies, Norms, etc.</a:t>
            </a:r>
          </a:p>
          <a:p>
            <a:endParaRPr lang="en-US" sz="100" b="1" dirty="0"/>
          </a:p>
        </p:txBody>
      </p:sp>
      <p:sp>
        <p:nvSpPr>
          <p:cNvPr id="6" name="Footer Placeholder 5">
            <a:extLst>
              <a:ext uri="{FF2B5EF4-FFF2-40B4-BE49-F238E27FC236}">
                <a16:creationId xmlns:a16="http://schemas.microsoft.com/office/drawing/2014/main" id="{DF5C826A-D21C-3443-9511-16D029DF6B7E}"/>
              </a:ext>
            </a:extLst>
          </p:cNvPr>
          <p:cNvSpPr>
            <a:spLocks noGrp="1"/>
          </p:cNvSpPr>
          <p:nvPr>
            <p:ph type="ftr" sz="quarter" idx="15"/>
          </p:nvPr>
        </p:nvSpPr>
        <p:spPr>
          <a:xfrm>
            <a:off x="1494790" y="6332220"/>
            <a:ext cx="1497330" cy="247651"/>
          </a:xfrm>
        </p:spPr>
        <p:txBody>
          <a:bodyPr anchor="t">
            <a:normAutofit/>
          </a:bodyPr>
          <a:lstStyle/>
          <a:p>
            <a:pPr>
              <a:spcAft>
                <a:spcPts val="600"/>
              </a:spcAft>
            </a:pPr>
            <a:r>
              <a:rPr lang="en-US" b="0" dirty="0"/>
              <a:t>Fundamentals of Vaping</a:t>
            </a:r>
          </a:p>
        </p:txBody>
      </p:sp>
      <p:sp>
        <p:nvSpPr>
          <p:cNvPr id="7" name="Slide Number Placeholder 6">
            <a:extLst>
              <a:ext uri="{FF2B5EF4-FFF2-40B4-BE49-F238E27FC236}">
                <a16:creationId xmlns:a16="http://schemas.microsoft.com/office/drawing/2014/main" id="{5A9E5B79-46E3-8F4F-A170-10383655EE15}"/>
              </a:ext>
            </a:extLst>
          </p:cNvPr>
          <p:cNvSpPr>
            <a:spLocks noGrp="1"/>
          </p:cNvSpPr>
          <p:nvPr>
            <p:ph type="sldNum" sz="quarter" idx="16"/>
          </p:nvPr>
        </p:nvSpPr>
        <p:spPr>
          <a:xfrm>
            <a:off x="971550" y="6332220"/>
            <a:ext cx="523240" cy="247651"/>
          </a:xfrm>
        </p:spPr>
        <p:txBody>
          <a:bodyPr anchor="t">
            <a:normAutofit/>
          </a:bodyPr>
          <a:lstStyle/>
          <a:p>
            <a:pPr>
              <a:spcAft>
                <a:spcPts val="600"/>
              </a:spcAft>
            </a:pPr>
            <a:fld id="{294A09A9-5501-47C1-A89A-A340965A2BE2}" type="slidenum">
              <a:rPr lang="en-US" smtClean="0"/>
              <a:pPr>
                <a:spcAft>
                  <a:spcPts val="600"/>
                </a:spcAft>
              </a:pPr>
              <a:t>27</a:t>
            </a:fld>
            <a:endParaRPr lang="en-US"/>
          </a:p>
        </p:txBody>
      </p:sp>
      <p:sp>
        <p:nvSpPr>
          <p:cNvPr id="12" name="TextBox 11">
            <a:extLst>
              <a:ext uri="{FF2B5EF4-FFF2-40B4-BE49-F238E27FC236}">
                <a16:creationId xmlns:a16="http://schemas.microsoft.com/office/drawing/2014/main" id="{681A3D92-4D8D-E441-9A56-E08ED17F812A}"/>
              </a:ext>
            </a:extLst>
          </p:cNvPr>
          <p:cNvSpPr txBox="1"/>
          <p:nvPr/>
        </p:nvSpPr>
        <p:spPr>
          <a:xfrm>
            <a:off x="8374087" y="5054947"/>
            <a:ext cx="2978569" cy="1277273"/>
          </a:xfrm>
          <a:prstGeom prst="rect">
            <a:avLst/>
          </a:prstGeom>
          <a:noFill/>
        </p:spPr>
        <p:txBody>
          <a:bodyPr wrap="square" rtlCol="0" anchor="ctr">
            <a:spAutoFit/>
          </a:bodyPr>
          <a:lstStyle/>
          <a:p>
            <a:pPr algn="ctr"/>
            <a:r>
              <a:rPr lang="en-US" sz="1100" dirty="0">
                <a:solidFill>
                  <a:schemeClr val="bg1"/>
                </a:solidFill>
              </a:rPr>
              <a:t>Adapted from the Substance Abuse and Mental Health Services Administration’s (SAMHSA) Guide to SAMHSA’s Strategic Prevention Framework </a:t>
            </a:r>
          </a:p>
          <a:p>
            <a:pPr algn="ctr"/>
            <a:r>
              <a:rPr lang="en-US" sz="1100" dirty="0">
                <a:solidFill>
                  <a:schemeClr val="bg1"/>
                </a:solidFill>
              </a:rPr>
              <a:t>https://</a:t>
            </a:r>
            <a:r>
              <a:rPr lang="en-US" sz="1100" dirty="0" err="1">
                <a:solidFill>
                  <a:schemeClr val="bg1"/>
                </a:solidFill>
              </a:rPr>
              <a:t>www.samhsa.gov</a:t>
            </a:r>
            <a:r>
              <a:rPr lang="en-US" sz="1100" dirty="0">
                <a:solidFill>
                  <a:schemeClr val="bg1"/>
                </a:solidFill>
              </a:rPr>
              <a:t>/sites/default/files/20190620-samhsa-strategic-prevention-framework-guide.pdf</a:t>
            </a:r>
          </a:p>
        </p:txBody>
      </p:sp>
      <p:sp>
        <p:nvSpPr>
          <p:cNvPr id="14" name="Text Placeholder 3">
            <a:extLst>
              <a:ext uri="{FF2B5EF4-FFF2-40B4-BE49-F238E27FC236}">
                <a16:creationId xmlns:a16="http://schemas.microsoft.com/office/drawing/2014/main" id="{E9E4F5FB-E606-254B-B403-3C9974023E2E}"/>
              </a:ext>
            </a:extLst>
          </p:cNvPr>
          <p:cNvSpPr txBox="1">
            <a:spLocks/>
          </p:cNvSpPr>
          <p:nvPr/>
        </p:nvSpPr>
        <p:spPr>
          <a:xfrm>
            <a:off x="2119745" y="4503383"/>
            <a:ext cx="5957454" cy="1412500"/>
          </a:xfrm>
          <a:prstGeom prst="rect">
            <a:avLst/>
          </a:prstGeom>
          <a:gradFill>
            <a:gsLst>
              <a:gs pos="0">
                <a:schemeClr val="accent4">
                  <a:lumMod val="0"/>
                  <a:lumOff val="100000"/>
                </a:schemeClr>
              </a:gs>
              <a:gs pos="31000">
                <a:schemeClr val="accent4">
                  <a:lumMod val="0"/>
                  <a:lumOff val="100000"/>
                </a:schemeClr>
              </a:gs>
              <a:gs pos="100000">
                <a:srgbClr val="B4858D"/>
              </a:gs>
            </a:gsLst>
            <a:path path="circle">
              <a:fillToRect l="100000" t="100000"/>
            </a:path>
          </a:gradFill>
          <a:ln>
            <a:solidFill>
              <a:srgbClr val="1B3630"/>
            </a:solidFill>
          </a:ln>
        </p:spPr>
        <p:txBody>
          <a:bodyPr vert="horz" lIns="182880" tIns="0" rIns="18288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Risk Factors</a:t>
            </a:r>
            <a:r>
              <a:rPr lang="en-US" dirty="0"/>
              <a:t> – Characteristics at the biological, psychological, family, community, or cultural level that increase the possibility for individual substance misuse.</a:t>
            </a:r>
          </a:p>
          <a:p>
            <a:r>
              <a:rPr lang="en-US" b="1" dirty="0"/>
              <a:t>Protective Factors</a:t>
            </a:r>
            <a:r>
              <a:rPr lang="en-US" dirty="0"/>
              <a:t> - Characteristics that decrease the possibility for individual substance misuse</a:t>
            </a:r>
          </a:p>
          <a:p>
            <a:endParaRPr lang="en-US" sz="100" b="1" dirty="0"/>
          </a:p>
        </p:txBody>
      </p:sp>
    </p:spTree>
    <p:extLst>
      <p:ext uri="{BB962C8B-B14F-4D97-AF65-F5344CB8AC3E}">
        <p14:creationId xmlns:p14="http://schemas.microsoft.com/office/powerpoint/2010/main" val="29071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57D1-F339-634D-BCCA-96919DD35F2D}"/>
              </a:ext>
            </a:extLst>
          </p:cNvPr>
          <p:cNvSpPr>
            <a:spLocks noGrp="1"/>
          </p:cNvSpPr>
          <p:nvPr>
            <p:ph type="title"/>
          </p:nvPr>
        </p:nvSpPr>
        <p:spPr>
          <a:xfrm>
            <a:off x="964023" y="879063"/>
            <a:ext cx="6486644" cy="610863"/>
          </a:xfrm>
        </p:spPr>
        <p:txBody>
          <a:bodyPr>
            <a:normAutofit fontScale="90000"/>
          </a:bodyPr>
          <a:lstStyle/>
          <a:p>
            <a:r>
              <a:rPr lang="en-US" dirty="0"/>
              <a:t>Vaping Risk Factors by Socio-Ecological Level</a:t>
            </a:r>
          </a:p>
        </p:txBody>
      </p:sp>
      <p:sp>
        <p:nvSpPr>
          <p:cNvPr id="3" name="Text Placeholder 2">
            <a:extLst>
              <a:ext uri="{FF2B5EF4-FFF2-40B4-BE49-F238E27FC236}">
                <a16:creationId xmlns:a16="http://schemas.microsoft.com/office/drawing/2014/main" id="{5A614931-95B5-7241-B409-DD3A86E24641}"/>
              </a:ext>
            </a:extLst>
          </p:cNvPr>
          <p:cNvSpPr>
            <a:spLocks noGrp="1"/>
          </p:cNvSpPr>
          <p:nvPr>
            <p:ph type="body" sz="quarter" idx="10"/>
          </p:nvPr>
        </p:nvSpPr>
        <p:spPr>
          <a:xfrm>
            <a:off x="971550" y="2445921"/>
            <a:ext cx="4838700" cy="1900105"/>
          </a:xfrm>
        </p:spPr>
        <p:txBody>
          <a:bodyPr/>
          <a:lstStyle/>
          <a:p>
            <a:pPr marL="285750" indent="-285750">
              <a:lnSpc>
                <a:spcPct val="100000"/>
              </a:lnSpc>
              <a:spcBef>
                <a:spcPts val="200"/>
              </a:spcBef>
              <a:buFont typeface="Arial" panose="020B0604020202020204" pitchFamily="34" charset="0"/>
              <a:buChar char="•"/>
            </a:pPr>
            <a:r>
              <a:rPr lang="en-US" sz="1400" dirty="0"/>
              <a:t>Perceive vaping as safe and less risky than combustible tobacco</a:t>
            </a:r>
          </a:p>
          <a:p>
            <a:pPr marL="285750" indent="-285750">
              <a:lnSpc>
                <a:spcPct val="100000"/>
              </a:lnSpc>
              <a:spcBef>
                <a:spcPts val="200"/>
              </a:spcBef>
              <a:buFont typeface="Arial" panose="020B0604020202020204" pitchFamily="34" charset="0"/>
              <a:buChar char="•"/>
            </a:pPr>
            <a:r>
              <a:rPr lang="en-US" sz="1400" dirty="0"/>
              <a:t>Subpopulations based on data – LGBTQ+ youth and white, non-Hispanic youth have higher rates</a:t>
            </a:r>
          </a:p>
          <a:p>
            <a:pPr marL="285750" indent="-285750">
              <a:lnSpc>
                <a:spcPct val="100000"/>
              </a:lnSpc>
              <a:spcBef>
                <a:spcPts val="200"/>
              </a:spcBef>
              <a:buFont typeface="Arial" panose="020B0604020202020204" pitchFamily="34" charset="0"/>
              <a:buChar char="•"/>
            </a:pPr>
            <a:r>
              <a:rPr lang="en-US" sz="1400" dirty="0"/>
              <a:t>Age of first use &amp; adolescent brain – more vulnerable to addiction because brain is developing. </a:t>
            </a:r>
          </a:p>
          <a:p>
            <a:pPr marL="285750" indent="-285750">
              <a:lnSpc>
                <a:spcPct val="100000"/>
              </a:lnSpc>
              <a:spcBef>
                <a:spcPts val="200"/>
              </a:spcBef>
              <a:buFont typeface="Arial" panose="020B0604020202020204" pitchFamily="34" charset="0"/>
              <a:buChar char="•"/>
            </a:pPr>
            <a:r>
              <a:rPr lang="en-US" sz="1400" dirty="0"/>
              <a:t>Nicotine changes the structure of brain to increase vulnerability to other substances </a:t>
            </a:r>
          </a:p>
        </p:txBody>
      </p:sp>
      <p:sp>
        <p:nvSpPr>
          <p:cNvPr id="4" name="Text Placeholder 3">
            <a:extLst>
              <a:ext uri="{FF2B5EF4-FFF2-40B4-BE49-F238E27FC236}">
                <a16:creationId xmlns:a16="http://schemas.microsoft.com/office/drawing/2014/main" id="{3D0B9C19-7BF8-0540-B4EB-A3746328894F}"/>
              </a:ext>
            </a:extLst>
          </p:cNvPr>
          <p:cNvSpPr>
            <a:spLocks noGrp="1"/>
          </p:cNvSpPr>
          <p:nvPr>
            <p:ph type="body" sz="quarter" idx="12"/>
          </p:nvPr>
        </p:nvSpPr>
        <p:spPr>
          <a:xfrm>
            <a:off x="971550" y="2135491"/>
            <a:ext cx="4838700" cy="315915"/>
          </a:xfrm>
        </p:spPr>
        <p:txBody>
          <a:bodyPr/>
          <a:lstStyle/>
          <a:p>
            <a:r>
              <a:rPr lang="en-US" dirty="0"/>
              <a:t>Individual Level</a:t>
            </a:r>
          </a:p>
        </p:txBody>
      </p:sp>
      <p:sp>
        <p:nvSpPr>
          <p:cNvPr id="7" name="Text Placeholder 6">
            <a:extLst>
              <a:ext uri="{FF2B5EF4-FFF2-40B4-BE49-F238E27FC236}">
                <a16:creationId xmlns:a16="http://schemas.microsoft.com/office/drawing/2014/main" id="{79504485-2E76-FC49-A4F6-388591C15382}"/>
              </a:ext>
            </a:extLst>
          </p:cNvPr>
          <p:cNvSpPr>
            <a:spLocks noGrp="1"/>
          </p:cNvSpPr>
          <p:nvPr>
            <p:ph type="body" sz="quarter" idx="15"/>
          </p:nvPr>
        </p:nvSpPr>
        <p:spPr>
          <a:xfrm>
            <a:off x="971550" y="4796055"/>
            <a:ext cx="4838700" cy="1304942"/>
          </a:xfrm>
        </p:spPr>
        <p:txBody>
          <a:bodyPr/>
          <a:lstStyle/>
          <a:p>
            <a:pPr marL="285750" indent="-285750">
              <a:lnSpc>
                <a:spcPct val="100000"/>
              </a:lnSpc>
              <a:spcBef>
                <a:spcPts val="200"/>
              </a:spcBef>
              <a:buFont typeface="Arial" panose="020B0604020202020204" pitchFamily="34" charset="0"/>
              <a:buChar char="•"/>
            </a:pPr>
            <a:r>
              <a:rPr lang="en-US" sz="1400" dirty="0"/>
              <a:t>Perception of peer approval</a:t>
            </a:r>
          </a:p>
          <a:p>
            <a:pPr marL="285750" indent="-285750">
              <a:lnSpc>
                <a:spcPct val="100000"/>
              </a:lnSpc>
              <a:spcBef>
                <a:spcPts val="200"/>
              </a:spcBef>
              <a:buFont typeface="Arial" panose="020B0604020202020204" pitchFamily="34" charset="0"/>
              <a:buChar char="•"/>
            </a:pPr>
            <a:r>
              <a:rPr lang="en-US" sz="1400" dirty="0"/>
              <a:t>Perception of parent approval</a:t>
            </a:r>
          </a:p>
          <a:p>
            <a:pPr marL="285750" indent="-285750">
              <a:lnSpc>
                <a:spcPct val="100000"/>
              </a:lnSpc>
              <a:spcBef>
                <a:spcPts val="200"/>
              </a:spcBef>
              <a:buFont typeface="Arial" panose="020B0604020202020204" pitchFamily="34" charset="0"/>
              <a:buChar char="•"/>
            </a:pPr>
            <a:r>
              <a:rPr lang="en-US" sz="1400" dirty="0"/>
              <a:t>Observing parents use</a:t>
            </a:r>
          </a:p>
          <a:p>
            <a:pPr marL="285750" indent="-285750">
              <a:lnSpc>
                <a:spcPct val="100000"/>
              </a:lnSpc>
              <a:spcBef>
                <a:spcPts val="200"/>
              </a:spcBef>
              <a:buFont typeface="Arial" panose="020B0604020202020204" pitchFamily="34" charset="0"/>
              <a:buChar char="•"/>
            </a:pPr>
            <a:r>
              <a:rPr lang="en-US" sz="1400" dirty="0"/>
              <a:t>Social access – obtain vapes from friends and/or parents</a:t>
            </a:r>
          </a:p>
          <a:p>
            <a:pPr marL="285750" indent="-285750">
              <a:lnSpc>
                <a:spcPct val="100000"/>
              </a:lnSpc>
              <a:spcBef>
                <a:spcPts val="200"/>
              </a:spcBef>
              <a:buFont typeface="Arial" panose="020B0604020202020204" pitchFamily="34" charset="0"/>
              <a:buChar char="•"/>
            </a:pPr>
            <a:r>
              <a:rPr lang="en-US" sz="1400" dirty="0"/>
              <a:t>Social culture of vaping with peers</a:t>
            </a:r>
          </a:p>
        </p:txBody>
      </p:sp>
      <p:sp>
        <p:nvSpPr>
          <p:cNvPr id="8" name="Text Placeholder 7">
            <a:extLst>
              <a:ext uri="{FF2B5EF4-FFF2-40B4-BE49-F238E27FC236}">
                <a16:creationId xmlns:a16="http://schemas.microsoft.com/office/drawing/2014/main" id="{8FCA8762-BFD3-2848-9FB3-18B2BC63AC30}"/>
              </a:ext>
            </a:extLst>
          </p:cNvPr>
          <p:cNvSpPr>
            <a:spLocks noGrp="1"/>
          </p:cNvSpPr>
          <p:nvPr>
            <p:ph type="body" sz="quarter" idx="16"/>
          </p:nvPr>
        </p:nvSpPr>
        <p:spPr>
          <a:xfrm>
            <a:off x="971550" y="4453964"/>
            <a:ext cx="4838700" cy="315915"/>
          </a:xfrm>
        </p:spPr>
        <p:txBody>
          <a:bodyPr/>
          <a:lstStyle/>
          <a:p>
            <a:r>
              <a:rPr lang="en-US" dirty="0"/>
              <a:t>Relationship Level</a:t>
            </a:r>
          </a:p>
        </p:txBody>
      </p:sp>
      <p:sp>
        <p:nvSpPr>
          <p:cNvPr id="9" name="Text Placeholder 8">
            <a:extLst>
              <a:ext uri="{FF2B5EF4-FFF2-40B4-BE49-F238E27FC236}">
                <a16:creationId xmlns:a16="http://schemas.microsoft.com/office/drawing/2014/main" id="{5C9A9F5D-840D-154D-B556-71C19957A452}"/>
              </a:ext>
            </a:extLst>
          </p:cNvPr>
          <p:cNvSpPr>
            <a:spLocks noGrp="1"/>
          </p:cNvSpPr>
          <p:nvPr>
            <p:ph type="body" sz="quarter" idx="17"/>
          </p:nvPr>
        </p:nvSpPr>
        <p:spPr>
          <a:xfrm>
            <a:off x="6399647" y="2453164"/>
            <a:ext cx="4838700" cy="574318"/>
          </a:xfrm>
        </p:spPr>
        <p:txBody>
          <a:bodyPr/>
          <a:lstStyle/>
          <a:p>
            <a:pPr marL="285750" indent="-285750">
              <a:lnSpc>
                <a:spcPct val="100000"/>
              </a:lnSpc>
              <a:spcBef>
                <a:spcPts val="200"/>
              </a:spcBef>
              <a:buFont typeface="Arial" panose="020B0604020202020204" pitchFamily="34" charset="0"/>
              <a:buChar char="•"/>
            </a:pPr>
            <a:r>
              <a:rPr lang="en-US" dirty="0"/>
              <a:t>Retail access – even with Tobacco 21, some stores sell to underage youth</a:t>
            </a:r>
          </a:p>
          <a:p>
            <a:pPr marL="285750" indent="-285750">
              <a:lnSpc>
                <a:spcPct val="100000"/>
              </a:lnSpc>
              <a:spcBef>
                <a:spcPts val="200"/>
              </a:spcBef>
              <a:buFont typeface="Arial" panose="020B0604020202020204" pitchFamily="34" charset="0"/>
              <a:buChar char="•"/>
            </a:pPr>
            <a:r>
              <a:rPr lang="en-US" dirty="0"/>
              <a:t>Social access at school – share, obtain, or purchase from friends</a:t>
            </a:r>
          </a:p>
          <a:p>
            <a:pPr marL="285750" indent="-285750">
              <a:lnSpc>
                <a:spcPct val="100000"/>
              </a:lnSpc>
              <a:spcBef>
                <a:spcPts val="200"/>
              </a:spcBef>
              <a:buFont typeface="Arial" panose="020B0604020202020204" pitchFamily="34" charset="0"/>
              <a:buChar char="•"/>
            </a:pPr>
            <a:r>
              <a:rPr lang="en-US" dirty="0"/>
              <a:t>School &amp; workplace policies that do not prohibit vaping as part of tobacco free policies</a:t>
            </a:r>
          </a:p>
          <a:p>
            <a:pPr marL="285750" indent="-285750">
              <a:lnSpc>
                <a:spcPct val="100000"/>
              </a:lnSpc>
              <a:spcBef>
                <a:spcPts val="200"/>
              </a:spcBef>
              <a:buFont typeface="Arial" panose="020B0604020202020204" pitchFamily="34" charset="0"/>
              <a:buChar char="•"/>
            </a:pPr>
            <a:r>
              <a:rPr lang="en-US" dirty="0"/>
              <a:t>Regulatory: labeling, pricing, taxes</a:t>
            </a:r>
          </a:p>
        </p:txBody>
      </p:sp>
      <p:sp>
        <p:nvSpPr>
          <p:cNvPr id="10" name="Text Placeholder 9">
            <a:extLst>
              <a:ext uri="{FF2B5EF4-FFF2-40B4-BE49-F238E27FC236}">
                <a16:creationId xmlns:a16="http://schemas.microsoft.com/office/drawing/2014/main" id="{05CEA99A-33E0-1642-9FEC-D1C220A88754}"/>
              </a:ext>
            </a:extLst>
          </p:cNvPr>
          <p:cNvSpPr>
            <a:spLocks noGrp="1"/>
          </p:cNvSpPr>
          <p:nvPr>
            <p:ph type="body" sz="quarter" idx="18"/>
          </p:nvPr>
        </p:nvSpPr>
        <p:spPr>
          <a:xfrm>
            <a:off x="6399647" y="2137249"/>
            <a:ext cx="4838700" cy="315915"/>
          </a:xfrm>
        </p:spPr>
        <p:txBody>
          <a:bodyPr/>
          <a:lstStyle/>
          <a:p>
            <a:r>
              <a:rPr lang="en-US" dirty="0"/>
              <a:t>Community Level</a:t>
            </a:r>
          </a:p>
        </p:txBody>
      </p:sp>
      <p:sp>
        <p:nvSpPr>
          <p:cNvPr id="11" name="Text Placeholder 10">
            <a:extLst>
              <a:ext uri="{FF2B5EF4-FFF2-40B4-BE49-F238E27FC236}">
                <a16:creationId xmlns:a16="http://schemas.microsoft.com/office/drawing/2014/main" id="{135189DA-D38B-6B46-B808-F9DB2B63D20A}"/>
              </a:ext>
            </a:extLst>
          </p:cNvPr>
          <p:cNvSpPr>
            <a:spLocks noGrp="1"/>
          </p:cNvSpPr>
          <p:nvPr>
            <p:ph type="body" sz="quarter" idx="19"/>
          </p:nvPr>
        </p:nvSpPr>
        <p:spPr>
          <a:xfrm>
            <a:off x="6399647" y="4769878"/>
            <a:ext cx="4838700" cy="1562341"/>
          </a:xfrm>
        </p:spPr>
        <p:txBody>
          <a:bodyPr/>
          <a:lstStyle/>
          <a:p>
            <a:pPr marL="285750" indent="-285750">
              <a:lnSpc>
                <a:spcPct val="100000"/>
              </a:lnSpc>
              <a:spcBef>
                <a:spcPts val="200"/>
              </a:spcBef>
              <a:buFont typeface="Arial" panose="020B0604020202020204" pitchFamily="34" charset="0"/>
              <a:buChar char="•"/>
            </a:pPr>
            <a:r>
              <a:rPr lang="en-US" dirty="0"/>
              <a:t>Social media vaping marketing targeting youth and young adults. Many using tobacco marketing practices from the past.</a:t>
            </a:r>
          </a:p>
          <a:p>
            <a:pPr marL="285750" indent="-285750">
              <a:lnSpc>
                <a:spcPct val="100000"/>
              </a:lnSpc>
              <a:spcBef>
                <a:spcPts val="200"/>
              </a:spcBef>
              <a:buFont typeface="Arial" panose="020B0604020202020204" pitchFamily="34" charset="0"/>
              <a:buChar char="•"/>
            </a:pPr>
            <a:r>
              <a:rPr lang="en-US" dirty="0"/>
              <a:t>Social culture of vaping through online communities</a:t>
            </a:r>
          </a:p>
          <a:p>
            <a:pPr marL="285750" indent="-285750">
              <a:lnSpc>
                <a:spcPct val="100000"/>
              </a:lnSpc>
              <a:spcBef>
                <a:spcPts val="200"/>
              </a:spcBef>
              <a:buFont typeface="Arial" panose="020B0604020202020204" pitchFamily="34" charset="0"/>
              <a:buChar char="•"/>
            </a:pPr>
            <a:r>
              <a:rPr lang="en-US" dirty="0"/>
              <a:t>Online accessibility of vapes</a:t>
            </a:r>
          </a:p>
        </p:txBody>
      </p:sp>
      <p:sp>
        <p:nvSpPr>
          <p:cNvPr id="12" name="Text Placeholder 11">
            <a:extLst>
              <a:ext uri="{FF2B5EF4-FFF2-40B4-BE49-F238E27FC236}">
                <a16:creationId xmlns:a16="http://schemas.microsoft.com/office/drawing/2014/main" id="{04F4D94E-6553-4546-8E2C-8A937DD1EE11}"/>
              </a:ext>
            </a:extLst>
          </p:cNvPr>
          <p:cNvSpPr>
            <a:spLocks noGrp="1"/>
          </p:cNvSpPr>
          <p:nvPr>
            <p:ph type="body" sz="quarter" idx="20"/>
          </p:nvPr>
        </p:nvSpPr>
        <p:spPr>
          <a:xfrm>
            <a:off x="6399647" y="4455334"/>
            <a:ext cx="4838700" cy="315915"/>
          </a:xfrm>
        </p:spPr>
        <p:txBody>
          <a:bodyPr/>
          <a:lstStyle/>
          <a:p>
            <a:r>
              <a:rPr lang="en-US" dirty="0"/>
              <a:t>Society/Cultural Level</a:t>
            </a:r>
          </a:p>
        </p:txBody>
      </p:sp>
      <p:sp>
        <p:nvSpPr>
          <p:cNvPr id="14" name="Footer Placeholder 13">
            <a:extLst>
              <a:ext uri="{FF2B5EF4-FFF2-40B4-BE49-F238E27FC236}">
                <a16:creationId xmlns:a16="http://schemas.microsoft.com/office/drawing/2014/main" id="{5ECBBAEA-10FF-804F-A644-36DD476F4F29}"/>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521E59E9-F8C4-CE4E-A748-6B6AAB790DB2}"/>
              </a:ext>
            </a:extLst>
          </p:cNvPr>
          <p:cNvSpPr>
            <a:spLocks noGrp="1"/>
          </p:cNvSpPr>
          <p:nvPr>
            <p:ph type="sldNum" sz="quarter" idx="23"/>
          </p:nvPr>
        </p:nvSpPr>
        <p:spPr/>
        <p:txBody>
          <a:bodyPr/>
          <a:lstStyle/>
          <a:p>
            <a:fld id="{294A09A9-5501-47C1-A89A-A340965A2BE2}" type="slidenum">
              <a:rPr lang="en-US" smtClean="0"/>
              <a:pPr/>
              <a:t>28</a:t>
            </a:fld>
            <a:endParaRPr lang="en-US" dirty="0">
              <a:latin typeface="+mn-lt"/>
            </a:endParaRPr>
          </a:p>
        </p:txBody>
      </p:sp>
      <p:sp>
        <p:nvSpPr>
          <p:cNvPr id="16" name="Content Placeholder 2">
            <a:extLst>
              <a:ext uri="{FF2B5EF4-FFF2-40B4-BE49-F238E27FC236}">
                <a16:creationId xmlns:a16="http://schemas.microsoft.com/office/drawing/2014/main" id="{B1234699-9C09-0844-AE9B-684E0C07374F}"/>
              </a:ext>
            </a:extLst>
          </p:cNvPr>
          <p:cNvSpPr txBox="1">
            <a:spLocks/>
          </p:cNvSpPr>
          <p:nvPr/>
        </p:nvSpPr>
        <p:spPr>
          <a:xfrm>
            <a:off x="5245328" y="6420117"/>
            <a:ext cx="5820179" cy="43788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hlinkClick r:id="rId3"/>
              </a:rPr>
              <a:t>Reducing Vaping Among Youth and Young Adults (SAMHSA)</a:t>
            </a:r>
            <a:endParaRPr lang="en-US" sz="1800" dirty="0"/>
          </a:p>
        </p:txBody>
      </p:sp>
    </p:spTree>
    <p:extLst>
      <p:ext uri="{BB962C8B-B14F-4D97-AF65-F5344CB8AC3E}">
        <p14:creationId xmlns:p14="http://schemas.microsoft.com/office/powerpoint/2010/main" val="1752255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E31A-3104-4644-A06B-2E966A310235}"/>
              </a:ext>
            </a:extLst>
          </p:cNvPr>
          <p:cNvSpPr>
            <a:spLocks noGrp="1"/>
          </p:cNvSpPr>
          <p:nvPr>
            <p:ph type="title"/>
          </p:nvPr>
        </p:nvSpPr>
        <p:spPr>
          <a:xfrm>
            <a:off x="964023" y="879063"/>
            <a:ext cx="6369465" cy="610863"/>
          </a:xfrm>
        </p:spPr>
        <p:txBody>
          <a:bodyPr>
            <a:normAutofit fontScale="90000"/>
          </a:bodyPr>
          <a:lstStyle/>
          <a:p>
            <a:r>
              <a:rPr lang="en-US" dirty="0"/>
              <a:t>Vaping Protective Factors by Socio-Ecological Level</a:t>
            </a:r>
          </a:p>
        </p:txBody>
      </p:sp>
      <p:sp>
        <p:nvSpPr>
          <p:cNvPr id="3" name="Text Placeholder 2">
            <a:extLst>
              <a:ext uri="{FF2B5EF4-FFF2-40B4-BE49-F238E27FC236}">
                <a16:creationId xmlns:a16="http://schemas.microsoft.com/office/drawing/2014/main" id="{2CA1E811-CFDC-D040-8845-3CE56E32CC6E}"/>
              </a:ext>
            </a:extLst>
          </p:cNvPr>
          <p:cNvSpPr>
            <a:spLocks noGrp="1"/>
          </p:cNvSpPr>
          <p:nvPr>
            <p:ph type="body" idx="1"/>
          </p:nvPr>
        </p:nvSpPr>
        <p:spPr/>
        <p:txBody>
          <a:bodyPr/>
          <a:lstStyle/>
          <a:p>
            <a:r>
              <a:rPr lang="en-US" dirty="0"/>
              <a:t>Individual Level</a:t>
            </a:r>
          </a:p>
        </p:txBody>
      </p:sp>
      <p:sp>
        <p:nvSpPr>
          <p:cNvPr id="4" name="Content Placeholder 3">
            <a:extLst>
              <a:ext uri="{FF2B5EF4-FFF2-40B4-BE49-F238E27FC236}">
                <a16:creationId xmlns:a16="http://schemas.microsoft.com/office/drawing/2014/main" id="{E6AD1C66-FD93-B14B-8E6E-B5D32874AD61}"/>
              </a:ext>
            </a:extLst>
          </p:cNvPr>
          <p:cNvSpPr>
            <a:spLocks noGrp="1"/>
          </p:cNvSpPr>
          <p:nvPr>
            <p:ph sz="half" idx="2"/>
          </p:nvPr>
        </p:nvSpPr>
        <p:spPr/>
        <p:txBody>
          <a:bodyPr/>
          <a:lstStyle/>
          <a:p>
            <a:pPr>
              <a:spcBef>
                <a:spcPts val="200"/>
              </a:spcBef>
              <a:buFont typeface="Arial" panose="020B0604020202020204" pitchFamily="34" charset="0"/>
              <a:buChar char="•"/>
            </a:pPr>
            <a:r>
              <a:rPr lang="en-US" dirty="0"/>
              <a:t>High perceived risk of harm</a:t>
            </a:r>
          </a:p>
          <a:p>
            <a:pPr>
              <a:spcBef>
                <a:spcPts val="200"/>
              </a:spcBef>
              <a:buFont typeface="Arial" panose="020B0604020202020204" pitchFamily="34" charset="0"/>
              <a:buChar char="•"/>
            </a:pPr>
            <a:r>
              <a:rPr lang="en-US" dirty="0"/>
              <a:t>Belief in a moral order</a:t>
            </a:r>
          </a:p>
          <a:p>
            <a:pPr>
              <a:spcBef>
                <a:spcPts val="200"/>
              </a:spcBef>
              <a:buFont typeface="Arial" panose="020B0604020202020204" pitchFamily="34" charset="0"/>
              <a:buChar char="•"/>
            </a:pPr>
            <a:r>
              <a:rPr lang="en-US" dirty="0"/>
              <a:t>Prosocial involvement</a:t>
            </a:r>
          </a:p>
          <a:p>
            <a:pPr>
              <a:spcBef>
                <a:spcPts val="200"/>
              </a:spcBef>
              <a:buFont typeface="Arial" panose="020B0604020202020204" pitchFamily="34" charset="0"/>
              <a:buChar char="•"/>
            </a:pPr>
            <a:r>
              <a:rPr lang="en-US" dirty="0"/>
              <a:t>Academic success</a:t>
            </a:r>
          </a:p>
          <a:p>
            <a:pPr>
              <a:spcBef>
                <a:spcPts val="200"/>
              </a:spcBef>
              <a:buFont typeface="Arial" panose="020B0604020202020204" pitchFamily="34" charset="0"/>
              <a:buChar char="•"/>
            </a:pPr>
            <a:r>
              <a:rPr lang="en-US" dirty="0"/>
              <a:t>High commitment to school</a:t>
            </a:r>
          </a:p>
        </p:txBody>
      </p:sp>
      <p:sp>
        <p:nvSpPr>
          <p:cNvPr id="5" name="Text Placeholder 4">
            <a:extLst>
              <a:ext uri="{FF2B5EF4-FFF2-40B4-BE49-F238E27FC236}">
                <a16:creationId xmlns:a16="http://schemas.microsoft.com/office/drawing/2014/main" id="{1610ECD2-2694-714D-8821-276DC75B8B43}"/>
              </a:ext>
            </a:extLst>
          </p:cNvPr>
          <p:cNvSpPr>
            <a:spLocks noGrp="1"/>
          </p:cNvSpPr>
          <p:nvPr>
            <p:ph type="body" idx="10"/>
          </p:nvPr>
        </p:nvSpPr>
        <p:spPr/>
        <p:txBody>
          <a:bodyPr/>
          <a:lstStyle/>
          <a:p>
            <a:r>
              <a:rPr lang="en-US" dirty="0"/>
              <a:t>Relationship Level</a:t>
            </a:r>
          </a:p>
        </p:txBody>
      </p:sp>
      <p:sp>
        <p:nvSpPr>
          <p:cNvPr id="6" name="Content Placeholder 5">
            <a:extLst>
              <a:ext uri="{FF2B5EF4-FFF2-40B4-BE49-F238E27FC236}">
                <a16:creationId xmlns:a16="http://schemas.microsoft.com/office/drawing/2014/main" id="{2C689662-5D39-7347-A672-D352D6622DA0}"/>
              </a:ext>
            </a:extLst>
          </p:cNvPr>
          <p:cNvSpPr>
            <a:spLocks noGrp="1"/>
          </p:cNvSpPr>
          <p:nvPr>
            <p:ph sz="half" idx="11"/>
          </p:nvPr>
        </p:nvSpPr>
        <p:spPr>
          <a:xfrm>
            <a:off x="4569372" y="2799146"/>
            <a:ext cx="3050628" cy="2504374"/>
          </a:xfrm>
        </p:spPr>
        <p:txBody>
          <a:bodyPr>
            <a:normAutofit/>
          </a:bodyPr>
          <a:lstStyle/>
          <a:p>
            <a:pPr>
              <a:spcBef>
                <a:spcPts val="200"/>
              </a:spcBef>
              <a:buFont typeface="Arial" panose="020B0604020202020204" pitchFamily="34" charset="0"/>
              <a:buChar char="•"/>
            </a:pPr>
            <a:r>
              <a:rPr lang="en-US" dirty="0"/>
              <a:t>Peer unfavorable attitudes towards substance use</a:t>
            </a:r>
          </a:p>
          <a:p>
            <a:pPr>
              <a:spcBef>
                <a:spcPts val="200"/>
              </a:spcBef>
              <a:buFont typeface="Arial" panose="020B0604020202020204" pitchFamily="34" charset="0"/>
              <a:buChar char="•"/>
            </a:pPr>
            <a:r>
              <a:rPr lang="en-US" dirty="0"/>
              <a:t>Being perceived as “cool” for prosocial involvement</a:t>
            </a:r>
          </a:p>
          <a:p>
            <a:pPr>
              <a:spcBef>
                <a:spcPts val="200"/>
              </a:spcBef>
              <a:buFont typeface="Arial" panose="020B0604020202020204" pitchFamily="34" charset="0"/>
              <a:buChar char="•"/>
            </a:pPr>
            <a:r>
              <a:rPr lang="en-US" dirty="0"/>
              <a:t>Interaction with prosocial peers</a:t>
            </a:r>
          </a:p>
          <a:p>
            <a:pPr>
              <a:spcBef>
                <a:spcPts val="200"/>
              </a:spcBef>
              <a:buFont typeface="Arial" panose="020B0604020202020204" pitchFamily="34" charset="0"/>
              <a:buChar char="•"/>
            </a:pPr>
            <a:r>
              <a:rPr lang="en-US" dirty="0"/>
              <a:t>Family attachment</a:t>
            </a:r>
          </a:p>
          <a:p>
            <a:pPr>
              <a:spcBef>
                <a:spcPts val="200"/>
              </a:spcBef>
              <a:buFont typeface="Arial" panose="020B0604020202020204" pitchFamily="34" charset="0"/>
              <a:buChar char="•"/>
            </a:pPr>
            <a:r>
              <a:rPr lang="en-US" dirty="0"/>
              <a:t>Prosocial opportunities with family</a:t>
            </a:r>
          </a:p>
          <a:p>
            <a:pPr>
              <a:spcBef>
                <a:spcPts val="200"/>
              </a:spcBef>
              <a:buFont typeface="Arial" panose="020B0604020202020204" pitchFamily="34" charset="0"/>
              <a:buChar char="•"/>
            </a:pPr>
            <a:r>
              <a:rPr lang="en-US" dirty="0"/>
              <a:t>Prosocial rewards from family</a:t>
            </a:r>
          </a:p>
        </p:txBody>
      </p:sp>
      <p:sp>
        <p:nvSpPr>
          <p:cNvPr id="7" name="Text Placeholder 6">
            <a:extLst>
              <a:ext uri="{FF2B5EF4-FFF2-40B4-BE49-F238E27FC236}">
                <a16:creationId xmlns:a16="http://schemas.microsoft.com/office/drawing/2014/main" id="{12AD4C88-42B5-5144-8A27-9F6F4F647297}"/>
              </a:ext>
            </a:extLst>
          </p:cNvPr>
          <p:cNvSpPr>
            <a:spLocks noGrp="1"/>
          </p:cNvSpPr>
          <p:nvPr>
            <p:ph type="body" idx="12"/>
          </p:nvPr>
        </p:nvSpPr>
        <p:spPr/>
        <p:txBody>
          <a:bodyPr/>
          <a:lstStyle/>
          <a:p>
            <a:r>
              <a:rPr lang="en-US" dirty="0"/>
              <a:t>Community/Society/Cultural</a:t>
            </a:r>
          </a:p>
        </p:txBody>
      </p:sp>
      <p:sp>
        <p:nvSpPr>
          <p:cNvPr id="8" name="Content Placeholder 7">
            <a:extLst>
              <a:ext uri="{FF2B5EF4-FFF2-40B4-BE49-F238E27FC236}">
                <a16:creationId xmlns:a16="http://schemas.microsoft.com/office/drawing/2014/main" id="{9D1A290B-60A9-6E43-ACE8-045D341F4EF4}"/>
              </a:ext>
            </a:extLst>
          </p:cNvPr>
          <p:cNvSpPr>
            <a:spLocks noGrp="1"/>
          </p:cNvSpPr>
          <p:nvPr>
            <p:ph sz="half" idx="13"/>
          </p:nvPr>
        </p:nvSpPr>
        <p:spPr/>
        <p:txBody>
          <a:bodyPr/>
          <a:lstStyle/>
          <a:p>
            <a:pPr>
              <a:spcBef>
                <a:spcPts val="200"/>
              </a:spcBef>
              <a:buFont typeface="Arial" panose="020B0604020202020204" pitchFamily="34" charset="0"/>
              <a:buChar char="•"/>
            </a:pPr>
            <a:r>
              <a:rPr lang="en-US" dirty="0"/>
              <a:t>Laws and regulations that limit access and usage of substances</a:t>
            </a:r>
          </a:p>
          <a:p>
            <a:pPr>
              <a:spcBef>
                <a:spcPts val="200"/>
              </a:spcBef>
              <a:buFont typeface="Arial" panose="020B0604020202020204" pitchFamily="34" charset="0"/>
              <a:buChar char="•"/>
            </a:pPr>
            <a:r>
              <a:rPr lang="en-US" dirty="0"/>
              <a:t>Norms that deem substance use as unfavorable</a:t>
            </a:r>
          </a:p>
        </p:txBody>
      </p:sp>
      <p:sp>
        <p:nvSpPr>
          <p:cNvPr id="10" name="Footer Placeholder 9">
            <a:extLst>
              <a:ext uri="{FF2B5EF4-FFF2-40B4-BE49-F238E27FC236}">
                <a16:creationId xmlns:a16="http://schemas.microsoft.com/office/drawing/2014/main" id="{D31AC824-DE84-0F4C-8A79-E273994D5D38}"/>
              </a:ext>
            </a:extLst>
          </p:cNvPr>
          <p:cNvSpPr>
            <a:spLocks noGrp="1"/>
          </p:cNvSpPr>
          <p:nvPr>
            <p:ph type="ftr" sz="quarter" idx="15"/>
          </p:nvPr>
        </p:nvSpPr>
        <p:spPr/>
        <p:txBody>
          <a:bodyPr/>
          <a:lstStyle/>
          <a:p>
            <a:r>
              <a:rPr lang="en-US" dirty="0"/>
              <a:t>Fundamentals of Vaping</a:t>
            </a:r>
            <a:endParaRPr lang="en-US" b="0" dirty="0"/>
          </a:p>
        </p:txBody>
      </p:sp>
      <p:sp>
        <p:nvSpPr>
          <p:cNvPr id="11" name="Slide Number Placeholder 10">
            <a:extLst>
              <a:ext uri="{FF2B5EF4-FFF2-40B4-BE49-F238E27FC236}">
                <a16:creationId xmlns:a16="http://schemas.microsoft.com/office/drawing/2014/main" id="{60C6EB35-08AB-034D-9868-2BEBADC702F7}"/>
              </a:ext>
            </a:extLst>
          </p:cNvPr>
          <p:cNvSpPr>
            <a:spLocks noGrp="1"/>
          </p:cNvSpPr>
          <p:nvPr>
            <p:ph type="sldNum" sz="quarter" idx="16"/>
          </p:nvPr>
        </p:nvSpPr>
        <p:spPr/>
        <p:txBody>
          <a:bodyPr/>
          <a:lstStyle/>
          <a:p>
            <a:fld id="{294A09A9-5501-47C1-A89A-A340965A2BE2}" type="slidenum">
              <a:rPr lang="en-US" smtClean="0"/>
              <a:pPr/>
              <a:t>29</a:t>
            </a:fld>
            <a:endParaRPr lang="en-US" dirty="0">
              <a:latin typeface="+mn-lt"/>
            </a:endParaRPr>
          </a:p>
        </p:txBody>
      </p:sp>
      <p:sp>
        <p:nvSpPr>
          <p:cNvPr id="12" name="Content Placeholder 2">
            <a:extLst>
              <a:ext uri="{FF2B5EF4-FFF2-40B4-BE49-F238E27FC236}">
                <a16:creationId xmlns:a16="http://schemas.microsoft.com/office/drawing/2014/main" id="{F94B1A14-E1D2-5245-9694-427B01A521D1}"/>
              </a:ext>
            </a:extLst>
          </p:cNvPr>
          <p:cNvSpPr txBox="1">
            <a:spLocks/>
          </p:cNvSpPr>
          <p:nvPr/>
        </p:nvSpPr>
        <p:spPr>
          <a:xfrm>
            <a:off x="6096000" y="5633177"/>
            <a:ext cx="5820179" cy="43788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b="0" i="0" kern="1200" spc="0" baseline="0" dirty="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hlinkClick r:id="rId3"/>
              </a:rPr>
              <a:t>Adolescent Risk and Protective Factors for the Use of Electronic Cigarettes</a:t>
            </a:r>
            <a:endParaRPr lang="en-US" dirty="0"/>
          </a:p>
        </p:txBody>
      </p:sp>
    </p:spTree>
    <p:extLst>
      <p:ext uri="{BB962C8B-B14F-4D97-AF65-F5344CB8AC3E}">
        <p14:creationId xmlns:p14="http://schemas.microsoft.com/office/powerpoint/2010/main" val="176744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colored pencils&#10;&#10;Description automatically generated with low confidence">
            <a:extLst>
              <a:ext uri="{FF2B5EF4-FFF2-40B4-BE49-F238E27FC236}">
                <a16:creationId xmlns:a16="http://schemas.microsoft.com/office/drawing/2014/main" id="{B93F6AED-9C6B-334A-B585-DB3800D8B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692457" y="1125095"/>
            <a:ext cx="6903086" cy="4607810"/>
          </a:xfrm>
          <a:prstGeom prst="rect">
            <a:avLst/>
          </a:prstGeom>
          <a:noFill/>
        </p:spPr>
      </p:pic>
      <p:sp>
        <p:nvSpPr>
          <p:cNvPr id="3" name="Title 2">
            <a:extLst>
              <a:ext uri="{FF2B5EF4-FFF2-40B4-BE49-F238E27FC236}">
                <a16:creationId xmlns:a16="http://schemas.microsoft.com/office/drawing/2014/main" id="{91D3BF69-3F97-984A-BDDF-CC415AB68F27}"/>
              </a:ext>
            </a:extLst>
          </p:cNvPr>
          <p:cNvSpPr>
            <a:spLocks noGrp="1"/>
          </p:cNvSpPr>
          <p:nvPr>
            <p:ph type="title"/>
          </p:nvPr>
        </p:nvSpPr>
        <p:spPr>
          <a:xfrm>
            <a:off x="964023" y="879063"/>
            <a:ext cx="4941477" cy="610863"/>
          </a:xfrm>
        </p:spPr>
        <p:txBody>
          <a:bodyPr anchor="b">
            <a:normAutofit/>
          </a:bodyPr>
          <a:lstStyle/>
          <a:p>
            <a:r>
              <a:rPr lang="en-US" sz="4100" dirty="0"/>
              <a:t>Learning Objectives</a:t>
            </a:r>
          </a:p>
        </p:txBody>
      </p:sp>
      <p:sp>
        <p:nvSpPr>
          <p:cNvPr id="4" name="Text Placeholder 3">
            <a:extLst>
              <a:ext uri="{FF2B5EF4-FFF2-40B4-BE49-F238E27FC236}">
                <a16:creationId xmlns:a16="http://schemas.microsoft.com/office/drawing/2014/main" id="{75ED4C06-B54A-924D-8D80-B9065BD7504D}"/>
              </a:ext>
            </a:extLst>
          </p:cNvPr>
          <p:cNvSpPr>
            <a:spLocks noGrp="1"/>
          </p:cNvSpPr>
          <p:nvPr>
            <p:ph type="body" sz="quarter" idx="11"/>
          </p:nvPr>
        </p:nvSpPr>
        <p:spPr>
          <a:xfrm>
            <a:off x="952499" y="2289363"/>
            <a:ext cx="4572001" cy="2795232"/>
          </a:xfrm>
        </p:spPr>
        <p:txBody>
          <a:bodyPr>
            <a:normAutofit/>
          </a:bodyPr>
          <a:lstStyle/>
          <a:p>
            <a:pPr marL="285750" indent="-285750">
              <a:lnSpc>
                <a:spcPct val="90000"/>
              </a:lnSpc>
              <a:buFont typeface="Arial" panose="020B0604020202020204" pitchFamily="34" charset="0"/>
              <a:buChar char="•"/>
            </a:pPr>
            <a:r>
              <a:rPr lang="en-US" dirty="0"/>
              <a:t>Identify type of substance</a:t>
            </a:r>
          </a:p>
          <a:p>
            <a:pPr marL="285750" indent="-285750">
              <a:lnSpc>
                <a:spcPct val="90000"/>
              </a:lnSpc>
              <a:buFont typeface="Arial" panose="020B0604020202020204" pitchFamily="34" charset="0"/>
              <a:buChar char="•"/>
            </a:pPr>
            <a:r>
              <a:rPr lang="en-US" dirty="0"/>
              <a:t>Identify short and long term effects</a:t>
            </a:r>
          </a:p>
          <a:p>
            <a:pPr marL="285750" indent="-285750">
              <a:lnSpc>
                <a:spcPct val="90000"/>
              </a:lnSpc>
              <a:buFont typeface="Arial" panose="020B0604020202020204" pitchFamily="34" charset="0"/>
              <a:buChar char="•"/>
            </a:pPr>
            <a:r>
              <a:rPr lang="en-US" dirty="0"/>
              <a:t>Use data to understand current use among youth and special populations</a:t>
            </a:r>
          </a:p>
          <a:p>
            <a:pPr marL="285750" indent="-285750">
              <a:lnSpc>
                <a:spcPct val="90000"/>
              </a:lnSpc>
              <a:buFont typeface="Arial" panose="020B0604020202020204" pitchFamily="34" charset="0"/>
              <a:buChar char="•"/>
            </a:pPr>
            <a:r>
              <a:rPr lang="en-US" dirty="0"/>
              <a:t>Identify risk and protective factors associated with substance</a:t>
            </a:r>
          </a:p>
          <a:p>
            <a:pPr marL="285750" indent="-285750">
              <a:lnSpc>
                <a:spcPct val="90000"/>
              </a:lnSpc>
              <a:buFont typeface="Arial" panose="020B0604020202020204" pitchFamily="34" charset="0"/>
              <a:buChar char="•"/>
            </a:pPr>
            <a:r>
              <a:rPr lang="en-US" dirty="0"/>
              <a:t>Identify prevention strategies targeting risk and protective factors</a:t>
            </a:r>
          </a:p>
          <a:p>
            <a:pPr marL="285750" indent="-285750">
              <a:lnSpc>
                <a:spcPct val="90000"/>
              </a:lnSpc>
              <a:buFont typeface="Arial" panose="020B0604020202020204" pitchFamily="34" charset="0"/>
              <a:buChar char="•"/>
            </a:pPr>
            <a:r>
              <a:rPr lang="en-US" dirty="0"/>
              <a:t>Provide additional resources</a:t>
            </a:r>
          </a:p>
        </p:txBody>
      </p:sp>
      <p:sp>
        <p:nvSpPr>
          <p:cNvPr id="6" name="Footer Placeholder 5">
            <a:extLst>
              <a:ext uri="{FF2B5EF4-FFF2-40B4-BE49-F238E27FC236}">
                <a16:creationId xmlns:a16="http://schemas.microsoft.com/office/drawing/2014/main" id="{D13047FB-1A7D-B14F-BFAB-4F21BD36CF06}"/>
              </a:ext>
            </a:extLst>
          </p:cNvPr>
          <p:cNvSpPr>
            <a:spLocks noGrp="1"/>
          </p:cNvSpPr>
          <p:nvPr>
            <p:ph type="ftr" sz="quarter" idx="15"/>
          </p:nvPr>
        </p:nvSpPr>
        <p:spPr>
          <a:xfrm>
            <a:off x="1494790" y="6332220"/>
            <a:ext cx="1497330" cy="247651"/>
          </a:xfrm>
        </p:spPr>
        <p:txBody>
          <a:bodyPr anchor="t">
            <a:normAutofit/>
          </a:bodyPr>
          <a:lstStyle/>
          <a:p>
            <a:pPr>
              <a:spcAft>
                <a:spcPts val="600"/>
              </a:spcAft>
            </a:pPr>
            <a:r>
              <a:rPr lang="en-US" dirty="0"/>
              <a:t>Fundamentals of Vaping</a:t>
            </a:r>
            <a:endParaRPr lang="en-US" b="0" dirty="0"/>
          </a:p>
        </p:txBody>
      </p:sp>
      <p:sp>
        <p:nvSpPr>
          <p:cNvPr id="7" name="Slide Number Placeholder 6">
            <a:extLst>
              <a:ext uri="{FF2B5EF4-FFF2-40B4-BE49-F238E27FC236}">
                <a16:creationId xmlns:a16="http://schemas.microsoft.com/office/drawing/2014/main" id="{8F5048F4-7BE9-4A47-8F77-F0EE516E81EB}"/>
              </a:ext>
            </a:extLst>
          </p:cNvPr>
          <p:cNvSpPr>
            <a:spLocks noGrp="1"/>
          </p:cNvSpPr>
          <p:nvPr>
            <p:ph type="sldNum" sz="quarter" idx="16"/>
          </p:nvPr>
        </p:nvSpPr>
        <p:spPr>
          <a:xfrm>
            <a:off x="971550" y="6332220"/>
            <a:ext cx="523240" cy="247651"/>
          </a:xfrm>
        </p:spPr>
        <p:txBody>
          <a:bodyPr anchor="t">
            <a:normAutofit/>
          </a:bodyPr>
          <a:lstStyle/>
          <a:p>
            <a:pPr>
              <a:spcAft>
                <a:spcPts val="600"/>
              </a:spcAft>
            </a:pPr>
            <a:fld id="{294A09A9-5501-47C1-A89A-A340965A2BE2}" type="slidenum">
              <a:rPr lang="en-US" smtClean="0"/>
              <a:pPr>
                <a:spcAft>
                  <a:spcPts val="600"/>
                </a:spcAft>
              </a:pPr>
              <a:t>3</a:t>
            </a:fld>
            <a:endParaRPr lang="en-US" dirty="0"/>
          </a:p>
        </p:txBody>
      </p:sp>
    </p:spTree>
    <p:extLst>
      <p:ext uri="{BB962C8B-B14F-4D97-AF65-F5344CB8AC3E}">
        <p14:creationId xmlns:p14="http://schemas.microsoft.com/office/powerpoint/2010/main" val="4052037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8FBD3F-22CD-D34B-B1B1-73CBB9E12B3E}"/>
              </a:ext>
            </a:extLst>
          </p:cNvPr>
          <p:cNvSpPr>
            <a:spLocks noGrp="1"/>
          </p:cNvSpPr>
          <p:nvPr>
            <p:ph type="title"/>
          </p:nvPr>
        </p:nvSpPr>
        <p:spPr/>
        <p:txBody>
          <a:bodyPr>
            <a:normAutofit fontScale="90000"/>
          </a:bodyPr>
          <a:lstStyle/>
          <a:p>
            <a:r>
              <a:rPr lang="en-US" dirty="0"/>
              <a:t>Strategic Prevention Framework (SPF)</a:t>
            </a:r>
          </a:p>
        </p:txBody>
      </p:sp>
      <p:sp>
        <p:nvSpPr>
          <p:cNvPr id="4" name="Text Placeholder 3">
            <a:extLst>
              <a:ext uri="{FF2B5EF4-FFF2-40B4-BE49-F238E27FC236}">
                <a16:creationId xmlns:a16="http://schemas.microsoft.com/office/drawing/2014/main" id="{B0140E75-586C-4E41-95C3-17A755005769}"/>
              </a:ext>
            </a:extLst>
          </p:cNvPr>
          <p:cNvSpPr>
            <a:spLocks noGrp="1"/>
          </p:cNvSpPr>
          <p:nvPr>
            <p:ph type="body" sz="quarter" idx="11"/>
          </p:nvPr>
        </p:nvSpPr>
        <p:spPr>
          <a:xfrm>
            <a:off x="952499" y="2289363"/>
            <a:ext cx="6096000" cy="2795232"/>
          </a:xfrm>
        </p:spPr>
        <p:txBody>
          <a:bodyPr/>
          <a:lstStyle/>
          <a:p>
            <a:pPr>
              <a:spcBef>
                <a:spcPts val="200"/>
              </a:spcBef>
            </a:pPr>
            <a:r>
              <a:rPr lang="en-US" b="1" dirty="0"/>
              <a:t>Assessment:</a:t>
            </a:r>
            <a:r>
              <a:rPr lang="en-US" dirty="0"/>
              <a:t> Collect data to identify local needs including priority substance, target population, risk factors and protective factors. Collect data on community readiness and existing prevention resources.</a:t>
            </a:r>
          </a:p>
          <a:p>
            <a:pPr>
              <a:spcBef>
                <a:spcPts val="200"/>
              </a:spcBef>
            </a:pPr>
            <a:r>
              <a:rPr lang="en-US" b="1" dirty="0"/>
              <a:t>Capacity: </a:t>
            </a:r>
            <a:r>
              <a:rPr lang="en-US" dirty="0"/>
              <a:t>Create or strengthen community-based prevention team and increase awareness and support for prevention in the community.</a:t>
            </a:r>
          </a:p>
          <a:p>
            <a:pPr>
              <a:spcBef>
                <a:spcPts val="200"/>
              </a:spcBef>
            </a:pPr>
            <a:r>
              <a:rPr lang="en-US" b="1" dirty="0"/>
              <a:t>Planning: </a:t>
            </a:r>
            <a:r>
              <a:rPr lang="en-US" dirty="0"/>
              <a:t>Select evidence-based prevention policies, practices and program that best fit – address risk factors (conceptual fit) and will work in the community (practical fit).</a:t>
            </a:r>
          </a:p>
          <a:p>
            <a:pPr>
              <a:spcBef>
                <a:spcPts val="200"/>
              </a:spcBef>
            </a:pPr>
            <a:r>
              <a:rPr lang="en-US" b="1" dirty="0"/>
              <a:t>Implementation: </a:t>
            </a:r>
            <a:r>
              <a:rPr lang="en-US" dirty="0"/>
              <a:t>Determine who will deliver what prevention initiatives when and where. Offer training and support. Check for fidelity to program design.</a:t>
            </a:r>
          </a:p>
          <a:p>
            <a:pPr>
              <a:spcBef>
                <a:spcPts val="200"/>
              </a:spcBef>
            </a:pPr>
            <a:r>
              <a:rPr lang="en-US" b="1" dirty="0"/>
              <a:t>Evaluation: </a:t>
            </a:r>
            <a:r>
              <a:rPr lang="en-US" dirty="0"/>
              <a:t>Assess program implementation (process evaluation) and changes in risk factors (short term outcomes) and reductions in substance misuse (long term outcomes).</a:t>
            </a:r>
            <a:endParaRPr lang="en-US" b="1" dirty="0"/>
          </a:p>
          <a:p>
            <a:pPr>
              <a:spcBef>
                <a:spcPts val="200"/>
              </a:spcBef>
            </a:pPr>
            <a:endParaRPr lang="en-US" b="1" dirty="0"/>
          </a:p>
        </p:txBody>
      </p:sp>
      <p:sp>
        <p:nvSpPr>
          <p:cNvPr id="6" name="Footer Placeholder 5">
            <a:extLst>
              <a:ext uri="{FF2B5EF4-FFF2-40B4-BE49-F238E27FC236}">
                <a16:creationId xmlns:a16="http://schemas.microsoft.com/office/drawing/2014/main" id="{2D2F0C1C-D57C-974C-93A3-CAF2FEC7E373}"/>
              </a:ext>
            </a:extLst>
          </p:cNvPr>
          <p:cNvSpPr>
            <a:spLocks noGrp="1"/>
          </p:cNvSpPr>
          <p:nvPr>
            <p:ph type="ftr" sz="quarter" idx="15"/>
          </p:nvPr>
        </p:nvSpPr>
        <p:spPr/>
        <p:txBody>
          <a:bodyPr/>
          <a:lstStyle/>
          <a:p>
            <a:r>
              <a:rPr lang="en-US" dirty="0">
                <a:solidFill>
                  <a:srgbClr val="000000"/>
                </a:solidFill>
              </a:rPr>
              <a:t>Fundamentals of Vaping</a:t>
            </a:r>
          </a:p>
        </p:txBody>
      </p:sp>
      <p:sp>
        <p:nvSpPr>
          <p:cNvPr id="7" name="Slide Number Placeholder 6">
            <a:extLst>
              <a:ext uri="{FF2B5EF4-FFF2-40B4-BE49-F238E27FC236}">
                <a16:creationId xmlns:a16="http://schemas.microsoft.com/office/drawing/2014/main" id="{EADAF1D4-3BDB-754B-9F2B-3D57609309B3}"/>
              </a:ext>
            </a:extLst>
          </p:cNvPr>
          <p:cNvSpPr>
            <a:spLocks noGrp="1"/>
          </p:cNvSpPr>
          <p:nvPr>
            <p:ph type="sldNum" sz="quarter" idx="16"/>
          </p:nvPr>
        </p:nvSpPr>
        <p:spPr/>
        <p:txBody>
          <a:bodyPr/>
          <a:lstStyle/>
          <a:p>
            <a:fld id="{294A09A9-5501-47C1-A89A-A340965A2BE2}" type="slidenum">
              <a:rPr lang="en-US" smtClean="0">
                <a:solidFill>
                  <a:srgbClr val="000000"/>
                </a:solidFill>
              </a:rPr>
              <a:pPr/>
              <a:t>30</a:t>
            </a:fld>
            <a:endParaRPr lang="en-US" dirty="0">
              <a:solidFill>
                <a:srgbClr val="000000"/>
              </a:solidFill>
            </a:endParaRPr>
          </a:p>
        </p:txBody>
      </p:sp>
      <p:pic>
        <p:nvPicPr>
          <p:cNvPr id="8" name="Picture 2" descr="Image depicting the Strategic Prevention Framework showing five overlapping circles of color with “Sustainability and Cultural Competence” in the center. The five phases are: Assessment; Capacity; Planning, Implementation; and Evaluation.">
            <a:extLst>
              <a:ext uri="{FF2B5EF4-FFF2-40B4-BE49-F238E27FC236}">
                <a16:creationId xmlns:a16="http://schemas.microsoft.com/office/drawing/2014/main" id="{D1FB6DBA-86F7-204C-96E9-8BACFD0D8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510" y="879063"/>
            <a:ext cx="4445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47C51C-99A6-8C4F-93E7-F16395BF8620}"/>
              </a:ext>
            </a:extLst>
          </p:cNvPr>
          <p:cNvSpPr txBox="1"/>
          <p:nvPr/>
        </p:nvSpPr>
        <p:spPr>
          <a:xfrm>
            <a:off x="7493509" y="5747445"/>
            <a:ext cx="4445001" cy="584775"/>
          </a:xfrm>
          <a:prstGeom prst="rect">
            <a:avLst/>
          </a:prstGeom>
          <a:solidFill>
            <a:srgbClr val="C7CE58"/>
          </a:solidFill>
        </p:spPr>
        <p:txBody>
          <a:bodyPr wrap="square" rtlCol="0">
            <a:spAutoFit/>
          </a:bodyPr>
          <a:lstStyle/>
          <a:p>
            <a:pPr algn="ctr"/>
            <a:r>
              <a:rPr lang="en-US" sz="1600" dirty="0">
                <a:solidFill>
                  <a:srgbClr val="000000"/>
                </a:solidFill>
              </a:rPr>
              <a:t>Cultural Competency and Sustainability are two guiding principles of the SPF</a:t>
            </a:r>
          </a:p>
        </p:txBody>
      </p:sp>
    </p:spTree>
    <p:extLst>
      <p:ext uri="{BB962C8B-B14F-4D97-AF65-F5344CB8AC3E}">
        <p14:creationId xmlns:p14="http://schemas.microsoft.com/office/powerpoint/2010/main" val="460616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BD03-9CB4-5B48-9272-9AB9C2EFC84B}"/>
              </a:ext>
            </a:extLst>
          </p:cNvPr>
          <p:cNvSpPr>
            <a:spLocks noGrp="1"/>
          </p:cNvSpPr>
          <p:nvPr>
            <p:ph type="title"/>
          </p:nvPr>
        </p:nvSpPr>
        <p:spPr>
          <a:xfrm>
            <a:off x="964023" y="879063"/>
            <a:ext cx="6780385" cy="610863"/>
          </a:xfrm>
        </p:spPr>
        <p:txBody>
          <a:bodyPr>
            <a:normAutofit fontScale="90000"/>
          </a:bodyPr>
          <a:lstStyle/>
          <a:p>
            <a:r>
              <a:rPr lang="en-US" dirty="0"/>
              <a:t>Local Prevention Councils and Community Coalitions</a:t>
            </a:r>
          </a:p>
        </p:txBody>
      </p:sp>
      <p:sp>
        <p:nvSpPr>
          <p:cNvPr id="4" name="Text Placeholder 3">
            <a:extLst>
              <a:ext uri="{FF2B5EF4-FFF2-40B4-BE49-F238E27FC236}">
                <a16:creationId xmlns:a16="http://schemas.microsoft.com/office/drawing/2014/main" id="{1F62B562-64AE-F648-BC13-AE927A5D446D}"/>
              </a:ext>
            </a:extLst>
          </p:cNvPr>
          <p:cNvSpPr>
            <a:spLocks noGrp="1"/>
          </p:cNvSpPr>
          <p:nvPr>
            <p:ph type="body" idx="10"/>
          </p:nvPr>
        </p:nvSpPr>
        <p:spPr/>
        <p:txBody>
          <a:bodyPr/>
          <a:lstStyle/>
          <a:p>
            <a:r>
              <a:rPr lang="en-US" dirty="0"/>
              <a:t>12 Community Sectors</a:t>
            </a:r>
          </a:p>
        </p:txBody>
      </p:sp>
      <p:sp>
        <p:nvSpPr>
          <p:cNvPr id="5" name="Content Placeholder 4">
            <a:extLst>
              <a:ext uri="{FF2B5EF4-FFF2-40B4-BE49-F238E27FC236}">
                <a16:creationId xmlns:a16="http://schemas.microsoft.com/office/drawing/2014/main" id="{F20C6BEE-57FC-9344-B600-B0E02CF3E628}"/>
              </a:ext>
            </a:extLst>
          </p:cNvPr>
          <p:cNvSpPr>
            <a:spLocks noGrp="1"/>
          </p:cNvSpPr>
          <p:nvPr>
            <p:ph sz="half" idx="2"/>
          </p:nvPr>
        </p:nvSpPr>
        <p:spPr>
          <a:xfrm>
            <a:off x="964023" y="2300983"/>
            <a:ext cx="4827178" cy="3677953"/>
          </a:xfrm>
        </p:spPr>
        <p:txBody>
          <a:bodyPr>
            <a:normAutofit/>
          </a:bodyPr>
          <a:lstStyle/>
          <a:p>
            <a:pPr>
              <a:spcBef>
                <a:spcPts val="200"/>
              </a:spcBef>
              <a:buFont typeface="Arial" panose="020B0604020202020204" pitchFamily="34" charset="0"/>
              <a:buChar char="•"/>
            </a:pPr>
            <a:r>
              <a:rPr lang="en-US" dirty="0"/>
              <a:t>Local Prevention Councils (LPCs) and Community Substance Abuse Prevention Coalitions are community-based prevention team that assess local substance misuse needs and implement prevention initiatives.</a:t>
            </a:r>
          </a:p>
          <a:p>
            <a:pPr>
              <a:spcBef>
                <a:spcPts val="200"/>
              </a:spcBef>
              <a:buFont typeface="Arial" panose="020B0604020202020204" pitchFamily="34" charset="0"/>
              <a:buChar char="•"/>
            </a:pPr>
            <a:endParaRPr lang="en-US" dirty="0"/>
          </a:p>
          <a:p>
            <a:pPr>
              <a:spcBef>
                <a:spcPts val="200"/>
              </a:spcBef>
              <a:buFont typeface="Arial" panose="020B0604020202020204" pitchFamily="34" charset="0"/>
              <a:buChar char="•"/>
            </a:pPr>
            <a:r>
              <a:rPr lang="en-US" dirty="0"/>
              <a:t>LPCs are funded by the Connecticut Department of Mental Health and Addiction Services (DMHAS) &amp; Regional Behavioral Health Action Organizations (RBHAOs).</a:t>
            </a:r>
          </a:p>
          <a:p>
            <a:pPr lvl="1">
              <a:spcBef>
                <a:spcPts val="200"/>
              </a:spcBef>
            </a:pPr>
            <a:r>
              <a:rPr lang="en-US" dirty="0"/>
              <a:t>Many coalitions apply for other funding</a:t>
            </a:r>
          </a:p>
        </p:txBody>
      </p:sp>
      <p:sp>
        <p:nvSpPr>
          <p:cNvPr id="6" name="Content Placeholder 5">
            <a:extLst>
              <a:ext uri="{FF2B5EF4-FFF2-40B4-BE49-F238E27FC236}">
                <a16:creationId xmlns:a16="http://schemas.microsoft.com/office/drawing/2014/main" id="{CC1719FE-CC40-2647-ADFC-108C0ECBECFC}"/>
              </a:ext>
            </a:extLst>
          </p:cNvPr>
          <p:cNvSpPr>
            <a:spLocks noGrp="1"/>
          </p:cNvSpPr>
          <p:nvPr>
            <p:ph sz="half" idx="13"/>
          </p:nvPr>
        </p:nvSpPr>
        <p:spPr>
          <a:xfrm>
            <a:off x="6346410" y="2799146"/>
            <a:ext cx="4756241" cy="3533074"/>
          </a:xfrm>
        </p:spPr>
        <p:txBody>
          <a:bodyPr>
            <a:normAutofit/>
          </a:bodyPr>
          <a:lstStyle/>
          <a:p>
            <a:pPr>
              <a:spcBef>
                <a:spcPts val="200"/>
              </a:spcBef>
              <a:buFont typeface="Arial" panose="020B0604020202020204" pitchFamily="34" charset="0"/>
              <a:buChar char="•"/>
            </a:pPr>
            <a:r>
              <a:rPr lang="en-US" dirty="0"/>
              <a:t>Youth</a:t>
            </a:r>
          </a:p>
          <a:p>
            <a:pPr>
              <a:spcBef>
                <a:spcPts val="200"/>
              </a:spcBef>
              <a:buFont typeface="Arial" panose="020B0604020202020204" pitchFamily="34" charset="0"/>
              <a:buChar char="•"/>
            </a:pPr>
            <a:r>
              <a:rPr lang="en-US" dirty="0"/>
              <a:t>Youth Serving Organizations (YSOs)</a:t>
            </a:r>
          </a:p>
          <a:p>
            <a:pPr>
              <a:spcBef>
                <a:spcPts val="200"/>
              </a:spcBef>
              <a:buFont typeface="Arial" panose="020B0604020202020204" pitchFamily="34" charset="0"/>
              <a:buChar char="•"/>
            </a:pPr>
            <a:r>
              <a:rPr lang="en-US" dirty="0"/>
              <a:t>Local Government</a:t>
            </a:r>
          </a:p>
          <a:p>
            <a:pPr>
              <a:spcBef>
                <a:spcPts val="200"/>
              </a:spcBef>
              <a:buFont typeface="Arial" panose="020B0604020202020204" pitchFamily="34" charset="0"/>
              <a:buChar char="•"/>
            </a:pPr>
            <a:r>
              <a:rPr lang="en-US" dirty="0"/>
              <a:t>Civic/Volunteer Organization</a:t>
            </a:r>
          </a:p>
          <a:p>
            <a:pPr>
              <a:spcBef>
                <a:spcPts val="200"/>
              </a:spcBef>
              <a:buFont typeface="Arial" panose="020B0604020202020204" pitchFamily="34" charset="0"/>
              <a:buChar char="•"/>
            </a:pPr>
            <a:r>
              <a:rPr lang="en-US" dirty="0"/>
              <a:t>Parents</a:t>
            </a:r>
          </a:p>
          <a:p>
            <a:pPr>
              <a:spcBef>
                <a:spcPts val="200"/>
              </a:spcBef>
              <a:buFont typeface="Arial" panose="020B0604020202020204" pitchFamily="34" charset="0"/>
              <a:buChar char="•"/>
            </a:pPr>
            <a:r>
              <a:rPr lang="en-US" dirty="0"/>
              <a:t>Law Enforcement</a:t>
            </a:r>
          </a:p>
          <a:p>
            <a:pPr>
              <a:spcBef>
                <a:spcPts val="200"/>
              </a:spcBef>
              <a:buFont typeface="Arial" panose="020B0604020202020204" pitchFamily="34" charset="0"/>
              <a:buChar char="•"/>
            </a:pPr>
            <a:r>
              <a:rPr lang="en-US" dirty="0"/>
              <a:t>Business</a:t>
            </a:r>
          </a:p>
          <a:p>
            <a:pPr>
              <a:spcBef>
                <a:spcPts val="200"/>
              </a:spcBef>
              <a:buFont typeface="Arial" panose="020B0604020202020204" pitchFamily="34" charset="0"/>
              <a:buChar char="•"/>
            </a:pPr>
            <a:r>
              <a:rPr lang="en-US" dirty="0"/>
              <a:t>Media</a:t>
            </a:r>
          </a:p>
          <a:p>
            <a:pPr>
              <a:spcBef>
                <a:spcPts val="200"/>
              </a:spcBef>
              <a:buFont typeface="Arial" panose="020B0604020202020204" pitchFamily="34" charset="0"/>
              <a:buChar char="•"/>
            </a:pPr>
            <a:r>
              <a:rPr lang="en-US" dirty="0"/>
              <a:t>Educators</a:t>
            </a:r>
          </a:p>
          <a:p>
            <a:pPr>
              <a:spcBef>
                <a:spcPts val="200"/>
              </a:spcBef>
              <a:buFont typeface="Arial" panose="020B0604020202020204" pitchFamily="34" charset="0"/>
              <a:buChar char="•"/>
            </a:pPr>
            <a:r>
              <a:rPr lang="en-US" dirty="0"/>
              <a:t>Health Care</a:t>
            </a:r>
          </a:p>
          <a:p>
            <a:pPr>
              <a:spcBef>
                <a:spcPts val="200"/>
              </a:spcBef>
              <a:buFont typeface="Arial" panose="020B0604020202020204" pitchFamily="34" charset="0"/>
              <a:buChar char="•"/>
            </a:pPr>
            <a:r>
              <a:rPr lang="en-US" dirty="0"/>
              <a:t>Faith Based Organizations</a:t>
            </a:r>
          </a:p>
          <a:p>
            <a:pPr>
              <a:spcBef>
                <a:spcPts val="200"/>
              </a:spcBef>
              <a:buFont typeface="Arial" panose="020B0604020202020204" pitchFamily="34" charset="0"/>
              <a:buChar char="•"/>
            </a:pPr>
            <a:r>
              <a:rPr lang="en-US" dirty="0"/>
              <a:t>Substance Misuse Prevention</a:t>
            </a:r>
          </a:p>
        </p:txBody>
      </p:sp>
      <p:sp>
        <p:nvSpPr>
          <p:cNvPr id="8" name="Footer Placeholder 7">
            <a:extLst>
              <a:ext uri="{FF2B5EF4-FFF2-40B4-BE49-F238E27FC236}">
                <a16:creationId xmlns:a16="http://schemas.microsoft.com/office/drawing/2014/main" id="{946A8169-C8C2-6646-8955-82E4076E8DF8}"/>
              </a:ext>
            </a:extLst>
          </p:cNvPr>
          <p:cNvSpPr>
            <a:spLocks noGrp="1"/>
          </p:cNvSpPr>
          <p:nvPr>
            <p:ph type="ftr" sz="quarter" idx="15"/>
          </p:nvPr>
        </p:nvSpPr>
        <p:spPr/>
        <p:txBody>
          <a:bodyPr/>
          <a:lstStyle/>
          <a:p>
            <a:r>
              <a:rPr lang="en-US" dirty="0"/>
              <a:t>Fundamentals of Vaping</a:t>
            </a:r>
            <a:endParaRPr lang="en-US" b="0" dirty="0"/>
          </a:p>
        </p:txBody>
      </p:sp>
      <p:sp>
        <p:nvSpPr>
          <p:cNvPr id="9" name="Slide Number Placeholder 8">
            <a:extLst>
              <a:ext uri="{FF2B5EF4-FFF2-40B4-BE49-F238E27FC236}">
                <a16:creationId xmlns:a16="http://schemas.microsoft.com/office/drawing/2014/main" id="{FF35E15B-CE37-5F4C-B4C2-CEF661D6F997}"/>
              </a:ext>
            </a:extLst>
          </p:cNvPr>
          <p:cNvSpPr>
            <a:spLocks noGrp="1"/>
          </p:cNvSpPr>
          <p:nvPr>
            <p:ph type="sldNum" sz="quarter" idx="16"/>
          </p:nvPr>
        </p:nvSpPr>
        <p:spPr/>
        <p:txBody>
          <a:bodyPr/>
          <a:lstStyle/>
          <a:p>
            <a:fld id="{294A09A9-5501-47C1-A89A-A340965A2BE2}" type="slidenum">
              <a:rPr lang="en-US" smtClean="0"/>
              <a:pPr/>
              <a:t>31</a:t>
            </a:fld>
            <a:endParaRPr lang="en-US" dirty="0">
              <a:latin typeface="+mn-lt"/>
            </a:endParaRPr>
          </a:p>
        </p:txBody>
      </p:sp>
    </p:spTree>
    <p:extLst>
      <p:ext uri="{BB962C8B-B14F-4D97-AF65-F5344CB8AC3E}">
        <p14:creationId xmlns:p14="http://schemas.microsoft.com/office/powerpoint/2010/main" val="3292169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riting implement, stationary, plastic, variety&#10;&#10;Description automatically generated">
            <a:extLst>
              <a:ext uri="{FF2B5EF4-FFF2-40B4-BE49-F238E27FC236}">
                <a16:creationId xmlns:a16="http://schemas.microsoft.com/office/drawing/2014/main" id="{4E6424D9-09D8-5144-83F3-E1B9B4561A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92457" y="1245900"/>
            <a:ext cx="6903086" cy="4366200"/>
          </a:xfrm>
          <a:prstGeom prst="rect">
            <a:avLst/>
          </a:prstGeom>
          <a:noFill/>
        </p:spPr>
      </p:pic>
      <p:sp>
        <p:nvSpPr>
          <p:cNvPr id="3" name="Title 2">
            <a:extLst>
              <a:ext uri="{FF2B5EF4-FFF2-40B4-BE49-F238E27FC236}">
                <a16:creationId xmlns:a16="http://schemas.microsoft.com/office/drawing/2014/main" id="{C93697F7-EA1E-5549-A8F7-9C7911C3ABB9}"/>
              </a:ext>
            </a:extLst>
          </p:cNvPr>
          <p:cNvSpPr>
            <a:spLocks noGrp="1"/>
          </p:cNvSpPr>
          <p:nvPr>
            <p:ph type="title"/>
          </p:nvPr>
        </p:nvSpPr>
        <p:spPr>
          <a:xfrm>
            <a:off x="964023" y="879063"/>
            <a:ext cx="4941477" cy="610863"/>
          </a:xfrm>
        </p:spPr>
        <p:txBody>
          <a:bodyPr vert="horz" lIns="0" tIns="0" rIns="0" bIns="0" rtlCol="0" anchor="b" anchorCtr="0">
            <a:normAutofit/>
          </a:bodyPr>
          <a:lstStyle/>
          <a:p>
            <a:r>
              <a:rPr lang="en-US" sz="2100" b="1" i="0" kern="1200" spc="100" baseline="0" dirty="0">
                <a:latin typeface="+mj-lt"/>
                <a:ea typeface="+mj-ea"/>
                <a:cs typeface="+mj-cs"/>
              </a:rPr>
              <a:t>Segment 3: Evidence Based Strategies/Practices</a:t>
            </a:r>
          </a:p>
        </p:txBody>
      </p:sp>
      <p:sp>
        <p:nvSpPr>
          <p:cNvPr id="7" name="TextBox 6">
            <a:extLst>
              <a:ext uri="{FF2B5EF4-FFF2-40B4-BE49-F238E27FC236}">
                <a16:creationId xmlns:a16="http://schemas.microsoft.com/office/drawing/2014/main" id="{2B475A2A-F443-0C46-8B9B-92A65A54CF1B}"/>
              </a:ext>
            </a:extLst>
          </p:cNvPr>
          <p:cNvSpPr txBox="1"/>
          <p:nvPr/>
        </p:nvSpPr>
        <p:spPr>
          <a:xfrm>
            <a:off x="952499" y="2289363"/>
            <a:ext cx="4572001" cy="2795232"/>
          </a:xfrm>
          <a:prstGeom prst="rect">
            <a:avLst/>
          </a:prstGeom>
        </p:spPr>
        <p:txBody>
          <a:bodyPr vert="horz" lIns="0" tIns="0" rIns="0" bIns="0" numCol="1" rtlCol="0">
            <a:normAutofit/>
          </a:bodyPr>
          <a:lstStyle/>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Definitions of Evidence Based Prevention Strategy</a:t>
            </a:r>
          </a:p>
          <a:p>
            <a:pPr marL="742950" lvl="1" indent="-285750">
              <a:lnSpc>
                <a:spcPct val="90000"/>
              </a:lnSpc>
              <a:spcBef>
                <a:spcPts val="1000"/>
              </a:spcBef>
              <a:buFont typeface="Arial" panose="020B0604020202020204" pitchFamily="34" charset="0"/>
              <a:buChar char="•"/>
            </a:pPr>
            <a:r>
              <a:rPr lang="en-US" sz="1600" dirty="0">
                <a:solidFill>
                  <a:schemeClr val="bg1"/>
                </a:solidFill>
              </a:rPr>
              <a:t>Why EBPs are effective?</a:t>
            </a:r>
          </a:p>
          <a:p>
            <a:pPr marL="285750" indent="-285750">
              <a:lnSpc>
                <a:spcPct val="90000"/>
              </a:lnSpc>
              <a:spcBef>
                <a:spcPts val="1000"/>
              </a:spcBef>
              <a:buFont typeface="Arial" panose="020B0604020202020204" pitchFamily="34" charset="0"/>
              <a:buChar char="•"/>
            </a:pPr>
            <a:r>
              <a:rPr lang="en-US" sz="1600" dirty="0">
                <a:solidFill>
                  <a:schemeClr val="bg1"/>
                </a:solidFill>
              </a:rPr>
              <a:t>Evidence Based Prevention Strategies</a:t>
            </a:r>
          </a:p>
          <a:p>
            <a:pPr marL="742950" lvl="1" indent="-285750">
              <a:lnSpc>
                <a:spcPct val="90000"/>
              </a:lnSpc>
              <a:spcBef>
                <a:spcPts val="1000"/>
              </a:spcBef>
              <a:buFont typeface="Arial" panose="020B0604020202020204" pitchFamily="34" charset="0"/>
              <a:buChar char="•"/>
            </a:pPr>
            <a:r>
              <a:rPr lang="en-US" sz="1600" dirty="0">
                <a:solidFill>
                  <a:schemeClr val="bg1"/>
                </a:solidFill>
              </a:rPr>
              <a:t>Best Practices</a:t>
            </a:r>
          </a:p>
          <a:p>
            <a:pPr marL="742950" lvl="1" indent="-285750">
              <a:lnSpc>
                <a:spcPct val="90000"/>
              </a:lnSpc>
              <a:spcBef>
                <a:spcPts val="1000"/>
              </a:spcBef>
              <a:buFont typeface="Arial" panose="020B0604020202020204" pitchFamily="34" charset="0"/>
              <a:buChar char="•"/>
            </a:pPr>
            <a:r>
              <a:rPr lang="en-US" sz="1600" dirty="0">
                <a:solidFill>
                  <a:schemeClr val="bg1"/>
                </a:solidFill>
              </a:rPr>
              <a:t>Examples by Socioecological Level</a:t>
            </a:r>
          </a:p>
          <a:p>
            <a:pPr marL="742950" lvl="1" indent="-285750">
              <a:lnSpc>
                <a:spcPct val="90000"/>
              </a:lnSpc>
              <a:spcBef>
                <a:spcPts val="1000"/>
              </a:spcBef>
              <a:buFont typeface="Arial" panose="020B0604020202020204" pitchFamily="34" charset="0"/>
              <a:buChar char="•"/>
            </a:pPr>
            <a:r>
              <a:rPr lang="en-US" sz="1600" dirty="0">
                <a:solidFill>
                  <a:schemeClr val="bg1"/>
                </a:solidFill>
              </a:rPr>
              <a:t>Prevention Education Curricula</a:t>
            </a:r>
          </a:p>
          <a:p>
            <a:pPr marL="285750" indent="-285750">
              <a:lnSpc>
                <a:spcPct val="90000"/>
              </a:lnSpc>
              <a:spcBef>
                <a:spcPts val="1000"/>
              </a:spcBef>
              <a:buFont typeface="Arial" panose="020B0604020202020204" pitchFamily="34" charset="0"/>
              <a:buChar char="•"/>
            </a:pPr>
            <a:r>
              <a:rPr lang="en-US" sz="1600" dirty="0">
                <a:solidFill>
                  <a:schemeClr val="bg1"/>
                </a:solidFill>
              </a:rPr>
              <a:t>Community Prevention Strategies</a:t>
            </a:r>
          </a:p>
        </p:txBody>
      </p:sp>
      <p:sp>
        <p:nvSpPr>
          <p:cNvPr id="5" name="Footer Placeholder 4">
            <a:extLst>
              <a:ext uri="{FF2B5EF4-FFF2-40B4-BE49-F238E27FC236}">
                <a16:creationId xmlns:a16="http://schemas.microsoft.com/office/drawing/2014/main" id="{22787A8B-3ECC-B944-AD05-41E5670C32A8}"/>
              </a:ext>
            </a:extLst>
          </p:cNvPr>
          <p:cNvSpPr>
            <a:spLocks noGrp="1"/>
          </p:cNvSpPr>
          <p:nvPr>
            <p:ph type="ftr" sz="quarter" idx="15"/>
          </p:nvPr>
        </p:nvSpPr>
        <p:spPr>
          <a:xfrm>
            <a:off x="1494790" y="6332220"/>
            <a:ext cx="1497330" cy="247651"/>
          </a:xfrm>
        </p:spPr>
        <p:txBody>
          <a:bodyPr vert="horz" lIns="0" tIns="0" rIns="0" bIns="0" rtlCol="0" anchor="t" anchorCtr="0">
            <a:normAutofit/>
          </a:bodyPr>
          <a:lstStyle/>
          <a:p>
            <a:pPr>
              <a:spcAft>
                <a:spcPts val="600"/>
              </a:spcAft>
            </a:pPr>
            <a:r>
              <a:rPr lang="en-US" dirty="0"/>
              <a:t>Fundamentals of Vaping</a:t>
            </a:r>
          </a:p>
        </p:txBody>
      </p:sp>
      <p:sp>
        <p:nvSpPr>
          <p:cNvPr id="6" name="Slide Number Placeholder 5">
            <a:extLst>
              <a:ext uri="{FF2B5EF4-FFF2-40B4-BE49-F238E27FC236}">
                <a16:creationId xmlns:a16="http://schemas.microsoft.com/office/drawing/2014/main" id="{77AB7FC7-BC58-5E4A-A873-332F500FFB86}"/>
              </a:ext>
            </a:extLst>
          </p:cNvPr>
          <p:cNvSpPr>
            <a:spLocks noGrp="1"/>
          </p:cNvSpPr>
          <p:nvPr>
            <p:ph type="sldNum" sz="quarter" idx="16"/>
          </p:nvPr>
        </p:nvSpPr>
        <p:spPr>
          <a:xfrm>
            <a:off x="97155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32</a:t>
            </a:fld>
            <a:endParaRPr lang="en-US" dirty="0"/>
          </a:p>
        </p:txBody>
      </p:sp>
    </p:spTree>
    <p:extLst>
      <p:ext uri="{BB962C8B-B14F-4D97-AF65-F5344CB8AC3E}">
        <p14:creationId xmlns:p14="http://schemas.microsoft.com/office/powerpoint/2010/main" val="674872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F13D9-A5E5-284C-966F-4E2E54F2FF45}"/>
              </a:ext>
            </a:extLst>
          </p:cNvPr>
          <p:cNvSpPr>
            <a:spLocks noGrp="1"/>
          </p:cNvSpPr>
          <p:nvPr>
            <p:ph type="title"/>
          </p:nvPr>
        </p:nvSpPr>
        <p:spPr>
          <a:xfrm>
            <a:off x="964023" y="879063"/>
            <a:ext cx="7956457" cy="610863"/>
          </a:xfrm>
        </p:spPr>
        <p:txBody>
          <a:bodyPr>
            <a:normAutofit fontScale="90000"/>
          </a:bodyPr>
          <a:lstStyle/>
          <a:p>
            <a:r>
              <a:rPr lang="en-US" dirty="0"/>
              <a:t>Evidence Based Prevention Strategies</a:t>
            </a:r>
          </a:p>
        </p:txBody>
      </p:sp>
      <p:sp>
        <p:nvSpPr>
          <p:cNvPr id="14" name="Footer Placeholder 13">
            <a:extLst>
              <a:ext uri="{FF2B5EF4-FFF2-40B4-BE49-F238E27FC236}">
                <a16:creationId xmlns:a16="http://schemas.microsoft.com/office/drawing/2014/main" id="{32AB8B71-B60F-C34A-911A-CF2162E95035}"/>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FA89ED34-0D03-6E4A-9051-3DB798B0FA47}"/>
              </a:ext>
            </a:extLst>
          </p:cNvPr>
          <p:cNvSpPr>
            <a:spLocks noGrp="1"/>
          </p:cNvSpPr>
          <p:nvPr>
            <p:ph type="sldNum" sz="quarter" idx="23"/>
          </p:nvPr>
        </p:nvSpPr>
        <p:spPr/>
        <p:txBody>
          <a:bodyPr/>
          <a:lstStyle/>
          <a:p>
            <a:fld id="{294A09A9-5501-47C1-A89A-A340965A2BE2}" type="slidenum">
              <a:rPr lang="en-US" smtClean="0"/>
              <a:pPr/>
              <a:t>33</a:t>
            </a:fld>
            <a:endParaRPr lang="en-US" dirty="0">
              <a:latin typeface="+mn-lt"/>
            </a:endParaRPr>
          </a:p>
        </p:txBody>
      </p:sp>
      <p:sp>
        <p:nvSpPr>
          <p:cNvPr id="11" name="Rectangle 10">
            <a:extLst>
              <a:ext uri="{FF2B5EF4-FFF2-40B4-BE49-F238E27FC236}">
                <a16:creationId xmlns:a16="http://schemas.microsoft.com/office/drawing/2014/main" id="{5F02BB81-74F5-E64B-8FB6-821C9C24910E}"/>
              </a:ext>
            </a:extLst>
          </p:cNvPr>
          <p:cNvSpPr/>
          <p:nvPr/>
        </p:nvSpPr>
        <p:spPr>
          <a:xfrm>
            <a:off x="6362700" y="1898643"/>
            <a:ext cx="2130425" cy="91778"/>
          </a:xfrm>
          <a:prstGeom prst="rect">
            <a:avLst/>
          </a:prstGeom>
          <a:solidFill>
            <a:srgbClr val="1B3630"/>
          </a:solidFill>
          <a:ln>
            <a:solidFill>
              <a:srgbClr val="1B3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9B73A66C-6B55-A044-8F71-DFC7573AD4BC}"/>
              </a:ext>
            </a:extLst>
          </p:cNvPr>
          <p:cNvSpPr txBox="1">
            <a:spLocks/>
          </p:cNvSpPr>
          <p:nvPr/>
        </p:nvSpPr>
        <p:spPr>
          <a:xfrm>
            <a:off x="964023" y="2059005"/>
            <a:ext cx="4827178" cy="404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rPr>
              <a:t>Definitions:</a:t>
            </a:r>
          </a:p>
        </p:txBody>
      </p:sp>
      <p:sp>
        <p:nvSpPr>
          <p:cNvPr id="13" name="Text Placeholder 3">
            <a:extLst>
              <a:ext uri="{FF2B5EF4-FFF2-40B4-BE49-F238E27FC236}">
                <a16:creationId xmlns:a16="http://schemas.microsoft.com/office/drawing/2014/main" id="{15A70190-DEA7-1343-AE08-D14A45EF0719}"/>
              </a:ext>
            </a:extLst>
          </p:cNvPr>
          <p:cNvSpPr>
            <a:spLocks noGrp="1"/>
          </p:cNvSpPr>
          <p:nvPr>
            <p:ph type="body" idx="10"/>
          </p:nvPr>
        </p:nvSpPr>
        <p:spPr>
          <a:xfrm>
            <a:off x="6362700" y="2059005"/>
            <a:ext cx="4764829" cy="404216"/>
          </a:xfrm>
        </p:spPr>
        <p:txBody>
          <a:bodyPr/>
          <a:lstStyle/>
          <a:p>
            <a:r>
              <a:rPr lang="en-US" sz="1800" dirty="0">
                <a:latin typeface="+mj-lt"/>
              </a:rPr>
              <a:t>Evidence-Based Substance Misuse Prevention Strategies are effective because:</a:t>
            </a:r>
          </a:p>
        </p:txBody>
      </p:sp>
      <p:sp>
        <p:nvSpPr>
          <p:cNvPr id="16" name="Content Placeholder 4">
            <a:extLst>
              <a:ext uri="{FF2B5EF4-FFF2-40B4-BE49-F238E27FC236}">
                <a16:creationId xmlns:a16="http://schemas.microsoft.com/office/drawing/2014/main" id="{65428E76-9A86-D94B-8564-5DA252DBF486}"/>
              </a:ext>
            </a:extLst>
          </p:cNvPr>
          <p:cNvSpPr txBox="1">
            <a:spLocks/>
          </p:cNvSpPr>
          <p:nvPr/>
        </p:nvSpPr>
        <p:spPr>
          <a:xfrm>
            <a:off x="964023" y="2683350"/>
            <a:ext cx="4827178" cy="3301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1800" i="1" dirty="0"/>
              <a:t>Evidence Based Prevention Strategies</a:t>
            </a:r>
            <a:r>
              <a:rPr lang="en-US" sz="1800" dirty="0"/>
              <a:t> have been evaluated and demonstrated to be effective in preventing health problems based upon the best-available research evidence.</a:t>
            </a:r>
            <a:endParaRPr lang="en-US" sz="1800" i="1" dirty="0"/>
          </a:p>
          <a:p>
            <a:pPr>
              <a:lnSpc>
                <a:spcPct val="100000"/>
              </a:lnSpc>
              <a:spcBef>
                <a:spcPts val="1200"/>
              </a:spcBef>
            </a:pPr>
            <a:r>
              <a:rPr lang="en-US" sz="1800" i="1" dirty="0"/>
              <a:t>The Strategies</a:t>
            </a:r>
            <a:r>
              <a:rPr lang="en-US" sz="1800" dirty="0"/>
              <a:t> have been implemented several times over in various contexts to confirm that their implementation leads to the desired outcome.</a:t>
            </a:r>
            <a:endParaRPr lang="en-US" sz="1800" i="1" dirty="0"/>
          </a:p>
        </p:txBody>
      </p:sp>
      <p:sp>
        <p:nvSpPr>
          <p:cNvPr id="17" name="Content Placeholder 5">
            <a:extLst>
              <a:ext uri="{FF2B5EF4-FFF2-40B4-BE49-F238E27FC236}">
                <a16:creationId xmlns:a16="http://schemas.microsoft.com/office/drawing/2014/main" id="{A8DE9779-93D0-9549-B3F2-642469271179}"/>
              </a:ext>
            </a:extLst>
          </p:cNvPr>
          <p:cNvSpPr txBox="1">
            <a:spLocks/>
          </p:cNvSpPr>
          <p:nvPr/>
        </p:nvSpPr>
        <p:spPr>
          <a:xfrm>
            <a:off x="6371288" y="2683350"/>
            <a:ext cx="4756241" cy="37843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200"/>
              </a:spcBef>
              <a:buFont typeface="Arial" panose="020B0604020202020204" pitchFamily="34" charset="0"/>
              <a:buChar char="•"/>
            </a:pPr>
            <a:r>
              <a:rPr lang="en-US" sz="1800" dirty="0"/>
              <a:t>They decrease the effect and/or prevalence of risk factors (circumstances that place individuals at increased risk or substance misuse) at each level of the socio-ecological model.</a:t>
            </a:r>
          </a:p>
          <a:p>
            <a:pPr marL="342900" indent="-342900">
              <a:lnSpc>
                <a:spcPct val="100000"/>
              </a:lnSpc>
              <a:spcBef>
                <a:spcPts val="1200"/>
              </a:spcBef>
              <a:buFont typeface="Arial" panose="020B0604020202020204" pitchFamily="34" charset="0"/>
              <a:buChar char="•"/>
            </a:pPr>
            <a:r>
              <a:rPr lang="en-US" sz="1800" dirty="0"/>
              <a:t>They increase the effects and/or prevalence of protective factors (circumstances that decrease likelihood of individual substance use) at each level of the socio-ecological model.</a:t>
            </a:r>
          </a:p>
        </p:txBody>
      </p:sp>
    </p:spTree>
    <p:extLst>
      <p:ext uri="{BB962C8B-B14F-4D97-AF65-F5344CB8AC3E}">
        <p14:creationId xmlns:p14="http://schemas.microsoft.com/office/powerpoint/2010/main" val="72204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D296B-4C85-4347-AAC3-11FC02783C17}"/>
              </a:ext>
            </a:extLst>
          </p:cNvPr>
          <p:cNvSpPr>
            <a:spLocks noGrp="1"/>
          </p:cNvSpPr>
          <p:nvPr>
            <p:ph type="title"/>
          </p:nvPr>
        </p:nvSpPr>
        <p:spPr>
          <a:xfrm>
            <a:off x="964023" y="573839"/>
            <a:ext cx="8967377" cy="610863"/>
          </a:xfrm>
        </p:spPr>
        <p:txBody>
          <a:bodyPr>
            <a:normAutofit fontScale="90000"/>
          </a:bodyPr>
          <a:lstStyle/>
          <a:p>
            <a:r>
              <a:rPr lang="en-US" dirty="0"/>
              <a:t>Evidence Based Vaping Prevention Strategies</a:t>
            </a:r>
          </a:p>
        </p:txBody>
      </p:sp>
      <p:sp>
        <p:nvSpPr>
          <p:cNvPr id="14" name="Footer Placeholder 13">
            <a:extLst>
              <a:ext uri="{FF2B5EF4-FFF2-40B4-BE49-F238E27FC236}">
                <a16:creationId xmlns:a16="http://schemas.microsoft.com/office/drawing/2014/main" id="{C87D8369-FB15-FE47-8E7D-E70391551A03}"/>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77CAADBE-F751-7749-B8D6-08447D68CFA7}"/>
              </a:ext>
            </a:extLst>
          </p:cNvPr>
          <p:cNvSpPr>
            <a:spLocks noGrp="1"/>
          </p:cNvSpPr>
          <p:nvPr>
            <p:ph type="sldNum" sz="quarter" idx="23"/>
          </p:nvPr>
        </p:nvSpPr>
        <p:spPr/>
        <p:txBody>
          <a:bodyPr/>
          <a:lstStyle/>
          <a:p>
            <a:fld id="{294A09A9-5501-47C1-A89A-A340965A2BE2}" type="slidenum">
              <a:rPr lang="en-US" smtClean="0"/>
              <a:pPr/>
              <a:t>34</a:t>
            </a:fld>
            <a:endParaRPr lang="en-US" dirty="0">
              <a:latin typeface="+mn-lt"/>
            </a:endParaRPr>
          </a:p>
        </p:txBody>
      </p:sp>
      <p:sp>
        <p:nvSpPr>
          <p:cNvPr id="16" name="Text Placeholder 2">
            <a:extLst>
              <a:ext uri="{FF2B5EF4-FFF2-40B4-BE49-F238E27FC236}">
                <a16:creationId xmlns:a16="http://schemas.microsoft.com/office/drawing/2014/main" id="{EE119719-F248-7D40-80C2-A2A2BC8C5B42}"/>
              </a:ext>
            </a:extLst>
          </p:cNvPr>
          <p:cNvSpPr>
            <a:spLocks noGrp="1"/>
          </p:cNvSpPr>
          <p:nvPr>
            <p:ph type="body" sz="quarter" idx="10"/>
          </p:nvPr>
        </p:nvSpPr>
        <p:spPr>
          <a:xfrm>
            <a:off x="975547" y="1779178"/>
            <a:ext cx="10107387" cy="4257331"/>
          </a:xfrm>
        </p:spPr>
        <p:txBody>
          <a:bodyPr numCol="2"/>
          <a:lstStyle/>
          <a:p>
            <a:pPr marL="285750" indent="-285750">
              <a:lnSpc>
                <a:spcPct val="100000"/>
              </a:lnSpc>
              <a:buFont typeface="Arial" panose="020B0604020202020204" pitchFamily="34" charset="0"/>
              <a:buChar char="•"/>
            </a:pPr>
            <a:r>
              <a:rPr lang="en-US" sz="1800" dirty="0"/>
              <a:t>Knowledge</a:t>
            </a:r>
          </a:p>
          <a:p>
            <a:pPr marL="285750" indent="-285750">
              <a:lnSpc>
                <a:spcPct val="100000"/>
              </a:lnSpc>
              <a:buFont typeface="Arial" panose="020B0604020202020204" pitchFamily="34" charset="0"/>
              <a:buChar char="•"/>
            </a:pPr>
            <a:r>
              <a:rPr lang="en-US" sz="1800" dirty="0"/>
              <a:t>Attitudes</a:t>
            </a:r>
          </a:p>
          <a:p>
            <a:pPr marL="285750" indent="-285750">
              <a:lnSpc>
                <a:spcPct val="100000"/>
              </a:lnSpc>
              <a:buFont typeface="Arial" panose="020B0604020202020204" pitchFamily="34" charset="0"/>
              <a:buChar char="•"/>
            </a:pPr>
            <a:r>
              <a:rPr lang="en-US" sz="1800" dirty="0"/>
              <a:t>Behavior</a:t>
            </a:r>
          </a:p>
          <a:p>
            <a:pPr marL="285750" indent="-285750">
              <a:lnSpc>
                <a:spcPct val="100000"/>
              </a:lnSpc>
              <a:buFont typeface="Arial" panose="020B0604020202020204" pitchFamily="34" charset="0"/>
              <a:buChar char="•"/>
            </a:pPr>
            <a:r>
              <a:rPr lang="en-US" sz="1800" dirty="0"/>
              <a:t>Self-Efficacy</a:t>
            </a:r>
          </a:p>
          <a:p>
            <a:pPr marL="285750" indent="-285750">
              <a:lnSpc>
                <a:spcPct val="100000"/>
              </a:lnSpc>
              <a:buFont typeface="Arial" panose="020B0604020202020204" pitchFamily="34" charset="0"/>
              <a:buChar char="•"/>
            </a:pPr>
            <a:r>
              <a:rPr lang="en-US" sz="1800" dirty="0"/>
              <a:t>Developmental History</a:t>
            </a:r>
          </a:p>
          <a:p>
            <a:pPr marL="285750" indent="-285750">
              <a:lnSpc>
                <a:spcPct val="100000"/>
              </a:lnSpc>
              <a:buFont typeface="Arial" panose="020B0604020202020204" pitchFamily="34" charset="0"/>
              <a:buChar char="•"/>
            </a:pPr>
            <a:r>
              <a:rPr lang="en-US" sz="1800" dirty="0"/>
              <a:t>Age</a:t>
            </a:r>
          </a:p>
          <a:p>
            <a:pPr marL="285750" indent="-285750">
              <a:lnSpc>
                <a:spcPct val="100000"/>
              </a:lnSpc>
              <a:buFont typeface="Arial" panose="020B0604020202020204" pitchFamily="34" charset="0"/>
              <a:buChar char="•"/>
            </a:pPr>
            <a:r>
              <a:rPr lang="en-US" sz="1800" dirty="0"/>
              <a:t>Values</a:t>
            </a:r>
          </a:p>
          <a:p>
            <a:pPr marL="285750" indent="-285750">
              <a:lnSpc>
                <a:spcPct val="100000"/>
              </a:lnSpc>
              <a:buFont typeface="Arial" panose="020B0604020202020204" pitchFamily="34" charset="0"/>
              <a:buChar char="•"/>
            </a:pPr>
            <a:r>
              <a:rPr lang="en-US" sz="1800" dirty="0"/>
              <a:t>Goals</a:t>
            </a:r>
          </a:p>
          <a:p>
            <a:pPr marL="285750" indent="-285750">
              <a:lnSpc>
                <a:spcPct val="100000"/>
              </a:lnSpc>
              <a:buFont typeface="Arial" panose="020B0604020202020204" pitchFamily="34" charset="0"/>
              <a:buChar char="•"/>
            </a:pPr>
            <a:r>
              <a:rPr lang="en-US" sz="1800" dirty="0"/>
              <a:t>Expectations</a:t>
            </a:r>
          </a:p>
          <a:p>
            <a:pPr marL="285750" indent="-285750">
              <a:lnSpc>
                <a:spcPct val="100000"/>
              </a:lnSpc>
              <a:buFont typeface="Arial" panose="020B0604020202020204" pitchFamily="34" charset="0"/>
              <a:buChar char="•"/>
            </a:pPr>
            <a:r>
              <a:rPr lang="en-US" sz="1800" dirty="0"/>
              <a:t>Stigma</a:t>
            </a:r>
          </a:p>
          <a:p>
            <a:pPr marL="285750" indent="-285750">
              <a:lnSpc>
                <a:spcPct val="100000"/>
              </a:lnSpc>
              <a:buFont typeface="Arial" panose="020B0604020202020204" pitchFamily="34" charset="0"/>
              <a:buChar char="•"/>
            </a:pPr>
            <a:r>
              <a:rPr lang="en-US" sz="1800" dirty="0"/>
              <a:t>Peer Influences</a:t>
            </a:r>
          </a:p>
          <a:p>
            <a:pPr marL="285750" indent="-285750">
              <a:lnSpc>
                <a:spcPct val="100000"/>
              </a:lnSpc>
              <a:buFont typeface="Arial" panose="020B0604020202020204" pitchFamily="34" charset="0"/>
              <a:buChar char="•"/>
            </a:pPr>
            <a:r>
              <a:rPr lang="en-US" sz="1800" dirty="0"/>
              <a:t>Perceptions of Harm</a:t>
            </a:r>
          </a:p>
          <a:p>
            <a:pPr marL="285750" indent="-285750">
              <a:lnSpc>
                <a:spcPct val="100000"/>
              </a:lnSpc>
              <a:buFont typeface="Arial" panose="020B0604020202020204" pitchFamily="34" charset="0"/>
              <a:buChar char="•"/>
            </a:pPr>
            <a:r>
              <a:rPr lang="en-US" sz="1800" dirty="0"/>
              <a:t>Refusal Skills Training</a:t>
            </a:r>
          </a:p>
          <a:p>
            <a:pPr marL="285750" indent="-285750">
              <a:lnSpc>
                <a:spcPct val="100000"/>
              </a:lnSpc>
              <a:buFont typeface="Arial" panose="020B0604020202020204" pitchFamily="34" charset="0"/>
              <a:buChar char="•"/>
            </a:pPr>
            <a:r>
              <a:rPr lang="en-US" sz="1800" dirty="0"/>
              <a:t>Commitments &amp; Intentions not to use</a:t>
            </a:r>
          </a:p>
          <a:p>
            <a:pPr marL="285750" indent="-285750">
              <a:lnSpc>
                <a:spcPct val="100000"/>
              </a:lnSpc>
              <a:buFont typeface="Arial" panose="020B0604020202020204" pitchFamily="34" charset="0"/>
              <a:buChar char="•"/>
            </a:pPr>
            <a:r>
              <a:rPr lang="en-US" sz="1800" dirty="0"/>
              <a:t>Flavored Tobacco</a:t>
            </a:r>
          </a:p>
          <a:p>
            <a:pPr marL="285750" indent="-285750">
              <a:lnSpc>
                <a:spcPct val="100000"/>
              </a:lnSpc>
              <a:buFont typeface="Arial" panose="020B0604020202020204" pitchFamily="34" charset="0"/>
              <a:buChar char="•"/>
            </a:pPr>
            <a:r>
              <a:rPr lang="en-US" sz="1800" dirty="0"/>
              <a:t>Disposable ENDS</a:t>
            </a:r>
          </a:p>
          <a:p>
            <a:pPr marL="285750" indent="-285750">
              <a:lnSpc>
                <a:spcPct val="100000"/>
              </a:lnSpc>
              <a:buFont typeface="Arial" panose="020B0604020202020204" pitchFamily="34" charset="0"/>
              <a:buChar char="•"/>
            </a:pPr>
            <a:r>
              <a:rPr lang="en-US" sz="1800" dirty="0"/>
              <a:t>Use of Peer Leaders</a:t>
            </a:r>
          </a:p>
          <a:p>
            <a:pPr marL="285750" indent="-285750">
              <a:lnSpc>
                <a:spcPct val="100000"/>
              </a:lnSpc>
              <a:buFont typeface="Arial" panose="020B0604020202020204" pitchFamily="34" charset="0"/>
              <a:buChar char="•"/>
            </a:pPr>
            <a:r>
              <a:rPr lang="en-US" sz="1800" dirty="0"/>
              <a:t>Active discussions and role-playing activities</a:t>
            </a:r>
          </a:p>
          <a:p>
            <a:pPr marL="285750" indent="-285750">
              <a:lnSpc>
                <a:spcPct val="100000"/>
              </a:lnSpc>
              <a:buFont typeface="Arial" panose="020B0604020202020204" pitchFamily="34" charset="0"/>
              <a:buChar char="•"/>
            </a:pPr>
            <a:r>
              <a:rPr lang="en-US" sz="1800" dirty="0"/>
              <a:t>Marketing</a:t>
            </a:r>
          </a:p>
          <a:p>
            <a:pPr marL="285750" indent="-285750">
              <a:lnSpc>
                <a:spcPct val="100000"/>
              </a:lnSpc>
              <a:buFont typeface="Arial" panose="020B0604020202020204" pitchFamily="34" charset="0"/>
              <a:buChar char="•"/>
            </a:pPr>
            <a:r>
              <a:rPr lang="en-US" sz="1800" dirty="0"/>
              <a:t>Local Policy Intervention</a:t>
            </a:r>
          </a:p>
          <a:p>
            <a:pPr marL="285750" indent="-285750">
              <a:lnSpc>
                <a:spcPct val="100000"/>
              </a:lnSpc>
              <a:buFont typeface="Arial" panose="020B0604020202020204" pitchFamily="34" charset="0"/>
              <a:buChar char="•"/>
            </a:pPr>
            <a:r>
              <a:rPr lang="en-US" sz="1800" dirty="0"/>
              <a:t>Accessibility of Tobacco Products</a:t>
            </a:r>
          </a:p>
          <a:p>
            <a:pPr marL="285750" indent="-285750">
              <a:lnSpc>
                <a:spcPct val="100000"/>
              </a:lnSpc>
              <a:buFont typeface="Arial" panose="020B0604020202020204" pitchFamily="34" charset="0"/>
              <a:buChar char="•"/>
            </a:pPr>
            <a:endParaRPr lang="en-US" dirty="0"/>
          </a:p>
        </p:txBody>
      </p:sp>
      <p:sp>
        <p:nvSpPr>
          <p:cNvPr id="17" name="Text Placeholder 3">
            <a:extLst>
              <a:ext uri="{FF2B5EF4-FFF2-40B4-BE49-F238E27FC236}">
                <a16:creationId xmlns:a16="http://schemas.microsoft.com/office/drawing/2014/main" id="{DA84584A-F428-264A-8C87-A93F13C0C06B}"/>
              </a:ext>
            </a:extLst>
          </p:cNvPr>
          <p:cNvSpPr>
            <a:spLocks noGrp="1"/>
          </p:cNvSpPr>
          <p:nvPr>
            <p:ph type="body" sz="quarter" idx="12"/>
          </p:nvPr>
        </p:nvSpPr>
        <p:spPr>
          <a:xfrm>
            <a:off x="964023" y="1437864"/>
            <a:ext cx="10107387" cy="315915"/>
          </a:xfrm>
        </p:spPr>
        <p:txBody>
          <a:bodyPr/>
          <a:lstStyle/>
          <a:p>
            <a:r>
              <a:rPr lang="en-US" sz="2000" dirty="0"/>
              <a:t>Best Practices Address and/or Leverage the Following:</a:t>
            </a:r>
          </a:p>
        </p:txBody>
      </p:sp>
      <p:sp>
        <p:nvSpPr>
          <p:cNvPr id="18" name="Rectangle 17">
            <a:extLst>
              <a:ext uri="{FF2B5EF4-FFF2-40B4-BE49-F238E27FC236}">
                <a16:creationId xmlns:a16="http://schemas.microsoft.com/office/drawing/2014/main" id="{1F5423FF-7D08-8844-9278-4A6B6CDF8D8E}"/>
              </a:ext>
            </a:extLst>
          </p:cNvPr>
          <p:cNvSpPr/>
          <p:nvPr/>
        </p:nvSpPr>
        <p:spPr>
          <a:xfrm>
            <a:off x="6029240" y="5979775"/>
            <a:ext cx="4595191" cy="461665"/>
          </a:xfrm>
          <a:prstGeom prst="rect">
            <a:avLst/>
          </a:prstGeom>
        </p:spPr>
        <p:txBody>
          <a:bodyPr wrap="square">
            <a:spAutoFit/>
          </a:bodyPr>
          <a:lstStyle/>
          <a:p>
            <a:r>
              <a:rPr lang="en-US" sz="1200" b="1" dirty="0">
                <a:hlinkClick r:id="rId3"/>
              </a:rPr>
              <a:t>A Breath of Knowledge: Overview of Current Adolescent E-cigarette Prevention and Cessation Programs</a:t>
            </a:r>
            <a:endParaRPr lang="en-US" sz="1200" b="1" dirty="0"/>
          </a:p>
        </p:txBody>
      </p:sp>
    </p:spTree>
    <p:extLst>
      <p:ext uri="{BB962C8B-B14F-4D97-AF65-F5344CB8AC3E}">
        <p14:creationId xmlns:p14="http://schemas.microsoft.com/office/powerpoint/2010/main" val="2561425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C87D8369-FB15-FE47-8E7D-E70391551A03}"/>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77CAADBE-F751-7749-B8D6-08447D68CFA7}"/>
              </a:ext>
            </a:extLst>
          </p:cNvPr>
          <p:cNvSpPr>
            <a:spLocks noGrp="1"/>
          </p:cNvSpPr>
          <p:nvPr>
            <p:ph type="sldNum" sz="quarter" idx="23"/>
          </p:nvPr>
        </p:nvSpPr>
        <p:spPr/>
        <p:txBody>
          <a:bodyPr/>
          <a:lstStyle/>
          <a:p>
            <a:fld id="{294A09A9-5501-47C1-A89A-A340965A2BE2}" type="slidenum">
              <a:rPr lang="en-US" smtClean="0"/>
              <a:pPr/>
              <a:t>35</a:t>
            </a:fld>
            <a:endParaRPr lang="en-US" dirty="0">
              <a:latin typeface="+mn-lt"/>
            </a:endParaRPr>
          </a:p>
        </p:txBody>
      </p:sp>
      <p:sp>
        <p:nvSpPr>
          <p:cNvPr id="19" name="Title 1">
            <a:extLst>
              <a:ext uri="{FF2B5EF4-FFF2-40B4-BE49-F238E27FC236}">
                <a16:creationId xmlns:a16="http://schemas.microsoft.com/office/drawing/2014/main" id="{D12F67AB-BF73-3243-B76B-0E8DE5921A0A}"/>
              </a:ext>
            </a:extLst>
          </p:cNvPr>
          <p:cNvSpPr>
            <a:spLocks noGrp="1"/>
          </p:cNvSpPr>
          <p:nvPr>
            <p:ph type="title"/>
          </p:nvPr>
        </p:nvSpPr>
        <p:spPr>
          <a:xfrm>
            <a:off x="964023" y="576072"/>
            <a:ext cx="10274324" cy="610863"/>
          </a:xfrm>
        </p:spPr>
        <p:txBody>
          <a:bodyPr>
            <a:normAutofit fontScale="90000"/>
          </a:bodyPr>
          <a:lstStyle/>
          <a:p>
            <a:r>
              <a:rPr lang="en-US" dirty="0"/>
              <a:t>Evidence Based Vaping Prevention Strategies (Tobacco) - Examples by Level</a:t>
            </a:r>
          </a:p>
        </p:txBody>
      </p:sp>
      <p:sp>
        <p:nvSpPr>
          <p:cNvPr id="21" name="Text Placeholder 2">
            <a:extLst>
              <a:ext uri="{FF2B5EF4-FFF2-40B4-BE49-F238E27FC236}">
                <a16:creationId xmlns:a16="http://schemas.microsoft.com/office/drawing/2014/main" id="{F96829DB-728C-E74F-957D-4B1F1CA85B83}"/>
              </a:ext>
            </a:extLst>
          </p:cNvPr>
          <p:cNvSpPr>
            <a:spLocks noGrp="1"/>
          </p:cNvSpPr>
          <p:nvPr>
            <p:ph type="body" sz="quarter" idx="10"/>
          </p:nvPr>
        </p:nvSpPr>
        <p:spPr>
          <a:xfrm>
            <a:off x="952500" y="1795300"/>
            <a:ext cx="4838700" cy="1385640"/>
          </a:xfrm>
        </p:spPr>
        <p:txBody>
          <a:bodyPr/>
          <a:lstStyle/>
          <a:p>
            <a:pPr marL="228600" lvl="0" indent="-228600">
              <a:lnSpc>
                <a:spcPct val="120000"/>
              </a:lnSpc>
              <a:spcBef>
                <a:spcPts val="200"/>
              </a:spcBef>
              <a:buFont typeface="Arial" panose="020B0604020202020204" pitchFamily="34" charset="0"/>
              <a:buChar char="•"/>
            </a:pPr>
            <a:r>
              <a:rPr lang="en-US" dirty="0" err="1">
                <a:solidFill>
                  <a:prstClr val="black"/>
                </a:solidFill>
              </a:rPr>
              <a:t>smokeSCREEN</a:t>
            </a:r>
            <a:r>
              <a:rPr lang="en-US" dirty="0">
                <a:solidFill>
                  <a:prstClr val="black"/>
                </a:solidFill>
              </a:rPr>
              <a:t> | Online Game | Developed by Yale Center for Health and Learning Games</a:t>
            </a:r>
          </a:p>
          <a:p>
            <a:pPr marL="914400" lvl="1">
              <a:lnSpc>
                <a:spcPct val="120000"/>
              </a:lnSpc>
              <a:spcBef>
                <a:spcPts val="200"/>
              </a:spcBef>
            </a:pPr>
            <a:r>
              <a:rPr lang="en-US" sz="1400" dirty="0">
                <a:solidFill>
                  <a:prstClr val="black"/>
                </a:solidFill>
              </a:rPr>
              <a:t>Aimed at changing risk perceptions, beliefs, and knowledge about e-cigarettes to reduce early adolescent smoking and nicotine vaping.</a:t>
            </a:r>
          </a:p>
        </p:txBody>
      </p:sp>
      <p:sp>
        <p:nvSpPr>
          <p:cNvPr id="22" name="Text Placeholder 3">
            <a:extLst>
              <a:ext uri="{FF2B5EF4-FFF2-40B4-BE49-F238E27FC236}">
                <a16:creationId xmlns:a16="http://schemas.microsoft.com/office/drawing/2014/main" id="{0E965CD1-5E02-3F40-BE4B-5FD5727FBE90}"/>
              </a:ext>
            </a:extLst>
          </p:cNvPr>
          <p:cNvSpPr>
            <a:spLocks noGrp="1"/>
          </p:cNvSpPr>
          <p:nvPr>
            <p:ph type="body" sz="quarter" idx="12"/>
          </p:nvPr>
        </p:nvSpPr>
        <p:spPr>
          <a:xfrm>
            <a:off x="971550" y="1452228"/>
            <a:ext cx="4838700" cy="315915"/>
          </a:xfrm>
        </p:spPr>
        <p:txBody>
          <a:bodyPr/>
          <a:lstStyle/>
          <a:p>
            <a:r>
              <a:rPr lang="en-US" dirty="0"/>
              <a:t>Individual Level</a:t>
            </a:r>
          </a:p>
        </p:txBody>
      </p:sp>
      <p:sp>
        <p:nvSpPr>
          <p:cNvPr id="23" name="Text Placeholder 4">
            <a:extLst>
              <a:ext uri="{FF2B5EF4-FFF2-40B4-BE49-F238E27FC236}">
                <a16:creationId xmlns:a16="http://schemas.microsoft.com/office/drawing/2014/main" id="{F7B1E019-0FB2-A645-A720-1489DFFF7FCF}"/>
              </a:ext>
            </a:extLst>
          </p:cNvPr>
          <p:cNvSpPr>
            <a:spLocks noGrp="1"/>
          </p:cNvSpPr>
          <p:nvPr>
            <p:ph type="body" sz="quarter" idx="13"/>
          </p:nvPr>
        </p:nvSpPr>
        <p:spPr>
          <a:xfrm>
            <a:off x="971550" y="3657487"/>
            <a:ext cx="4838700" cy="1766178"/>
          </a:xfrm>
        </p:spPr>
        <p:txBody>
          <a:bodyPr/>
          <a:lstStyle/>
          <a:p>
            <a:pPr marL="228600" lvl="0" indent="-228600">
              <a:lnSpc>
                <a:spcPct val="120000"/>
              </a:lnSpc>
              <a:spcBef>
                <a:spcPts val="200"/>
              </a:spcBef>
              <a:buFont typeface="Arial" panose="020B0604020202020204" pitchFamily="34" charset="0"/>
              <a:buChar char="•"/>
            </a:pPr>
            <a:r>
              <a:rPr lang="en-US" dirty="0">
                <a:solidFill>
                  <a:prstClr val="black"/>
                </a:solidFill>
              </a:rPr>
              <a:t>CATCH My Breath | School-Based Education | Developed by the University of Texas School of Public Health</a:t>
            </a:r>
          </a:p>
          <a:p>
            <a:pPr marL="914400" lvl="1">
              <a:lnSpc>
                <a:spcPct val="120000"/>
              </a:lnSpc>
              <a:spcBef>
                <a:spcPts val="200"/>
              </a:spcBef>
            </a:pPr>
            <a:r>
              <a:rPr lang="en-US" sz="1400" dirty="0">
                <a:solidFill>
                  <a:prstClr val="black"/>
                </a:solidFill>
                <a:latin typeface="Calibri" panose="020F0502020204030204"/>
              </a:rPr>
              <a:t>Classroom lessons are based on cooperative learning, group discussions, goal setting, classmate and adult interviews, and activities like analyzing tobacco and nicotine vaping advertising and developing counter-advertising messages.</a:t>
            </a:r>
          </a:p>
        </p:txBody>
      </p:sp>
      <p:sp>
        <p:nvSpPr>
          <p:cNvPr id="24" name="Text Placeholder 5">
            <a:extLst>
              <a:ext uri="{FF2B5EF4-FFF2-40B4-BE49-F238E27FC236}">
                <a16:creationId xmlns:a16="http://schemas.microsoft.com/office/drawing/2014/main" id="{CF5C5280-953E-DC44-8D16-BCFF87419B69}"/>
              </a:ext>
            </a:extLst>
          </p:cNvPr>
          <p:cNvSpPr>
            <a:spLocks noGrp="1"/>
          </p:cNvSpPr>
          <p:nvPr>
            <p:ph type="body" sz="quarter" idx="14"/>
          </p:nvPr>
        </p:nvSpPr>
        <p:spPr>
          <a:xfrm>
            <a:off x="952500" y="3308711"/>
            <a:ext cx="4838700" cy="315915"/>
          </a:xfrm>
        </p:spPr>
        <p:txBody>
          <a:bodyPr/>
          <a:lstStyle/>
          <a:p>
            <a:r>
              <a:rPr lang="en-US" dirty="0"/>
              <a:t>School Level</a:t>
            </a:r>
          </a:p>
        </p:txBody>
      </p:sp>
      <p:sp>
        <p:nvSpPr>
          <p:cNvPr id="25" name="Text Placeholder 8">
            <a:extLst>
              <a:ext uri="{FF2B5EF4-FFF2-40B4-BE49-F238E27FC236}">
                <a16:creationId xmlns:a16="http://schemas.microsoft.com/office/drawing/2014/main" id="{50BB073C-79F7-A848-9499-9ED6419F4ADA}"/>
              </a:ext>
            </a:extLst>
          </p:cNvPr>
          <p:cNvSpPr txBox="1">
            <a:spLocks/>
          </p:cNvSpPr>
          <p:nvPr/>
        </p:nvSpPr>
        <p:spPr>
          <a:xfrm>
            <a:off x="6399647" y="1748862"/>
            <a:ext cx="4838700" cy="43827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20000"/>
              </a:lnSpc>
              <a:spcBef>
                <a:spcPts val="200"/>
              </a:spcBef>
              <a:buFont typeface="Arial" panose="020B0604020202020204" pitchFamily="34" charset="0"/>
              <a:buChar char="•"/>
            </a:pPr>
            <a:r>
              <a:rPr lang="en-US" dirty="0">
                <a:solidFill>
                  <a:prstClr val="black"/>
                </a:solidFill>
              </a:rPr>
              <a:t>Tobacco-, Smoke-, and Vaping-free campus policies</a:t>
            </a:r>
          </a:p>
          <a:p>
            <a:pPr marL="228600" indent="-228600">
              <a:lnSpc>
                <a:spcPct val="120000"/>
              </a:lnSpc>
              <a:spcBef>
                <a:spcPts val="200"/>
              </a:spcBef>
              <a:buFont typeface="Arial" panose="020B0604020202020204" pitchFamily="34" charset="0"/>
              <a:buChar char="•"/>
            </a:pPr>
            <a:r>
              <a:rPr lang="en-US" dirty="0">
                <a:solidFill>
                  <a:prstClr val="black"/>
                </a:solidFill>
              </a:rPr>
              <a:t>Prohibit acceptance of any donations or curriculum from any tobacco-related industry</a:t>
            </a:r>
            <a:endParaRPr lang="en-US" dirty="0">
              <a:solidFill>
                <a:prstClr val="black"/>
              </a:solidFill>
              <a:latin typeface="Calibri" panose="020F0502020204030204"/>
            </a:endParaRPr>
          </a:p>
          <a:p>
            <a:pPr marL="228600" indent="-228600">
              <a:lnSpc>
                <a:spcPct val="120000"/>
              </a:lnSpc>
              <a:spcBef>
                <a:spcPts val="200"/>
              </a:spcBef>
              <a:buFont typeface="Arial" panose="020B0604020202020204" pitchFamily="34" charset="0"/>
              <a:buChar char="•"/>
            </a:pPr>
            <a:r>
              <a:rPr lang="en-US" dirty="0">
                <a:solidFill>
                  <a:prstClr val="black"/>
                </a:solidFill>
                <a:latin typeface="Calibri" panose="020F0502020204030204"/>
              </a:rPr>
              <a:t>Tobacco Prevention Toolkit | Developed by Stanford School of Medicine</a:t>
            </a:r>
          </a:p>
          <a:p>
            <a:pPr marL="914400" lvl="1">
              <a:lnSpc>
                <a:spcPct val="120000"/>
              </a:lnSpc>
              <a:spcBef>
                <a:spcPts val="200"/>
              </a:spcBef>
            </a:pPr>
            <a:r>
              <a:rPr lang="en-US" sz="1400" dirty="0">
                <a:solidFill>
                  <a:prstClr val="black"/>
                </a:solidFill>
                <a:latin typeface="Calibri" panose="020F0502020204030204"/>
              </a:rPr>
              <a:t>Theory-based and evidence-informed resources created by educators, parents, researchers aimed at preventing middle and high school students’ use of tobacco and nicotine</a:t>
            </a:r>
          </a:p>
          <a:p>
            <a:pPr marL="228600" indent="-228600">
              <a:lnSpc>
                <a:spcPct val="120000"/>
              </a:lnSpc>
              <a:spcBef>
                <a:spcPts val="200"/>
              </a:spcBef>
              <a:buFont typeface="Arial" panose="020B0604020202020204" pitchFamily="34" charset="0"/>
              <a:buChar char="•"/>
            </a:pPr>
            <a:r>
              <a:rPr lang="en-US" dirty="0">
                <a:solidFill>
                  <a:prstClr val="black"/>
                </a:solidFill>
                <a:latin typeface="Calibri" panose="020F0502020204030204"/>
              </a:rPr>
              <a:t>Project ALERT (Adolescent Learning Experiences Resistance Training) | Developed by RAND Corporation</a:t>
            </a:r>
          </a:p>
          <a:p>
            <a:pPr marL="914400" lvl="1">
              <a:lnSpc>
                <a:spcPct val="120000"/>
              </a:lnSpc>
              <a:spcBef>
                <a:spcPts val="200"/>
              </a:spcBef>
            </a:pPr>
            <a:r>
              <a:rPr lang="en-US" sz="1400" dirty="0">
                <a:solidFill>
                  <a:prstClr val="black"/>
                </a:solidFill>
                <a:latin typeface="Calibri" panose="020F0502020204030204"/>
              </a:rPr>
              <a:t>Project ALERT addresses the pro-drug mindset of today’s teens and effectively increases their likelihood to remain drug-free. </a:t>
            </a:r>
            <a:endParaRPr lang="en-US" sz="1400" b="1" dirty="0">
              <a:solidFill>
                <a:prstClr val="black"/>
              </a:solidFill>
              <a:latin typeface="Calibri" panose="020F0502020204030204"/>
            </a:endParaRPr>
          </a:p>
        </p:txBody>
      </p:sp>
      <p:sp>
        <p:nvSpPr>
          <p:cNvPr id="26" name="Text Placeholder 9">
            <a:extLst>
              <a:ext uri="{FF2B5EF4-FFF2-40B4-BE49-F238E27FC236}">
                <a16:creationId xmlns:a16="http://schemas.microsoft.com/office/drawing/2014/main" id="{6430F0AB-FAA0-844E-8AAE-5A7F24A597FD}"/>
              </a:ext>
            </a:extLst>
          </p:cNvPr>
          <p:cNvSpPr txBox="1">
            <a:spLocks/>
          </p:cNvSpPr>
          <p:nvPr/>
        </p:nvSpPr>
        <p:spPr>
          <a:xfrm>
            <a:off x="6399647" y="1445794"/>
            <a:ext cx="4838700"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School Level</a:t>
            </a:r>
            <a:endParaRPr lang="en-US" dirty="0"/>
          </a:p>
        </p:txBody>
      </p:sp>
    </p:spTree>
    <p:extLst>
      <p:ext uri="{BB962C8B-B14F-4D97-AF65-F5344CB8AC3E}">
        <p14:creationId xmlns:p14="http://schemas.microsoft.com/office/powerpoint/2010/main" val="67264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3400-6F3A-5343-B086-C575709A37DB}"/>
              </a:ext>
            </a:extLst>
          </p:cNvPr>
          <p:cNvSpPr>
            <a:spLocks noGrp="1"/>
          </p:cNvSpPr>
          <p:nvPr>
            <p:ph type="title"/>
          </p:nvPr>
        </p:nvSpPr>
        <p:spPr>
          <a:xfrm>
            <a:off x="964023" y="879063"/>
            <a:ext cx="10274324" cy="610863"/>
          </a:xfrm>
        </p:spPr>
        <p:txBody>
          <a:bodyPr>
            <a:normAutofit fontScale="90000"/>
          </a:bodyPr>
          <a:lstStyle/>
          <a:p>
            <a:r>
              <a:rPr lang="en-US" dirty="0"/>
              <a:t>Evidence Based Vaping Prevention Strategies (Tobacco) - Examples by Level</a:t>
            </a:r>
          </a:p>
        </p:txBody>
      </p:sp>
      <p:sp>
        <p:nvSpPr>
          <p:cNvPr id="3" name="Text Placeholder 2">
            <a:extLst>
              <a:ext uri="{FF2B5EF4-FFF2-40B4-BE49-F238E27FC236}">
                <a16:creationId xmlns:a16="http://schemas.microsoft.com/office/drawing/2014/main" id="{64BCC425-C8E7-A748-952E-B95523D6843D}"/>
              </a:ext>
            </a:extLst>
          </p:cNvPr>
          <p:cNvSpPr>
            <a:spLocks noGrp="1"/>
          </p:cNvSpPr>
          <p:nvPr>
            <p:ph type="body" sz="quarter" idx="10"/>
          </p:nvPr>
        </p:nvSpPr>
        <p:spPr>
          <a:xfrm>
            <a:off x="952500" y="2341906"/>
            <a:ext cx="10934700" cy="1385640"/>
          </a:xfrm>
        </p:spPr>
        <p:txBody>
          <a:bodyPr/>
          <a:lstStyle/>
          <a:p>
            <a:pPr marL="285750" indent="-285750">
              <a:lnSpc>
                <a:spcPct val="120000"/>
              </a:lnSpc>
              <a:spcBef>
                <a:spcPts val="200"/>
              </a:spcBef>
              <a:buFont typeface="Arial" panose="020B0604020202020204" pitchFamily="34" charset="0"/>
              <a:buChar char="•"/>
            </a:pPr>
            <a:r>
              <a:rPr lang="en-US" sz="1400" dirty="0"/>
              <a:t>The Real Cost of Vaping | Resources for Educators (infographics) | Developed by the Food and Drug Administration</a:t>
            </a:r>
          </a:p>
          <a:p>
            <a:pPr lvl="1">
              <a:lnSpc>
                <a:spcPct val="120000"/>
              </a:lnSpc>
              <a:spcBef>
                <a:spcPts val="200"/>
              </a:spcBef>
            </a:pPr>
            <a:r>
              <a:rPr lang="en-US" sz="1100" dirty="0"/>
              <a:t>Provide high school and middle school educators with resources such as fact sheets, lesson plans, and activity sheets to help educators start educational conversations about the harms of youth e-cigarettes use.</a:t>
            </a:r>
          </a:p>
          <a:p>
            <a:pPr marL="285750" indent="-285750">
              <a:lnSpc>
                <a:spcPct val="120000"/>
              </a:lnSpc>
              <a:spcBef>
                <a:spcPts val="200"/>
              </a:spcBef>
              <a:buFont typeface="Arial" panose="020B0604020202020204" pitchFamily="34" charset="0"/>
              <a:buChar char="•"/>
            </a:pPr>
            <a:r>
              <a:rPr lang="en-US" sz="1400" dirty="0"/>
              <a:t>The truth® Campaign | Counter-marketing campaign | Developed by the Truth Initiative</a:t>
            </a:r>
          </a:p>
          <a:p>
            <a:pPr lvl="1">
              <a:lnSpc>
                <a:spcPct val="120000"/>
              </a:lnSpc>
              <a:spcBef>
                <a:spcPts val="200"/>
              </a:spcBef>
            </a:pPr>
            <a:r>
              <a:rPr lang="en-US" sz="1100" dirty="0"/>
              <a:t>Prevention messages are aired across television and digital platforms targeted to youth and young adults, ages 15-24. The messages describe the harms associated with smoking and nicotine vaping.</a:t>
            </a:r>
          </a:p>
          <a:p>
            <a:pPr marL="285750" indent="-285750">
              <a:lnSpc>
                <a:spcPct val="120000"/>
              </a:lnSpc>
              <a:spcBef>
                <a:spcPts val="200"/>
              </a:spcBef>
              <a:buFont typeface="Arial" panose="020B0604020202020204" pitchFamily="34" charset="0"/>
              <a:buChar char="•"/>
            </a:pPr>
            <a:r>
              <a:rPr lang="en-US" sz="1400" dirty="0"/>
              <a:t>Pricing policies that can determine minimum prices and tax rates for products</a:t>
            </a:r>
          </a:p>
          <a:p>
            <a:pPr marL="285750" indent="-285750">
              <a:lnSpc>
                <a:spcPct val="120000"/>
              </a:lnSpc>
              <a:spcBef>
                <a:spcPts val="200"/>
              </a:spcBef>
              <a:buFont typeface="Arial" panose="020B0604020202020204" pitchFamily="34" charset="0"/>
              <a:buChar char="•"/>
            </a:pPr>
            <a:r>
              <a:rPr lang="en-US" sz="1400" dirty="0"/>
              <a:t>Zoning/licensing laws that limit the number and locations of retailers able to sell products</a:t>
            </a:r>
          </a:p>
          <a:p>
            <a:pPr marL="285750" indent="-285750">
              <a:lnSpc>
                <a:spcPct val="120000"/>
              </a:lnSpc>
              <a:spcBef>
                <a:spcPts val="200"/>
              </a:spcBef>
              <a:buFont typeface="Arial" panose="020B0604020202020204" pitchFamily="34" charset="0"/>
              <a:buChar char="•"/>
            </a:pPr>
            <a:r>
              <a:rPr lang="en-US" sz="1400" dirty="0"/>
              <a:t>Minimum legal purchasing age can be set and enforced</a:t>
            </a:r>
          </a:p>
          <a:p>
            <a:pPr marL="285750" indent="-285750">
              <a:lnSpc>
                <a:spcPct val="120000"/>
              </a:lnSpc>
              <a:spcBef>
                <a:spcPts val="200"/>
              </a:spcBef>
              <a:buFont typeface="Arial" panose="020B0604020202020204" pitchFamily="34" charset="0"/>
              <a:buChar char="•"/>
            </a:pPr>
            <a:r>
              <a:rPr lang="en-US" sz="1400" dirty="0"/>
              <a:t>Clean air laws can be enacted to restrict vaping in public/private places</a:t>
            </a:r>
          </a:p>
          <a:p>
            <a:pPr marL="285750" indent="-285750">
              <a:lnSpc>
                <a:spcPct val="120000"/>
              </a:lnSpc>
              <a:spcBef>
                <a:spcPts val="200"/>
              </a:spcBef>
              <a:buFont typeface="Arial" panose="020B0604020202020204" pitchFamily="34" charset="0"/>
              <a:buChar char="•"/>
            </a:pPr>
            <a:r>
              <a:rPr lang="en-US" sz="1400" dirty="0"/>
              <a:t>Bans on advertising for vaping</a:t>
            </a:r>
          </a:p>
          <a:p>
            <a:pPr marL="285750" indent="-285750">
              <a:lnSpc>
                <a:spcPct val="120000"/>
              </a:lnSpc>
              <a:spcBef>
                <a:spcPts val="200"/>
              </a:spcBef>
              <a:buFont typeface="Arial" panose="020B0604020202020204" pitchFamily="34" charset="0"/>
              <a:buChar char="•"/>
            </a:pPr>
            <a:r>
              <a:rPr lang="en-US" sz="1400" dirty="0"/>
              <a:t>Laws on packaging for vaping-related products</a:t>
            </a:r>
          </a:p>
          <a:p>
            <a:pPr marL="285750" indent="-285750">
              <a:lnSpc>
                <a:spcPct val="120000"/>
              </a:lnSpc>
              <a:spcBef>
                <a:spcPts val="200"/>
              </a:spcBef>
              <a:buFont typeface="Arial" panose="020B0604020202020204" pitchFamily="34" charset="0"/>
              <a:buChar char="•"/>
            </a:pPr>
            <a:r>
              <a:rPr lang="en-US" sz="1400" dirty="0"/>
              <a:t>Point of sale laws, including limiting where vaping product can be sold within a store</a:t>
            </a:r>
          </a:p>
          <a:p>
            <a:pPr marL="285750" indent="-285750">
              <a:lnSpc>
                <a:spcPct val="120000"/>
              </a:lnSpc>
              <a:spcBef>
                <a:spcPts val="200"/>
              </a:spcBef>
              <a:buFont typeface="Arial" panose="020B0604020202020204" pitchFamily="34" charset="0"/>
              <a:buChar char="•"/>
            </a:pPr>
            <a:r>
              <a:rPr lang="en-US" sz="1400" dirty="0"/>
              <a:t>Banning flavors</a:t>
            </a:r>
          </a:p>
          <a:p>
            <a:pPr marL="285750" indent="-285750">
              <a:lnSpc>
                <a:spcPct val="120000"/>
              </a:lnSpc>
              <a:spcBef>
                <a:spcPts val="200"/>
              </a:spcBef>
              <a:buFont typeface="Arial" panose="020B0604020202020204" pitchFamily="34" charset="0"/>
              <a:buChar char="•"/>
            </a:pPr>
            <a:r>
              <a:rPr lang="en-US" sz="1400" dirty="0"/>
              <a:t>Increased compliance checks</a:t>
            </a:r>
            <a:endParaRPr lang="en-US" sz="1100" dirty="0"/>
          </a:p>
        </p:txBody>
      </p:sp>
      <p:sp>
        <p:nvSpPr>
          <p:cNvPr id="4" name="Text Placeholder 3">
            <a:extLst>
              <a:ext uri="{FF2B5EF4-FFF2-40B4-BE49-F238E27FC236}">
                <a16:creationId xmlns:a16="http://schemas.microsoft.com/office/drawing/2014/main" id="{E2B5522A-B13F-EC42-85F4-CE191603C1F2}"/>
              </a:ext>
            </a:extLst>
          </p:cNvPr>
          <p:cNvSpPr>
            <a:spLocks noGrp="1"/>
          </p:cNvSpPr>
          <p:nvPr>
            <p:ph type="body" sz="quarter" idx="12"/>
          </p:nvPr>
        </p:nvSpPr>
        <p:spPr>
          <a:xfrm>
            <a:off x="971550" y="2021694"/>
            <a:ext cx="4838700" cy="315915"/>
          </a:xfrm>
        </p:spPr>
        <p:txBody>
          <a:bodyPr/>
          <a:lstStyle/>
          <a:p>
            <a:r>
              <a:rPr lang="en-US" dirty="0"/>
              <a:t>Community Level</a:t>
            </a:r>
          </a:p>
        </p:txBody>
      </p:sp>
      <p:sp>
        <p:nvSpPr>
          <p:cNvPr id="14" name="Footer Placeholder 13">
            <a:extLst>
              <a:ext uri="{FF2B5EF4-FFF2-40B4-BE49-F238E27FC236}">
                <a16:creationId xmlns:a16="http://schemas.microsoft.com/office/drawing/2014/main" id="{5B7C3032-7FBD-D346-B501-B02C74A0A38E}"/>
              </a:ext>
            </a:extLst>
          </p:cNvPr>
          <p:cNvSpPr>
            <a:spLocks noGrp="1"/>
          </p:cNvSpPr>
          <p:nvPr>
            <p:ph type="ftr" sz="quarter" idx="22"/>
          </p:nvPr>
        </p:nvSpPr>
        <p:spPr/>
        <p:txBody>
          <a:bodyPr/>
          <a:lstStyle/>
          <a:p>
            <a:r>
              <a:rPr lang="en-US" b="0" dirty="0"/>
              <a:t>Fundamentals of Vaping</a:t>
            </a:r>
          </a:p>
        </p:txBody>
      </p:sp>
      <p:sp>
        <p:nvSpPr>
          <p:cNvPr id="15" name="Slide Number Placeholder 14">
            <a:extLst>
              <a:ext uri="{FF2B5EF4-FFF2-40B4-BE49-F238E27FC236}">
                <a16:creationId xmlns:a16="http://schemas.microsoft.com/office/drawing/2014/main" id="{A1FC9F25-B0DE-7A49-B2B3-E99E71F01068}"/>
              </a:ext>
            </a:extLst>
          </p:cNvPr>
          <p:cNvSpPr>
            <a:spLocks noGrp="1"/>
          </p:cNvSpPr>
          <p:nvPr>
            <p:ph type="sldNum" sz="quarter" idx="23"/>
          </p:nvPr>
        </p:nvSpPr>
        <p:spPr/>
        <p:txBody>
          <a:bodyPr/>
          <a:lstStyle/>
          <a:p>
            <a:fld id="{294A09A9-5501-47C1-A89A-A340965A2BE2}" type="slidenum">
              <a:rPr lang="en-US" smtClean="0"/>
              <a:pPr/>
              <a:t>36</a:t>
            </a:fld>
            <a:endParaRPr lang="en-US" dirty="0">
              <a:latin typeface="+mn-lt"/>
            </a:endParaRPr>
          </a:p>
        </p:txBody>
      </p:sp>
    </p:spTree>
    <p:extLst>
      <p:ext uri="{BB962C8B-B14F-4D97-AF65-F5344CB8AC3E}">
        <p14:creationId xmlns:p14="http://schemas.microsoft.com/office/powerpoint/2010/main" val="787318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33CC-F70C-A14A-B10F-E70403BE2306}"/>
              </a:ext>
            </a:extLst>
          </p:cNvPr>
          <p:cNvSpPr>
            <a:spLocks noGrp="1"/>
          </p:cNvSpPr>
          <p:nvPr>
            <p:ph type="title"/>
          </p:nvPr>
        </p:nvSpPr>
        <p:spPr>
          <a:xfrm>
            <a:off x="964023" y="879063"/>
            <a:ext cx="9414417" cy="610863"/>
          </a:xfrm>
        </p:spPr>
        <p:txBody>
          <a:bodyPr>
            <a:normAutofit fontScale="90000"/>
          </a:bodyPr>
          <a:lstStyle/>
          <a:p>
            <a:r>
              <a:rPr lang="en-US" dirty="0"/>
              <a:t>Vaping Prevention: What Can We Do About It?</a:t>
            </a:r>
          </a:p>
        </p:txBody>
      </p:sp>
      <p:sp>
        <p:nvSpPr>
          <p:cNvPr id="4" name="Content Placeholder 3">
            <a:extLst>
              <a:ext uri="{FF2B5EF4-FFF2-40B4-BE49-F238E27FC236}">
                <a16:creationId xmlns:a16="http://schemas.microsoft.com/office/drawing/2014/main" id="{31CA52BE-1B52-1745-AB3D-1DD3EE300CC4}"/>
              </a:ext>
            </a:extLst>
          </p:cNvPr>
          <p:cNvSpPr>
            <a:spLocks noGrp="1"/>
          </p:cNvSpPr>
          <p:nvPr>
            <p:ph sz="half" idx="2"/>
          </p:nvPr>
        </p:nvSpPr>
        <p:spPr>
          <a:xfrm>
            <a:off x="952500" y="2300155"/>
            <a:ext cx="3036477" cy="3945898"/>
          </a:xfrm>
          <a:solidFill>
            <a:srgbClr val="B4858D"/>
          </a:solidFill>
          <a:ln w="50800">
            <a:solidFill>
              <a:srgbClr val="B4858D"/>
            </a:solidFill>
          </a:ln>
          <a:effectLst>
            <a:outerShdw blurRad="50800" dist="38100" dir="2700000" algn="tl" rotWithShape="0">
              <a:prstClr val="black">
                <a:alpha val="40000"/>
              </a:prstClr>
            </a:outerShdw>
          </a:effectLst>
        </p:spPr>
        <p:txBody>
          <a:bodyPr lIns="182880" rIns="182880" anchor="ctr">
            <a:normAutofit/>
          </a:bodyPr>
          <a:lstStyle/>
          <a:p>
            <a:pPr marL="0" indent="0" algn="ctr">
              <a:buNone/>
            </a:pPr>
            <a:r>
              <a:rPr lang="en-US" sz="1800" dirty="0">
                <a:solidFill>
                  <a:srgbClr val="1B3630"/>
                </a:solidFill>
                <a:latin typeface="+mj-lt"/>
              </a:rPr>
              <a:t>Parents</a:t>
            </a:r>
          </a:p>
          <a:p>
            <a:r>
              <a:rPr lang="en-US" dirty="0"/>
              <a:t>Be tobacco free; its never too late to quit</a:t>
            </a:r>
          </a:p>
          <a:p>
            <a:r>
              <a:rPr lang="en-US" dirty="0"/>
              <a:t>Talk to your kids about why vapes/ENDS are unsafe</a:t>
            </a:r>
          </a:p>
          <a:p>
            <a:r>
              <a:rPr lang="en-US" dirty="0"/>
              <a:t>Tell your kids that you do not want them to use vapes/ENDS</a:t>
            </a:r>
          </a:p>
          <a:p>
            <a:r>
              <a:rPr lang="en-US" dirty="0"/>
              <a:t>Set clear rules that discourage vapes/ENDS use</a:t>
            </a:r>
          </a:p>
          <a:p>
            <a:r>
              <a:rPr lang="en-US" dirty="0"/>
              <a:t>Safely store cannabis in home if you have children</a:t>
            </a:r>
          </a:p>
        </p:txBody>
      </p:sp>
      <p:sp>
        <p:nvSpPr>
          <p:cNvPr id="10" name="Footer Placeholder 9">
            <a:extLst>
              <a:ext uri="{FF2B5EF4-FFF2-40B4-BE49-F238E27FC236}">
                <a16:creationId xmlns:a16="http://schemas.microsoft.com/office/drawing/2014/main" id="{DB021225-8E2E-D74B-82E6-850BA4C546A4}"/>
              </a:ext>
            </a:extLst>
          </p:cNvPr>
          <p:cNvSpPr>
            <a:spLocks noGrp="1"/>
          </p:cNvSpPr>
          <p:nvPr>
            <p:ph type="ftr" sz="quarter" idx="15"/>
          </p:nvPr>
        </p:nvSpPr>
        <p:spPr/>
        <p:txBody>
          <a:bodyPr/>
          <a:lstStyle/>
          <a:p>
            <a:r>
              <a:rPr lang="en-US" b="0" dirty="0"/>
              <a:t>Fundamentals of Vaping</a:t>
            </a:r>
          </a:p>
        </p:txBody>
      </p:sp>
      <p:sp>
        <p:nvSpPr>
          <p:cNvPr id="11" name="Slide Number Placeholder 10">
            <a:extLst>
              <a:ext uri="{FF2B5EF4-FFF2-40B4-BE49-F238E27FC236}">
                <a16:creationId xmlns:a16="http://schemas.microsoft.com/office/drawing/2014/main" id="{EA726D22-4356-0941-AD79-8FB6272BBFA0}"/>
              </a:ext>
            </a:extLst>
          </p:cNvPr>
          <p:cNvSpPr>
            <a:spLocks noGrp="1"/>
          </p:cNvSpPr>
          <p:nvPr>
            <p:ph type="sldNum" sz="quarter" idx="16"/>
          </p:nvPr>
        </p:nvSpPr>
        <p:spPr/>
        <p:txBody>
          <a:bodyPr/>
          <a:lstStyle/>
          <a:p>
            <a:fld id="{294A09A9-5501-47C1-A89A-A340965A2BE2}" type="slidenum">
              <a:rPr lang="en-US" smtClean="0"/>
              <a:pPr/>
              <a:t>37</a:t>
            </a:fld>
            <a:endParaRPr lang="en-US" dirty="0">
              <a:latin typeface="+mn-lt"/>
            </a:endParaRPr>
          </a:p>
        </p:txBody>
      </p:sp>
      <p:pic>
        <p:nvPicPr>
          <p:cNvPr id="12" name="Picture 11">
            <a:extLst>
              <a:ext uri="{FF2B5EF4-FFF2-40B4-BE49-F238E27FC236}">
                <a16:creationId xmlns:a16="http://schemas.microsoft.com/office/drawing/2014/main" id="{D47644AD-5DE9-2144-ABB7-0AFB0A3A8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1255" y="611946"/>
            <a:ext cx="717985" cy="686247"/>
          </a:xfrm>
          <a:prstGeom prst="rect">
            <a:avLst/>
          </a:prstGeom>
        </p:spPr>
      </p:pic>
      <p:sp>
        <p:nvSpPr>
          <p:cNvPr id="16" name="Content Placeholder 3">
            <a:extLst>
              <a:ext uri="{FF2B5EF4-FFF2-40B4-BE49-F238E27FC236}">
                <a16:creationId xmlns:a16="http://schemas.microsoft.com/office/drawing/2014/main" id="{2E4AF8C4-0B66-DA44-9AA2-2AB35CA0B147}"/>
              </a:ext>
            </a:extLst>
          </p:cNvPr>
          <p:cNvSpPr txBox="1">
            <a:spLocks/>
          </p:cNvSpPr>
          <p:nvPr/>
        </p:nvSpPr>
        <p:spPr>
          <a:xfrm>
            <a:off x="4569758" y="2300154"/>
            <a:ext cx="3036477" cy="4138743"/>
          </a:xfrm>
          <a:prstGeom prst="rect">
            <a:avLst/>
          </a:prstGeom>
          <a:solidFill>
            <a:srgbClr val="CDB235"/>
          </a:solidFill>
          <a:ln w="50800">
            <a:solidFill>
              <a:srgbClr val="CDB235"/>
            </a:solidFill>
          </a:ln>
          <a:effectLst>
            <a:outerShdw blurRad="50800" dist="38100" dir="2700000" algn="tl" rotWithShape="0">
              <a:prstClr val="black">
                <a:alpha val="40000"/>
              </a:prstClr>
            </a:outerShdw>
          </a:effectLst>
        </p:spPr>
        <p:txBody>
          <a:bodyPr vert="horz" lIns="182880" tIns="0" rIns="182880" bIns="0" rtlCol="0" anchor="ctr" anchorCtr="0">
            <a:normAutofit fontScale="92500" lnSpcReduction="20000"/>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dirty="0">
                <a:solidFill>
                  <a:srgbClr val="1B3630"/>
                </a:solidFill>
                <a:latin typeface="+mj-lt"/>
              </a:rPr>
              <a:t>Schools</a:t>
            </a:r>
          </a:p>
          <a:p>
            <a:r>
              <a:rPr lang="en-US" dirty="0"/>
              <a:t>Administrators:</a:t>
            </a:r>
          </a:p>
          <a:p>
            <a:pPr lvl="1"/>
            <a:r>
              <a:rPr lang="en-US" dirty="0"/>
              <a:t>Policies</a:t>
            </a:r>
          </a:p>
          <a:p>
            <a:pPr lvl="1"/>
            <a:r>
              <a:rPr lang="en-US" dirty="0"/>
              <a:t>It is illegal to sell tobacco or vaping products to anyone under 21.</a:t>
            </a:r>
          </a:p>
          <a:p>
            <a:pPr lvl="1"/>
            <a:r>
              <a:rPr lang="en-US" dirty="0"/>
              <a:t>100% tobacco free school and grounds polices: 24/7/365</a:t>
            </a:r>
          </a:p>
          <a:p>
            <a:r>
              <a:rPr lang="en-US" dirty="0"/>
              <a:t>Teachers:</a:t>
            </a:r>
          </a:p>
          <a:p>
            <a:pPr lvl="1"/>
            <a:r>
              <a:rPr lang="en-US" dirty="0"/>
              <a:t>Watch for ENDS use and enforce school policies.</a:t>
            </a:r>
          </a:p>
          <a:p>
            <a:pPr lvl="1"/>
            <a:r>
              <a:rPr lang="en-US" dirty="0"/>
              <a:t>Teach the hazards of ENDS use.</a:t>
            </a:r>
          </a:p>
          <a:p>
            <a:pPr lvl="1"/>
            <a:r>
              <a:rPr lang="en-US" dirty="0"/>
              <a:t>Youth prevention education in schools should follow best practice recommendations</a:t>
            </a:r>
          </a:p>
        </p:txBody>
      </p:sp>
      <p:sp>
        <p:nvSpPr>
          <p:cNvPr id="17" name="Content Placeholder 3">
            <a:extLst>
              <a:ext uri="{FF2B5EF4-FFF2-40B4-BE49-F238E27FC236}">
                <a16:creationId xmlns:a16="http://schemas.microsoft.com/office/drawing/2014/main" id="{BF46D1D5-C6EC-154E-98F8-32F3B4298B8D}"/>
              </a:ext>
            </a:extLst>
          </p:cNvPr>
          <p:cNvSpPr txBox="1">
            <a:spLocks/>
          </p:cNvSpPr>
          <p:nvPr/>
        </p:nvSpPr>
        <p:spPr>
          <a:xfrm>
            <a:off x="8187016" y="2300156"/>
            <a:ext cx="3036477" cy="4138744"/>
          </a:xfrm>
          <a:prstGeom prst="rect">
            <a:avLst/>
          </a:prstGeom>
          <a:solidFill>
            <a:srgbClr val="D3623E"/>
          </a:solidFill>
        </p:spPr>
        <p:txBody>
          <a:bodyPr vert="horz" lIns="182880" tIns="0" rIns="182880" bIns="0" rtlCol="0" anchor="ctr" anchorCtr="0">
            <a:normAutofit fontScale="92500" lnSpcReduction="20000"/>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dirty="0">
                <a:solidFill>
                  <a:srgbClr val="1B3630"/>
                </a:solidFill>
                <a:latin typeface="+mj-lt"/>
              </a:rPr>
              <a:t>Communities</a:t>
            </a:r>
          </a:p>
          <a:p>
            <a:r>
              <a:rPr lang="en-US" b="1" dirty="0"/>
              <a:t>Implement</a:t>
            </a:r>
            <a:r>
              <a:rPr lang="en-US" dirty="0"/>
              <a:t> evidence-based prevention strategies that are known to reduce tobacco use, including:</a:t>
            </a:r>
          </a:p>
          <a:p>
            <a:pPr lvl="1"/>
            <a:r>
              <a:rPr lang="en-US" b="1" dirty="0"/>
              <a:t>Pricing</a:t>
            </a:r>
          </a:p>
          <a:p>
            <a:pPr lvl="1"/>
            <a:r>
              <a:rPr lang="en-US" dirty="0"/>
              <a:t>Strong smoke-free </a:t>
            </a:r>
            <a:r>
              <a:rPr lang="en-US" b="1" dirty="0"/>
              <a:t>laws </a:t>
            </a:r>
            <a:r>
              <a:rPr lang="en-US" dirty="0"/>
              <a:t>and </a:t>
            </a:r>
            <a:r>
              <a:rPr lang="en-US" b="1" dirty="0"/>
              <a:t>policies</a:t>
            </a:r>
            <a:endParaRPr lang="en-US" dirty="0"/>
          </a:p>
          <a:p>
            <a:pPr lvl="1"/>
            <a:r>
              <a:rPr lang="en-US" b="1" dirty="0"/>
              <a:t>Social marketing campaigns </a:t>
            </a:r>
            <a:r>
              <a:rPr lang="en-US" dirty="0"/>
              <a:t>to increase perception of risk/harm</a:t>
            </a:r>
          </a:p>
          <a:p>
            <a:r>
              <a:rPr lang="en-US" b="1" dirty="0"/>
              <a:t>Enforce the tobacco sale age to 21</a:t>
            </a:r>
            <a:r>
              <a:rPr lang="en-US" dirty="0"/>
              <a:t> that took effect </a:t>
            </a:r>
            <a:r>
              <a:rPr lang="en-US" b="1" dirty="0"/>
              <a:t>October 1, 2019</a:t>
            </a:r>
            <a:endParaRPr lang="en-US" dirty="0"/>
          </a:p>
          <a:p>
            <a:r>
              <a:rPr lang="en-US" dirty="0"/>
              <a:t>Adopting </a:t>
            </a:r>
            <a:r>
              <a:rPr lang="en-US" b="1" dirty="0"/>
              <a:t>tobacco-free/vape-free policies </a:t>
            </a:r>
            <a:r>
              <a:rPr lang="en-US" dirty="0"/>
              <a:t>and promoting tobacco free lifestyles is </a:t>
            </a:r>
            <a:r>
              <a:rPr lang="en-US" b="1" u="sng" dirty="0"/>
              <a:t>still a best practice</a:t>
            </a:r>
            <a:endParaRPr lang="en-US" dirty="0"/>
          </a:p>
        </p:txBody>
      </p:sp>
    </p:spTree>
    <p:extLst>
      <p:ext uri="{BB962C8B-B14F-4D97-AF65-F5344CB8AC3E}">
        <p14:creationId xmlns:p14="http://schemas.microsoft.com/office/powerpoint/2010/main" val="778114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4922D-1DF3-DC42-BCEB-56B21D099DB8}"/>
              </a:ext>
            </a:extLst>
          </p:cNvPr>
          <p:cNvSpPr>
            <a:spLocks noGrp="1"/>
          </p:cNvSpPr>
          <p:nvPr>
            <p:ph type="title"/>
          </p:nvPr>
        </p:nvSpPr>
        <p:spPr/>
        <p:txBody>
          <a:bodyPr>
            <a:normAutofit fontScale="90000"/>
          </a:bodyPr>
          <a:lstStyle/>
          <a:p>
            <a:r>
              <a:rPr lang="en-US" dirty="0"/>
              <a:t>Prevention Education Curricula</a:t>
            </a:r>
          </a:p>
        </p:txBody>
      </p:sp>
      <p:sp>
        <p:nvSpPr>
          <p:cNvPr id="3" name="Text Placeholder 2">
            <a:extLst>
              <a:ext uri="{FF2B5EF4-FFF2-40B4-BE49-F238E27FC236}">
                <a16:creationId xmlns:a16="http://schemas.microsoft.com/office/drawing/2014/main" id="{026BCC26-B197-C247-96F6-26D63A6B027B}"/>
              </a:ext>
            </a:extLst>
          </p:cNvPr>
          <p:cNvSpPr>
            <a:spLocks noGrp="1"/>
          </p:cNvSpPr>
          <p:nvPr>
            <p:ph type="body" sz="quarter" idx="10"/>
          </p:nvPr>
        </p:nvSpPr>
        <p:spPr/>
        <p:txBody>
          <a:bodyPr/>
          <a:lstStyle/>
          <a:p>
            <a:r>
              <a:rPr lang="en-US" sz="1300" dirty="0"/>
              <a:t>Provide high school and middle school educators with resources such as fact sheets, lesson plans, and activity sheets to help educators tarts educational conversations about the harms of youth e-cigarettes use.</a:t>
            </a:r>
          </a:p>
          <a:p>
            <a:endParaRPr lang="en-US" dirty="0"/>
          </a:p>
        </p:txBody>
      </p:sp>
      <p:sp>
        <p:nvSpPr>
          <p:cNvPr id="4" name="Text Placeholder 3">
            <a:extLst>
              <a:ext uri="{FF2B5EF4-FFF2-40B4-BE49-F238E27FC236}">
                <a16:creationId xmlns:a16="http://schemas.microsoft.com/office/drawing/2014/main" id="{04628AAD-F0C6-4448-991D-AA9B2F49E2FA}"/>
              </a:ext>
            </a:extLst>
          </p:cNvPr>
          <p:cNvSpPr>
            <a:spLocks noGrp="1"/>
          </p:cNvSpPr>
          <p:nvPr>
            <p:ph type="body" sz="quarter" idx="12"/>
          </p:nvPr>
        </p:nvSpPr>
        <p:spPr/>
        <p:txBody>
          <a:bodyPr/>
          <a:lstStyle/>
          <a:p>
            <a:r>
              <a:rPr lang="en-US" dirty="0">
                <a:hlinkClick r:id="rId3"/>
              </a:rPr>
              <a:t>The Real Cost of Vaping</a:t>
            </a:r>
            <a:endParaRPr lang="en-US" dirty="0"/>
          </a:p>
        </p:txBody>
      </p:sp>
      <p:sp>
        <p:nvSpPr>
          <p:cNvPr id="5" name="Text Placeholder 4">
            <a:extLst>
              <a:ext uri="{FF2B5EF4-FFF2-40B4-BE49-F238E27FC236}">
                <a16:creationId xmlns:a16="http://schemas.microsoft.com/office/drawing/2014/main" id="{9A5630C4-4145-DE40-8E54-D6BB486884C6}"/>
              </a:ext>
            </a:extLst>
          </p:cNvPr>
          <p:cNvSpPr>
            <a:spLocks noGrp="1"/>
          </p:cNvSpPr>
          <p:nvPr>
            <p:ph type="body" sz="quarter" idx="13"/>
          </p:nvPr>
        </p:nvSpPr>
        <p:spPr/>
        <p:txBody>
          <a:bodyPr/>
          <a:lstStyle/>
          <a:p>
            <a:r>
              <a:rPr lang="en-US" sz="1300" dirty="0">
                <a:solidFill>
                  <a:srgbClr val="000000"/>
                </a:solidFill>
              </a:rPr>
              <a:t>Educate youth on e-cigarettes, including the health risks, the factors that lead to e-cigarette use, and what youth can do to avoid all tobacco products, including e-cigarettes.</a:t>
            </a:r>
            <a:endParaRPr lang="en-US" sz="1300" dirty="0"/>
          </a:p>
        </p:txBody>
      </p:sp>
      <p:sp>
        <p:nvSpPr>
          <p:cNvPr id="6" name="Text Placeholder 5">
            <a:extLst>
              <a:ext uri="{FF2B5EF4-FFF2-40B4-BE49-F238E27FC236}">
                <a16:creationId xmlns:a16="http://schemas.microsoft.com/office/drawing/2014/main" id="{59DE0568-554D-1149-8AE5-5E52B9BBA2A3}"/>
              </a:ext>
            </a:extLst>
          </p:cNvPr>
          <p:cNvSpPr>
            <a:spLocks noGrp="1"/>
          </p:cNvSpPr>
          <p:nvPr>
            <p:ph type="body" sz="quarter" idx="14"/>
          </p:nvPr>
        </p:nvSpPr>
        <p:spPr/>
        <p:txBody>
          <a:bodyPr/>
          <a:lstStyle/>
          <a:p>
            <a:r>
              <a:rPr lang="en-US" dirty="0">
                <a:hlinkClick r:id="rId4"/>
              </a:rPr>
              <a:t>Know the Risk: A Youth Guide to E-Cigarettes</a:t>
            </a:r>
            <a:endParaRPr lang="en-US" dirty="0"/>
          </a:p>
        </p:txBody>
      </p:sp>
      <p:sp>
        <p:nvSpPr>
          <p:cNvPr id="7" name="Text Placeholder 6">
            <a:extLst>
              <a:ext uri="{FF2B5EF4-FFF2-40B4-BE49-F238E27FC236}">
                <a16:creationId xmlns:a16="http://schemas.microsoft.com/office/drawing/2014/main" id="{C4AD386F-83C9-3B43-8D52-65EC92EF2033}"/>
              </a:ext>
            </a:extLst>
          </p:cNvPr>
          <p:cNvSpPr>
            <a:spLocks noGrp="1"/>
          </p:cNvSpPr>
          <p:nvPr>
            <p:ph type="body" sz="quarter" idx="15"/>
          </p:nvPr>
        </p:nvSpPr>
        <p:spPr/>
        <p:txBody>
          <a:bodyPr/>
          <a:lstStyle/>
          <a:p>
            <a:r>
              <a:rPr lang="en-US" sz="1300" dirty="0">
                <a:solidFill>
                  <a:prstClr val="black"/>
                </a:solidFill>
              </a:rPr>
              <a:t>Theory-based and evidence-informed resources created by educators, parents, researchers aimed at preventing middle and high school students’ use of tobacco and nicotine.</a:t>
            </a:r>
          </a:p>
        </p:txBody>
      </p:sp>
      <p:sp>
        <p:nvSpPr>
          <p:cNvPr id="8" name="Text Placeholder 7">
            <a:extLst>
              <a:ext uri="{FF2B5EF4-FFF2-40B4-BE49-F238E27FC236}">
                <a16:creationId xmlns:a16="http://schemas.microsoft.com/office/drawing/2014/main" id="{FF464E5E-1AD2-6740-A404-72107316B946}"/>
              </a:ext>
            </a:extLst>
          </p:cNvPr>
          <p:cNvSpPr>
            <a:spLocks noGrp="1"/>
          </p:cNvSpPr>
          <p:nvPr>
            <p:ph type="body" sz="quarter" idx="16"/>
          </p:nvPr>
        </p:nvSpPr>
        <p:spPr/>
        <p:txBody>
          <a:bodyPr/>
          <a:lstStyle/>
          <a:p>
            <a:r>
              <a:rPr lang="en-US" dirty="0">
                <a:hlinkClick r:id="rId5"/>
              </a:rPr>
              <a:t>Tobacco Prevention Toolkit</a:t>
            </a:r>
            <a:endParaRPr lang="en-US" dirty="0"/>
          </a:p>
        </p:txBody>
      </p:sp>
      <p:sp>
        <p:nvSpPr>
          <p:cNvPr id="9" name="Text Placeholder 8">
            <a:extLst>
              <a:ext uri="{FF2B5EF4-FFF2-40B4-BE49-F238E27FC236}">
                <a16:creationId xmlns:a16="http://schemas.microsoft.com/office/drawing/2014/main" id="{98FF249B-8AE0-054C-92F4-BBDAE0DA43DD}"/>
              </a:ext>
            </a:extLst>
          </p:cNvPr>
          <p:cNvSpPr>
            <a:spLocks noGrp="1"/>
          </p:cNvSpPr>
          <p:nvPr>
            <p:ph type="body" sz="quarter" idx="17"/>
          </p:nvPr>
        </p:nvSpPr>
        <p:spPr/>
        <p:txBody>
          <a:bodyPr/>
          <a:lstStyle/>
          <a:p>
            <a:r>
              <a:rPr lang="en-US" sz="1300" dirty="0">
                <a:solidFill>
                  <a:prstClr val="black"/>
                </a:solidFill>
              </a:rPr>
              <a:t>Classroom lessons are based on cooperative learning, group discussions, goal setting, classmate and adult interviews, and activities like analyzing tobacco and nicotine vaping advertising and developing counter-advertising messages.</a:t>
            </a:r>
          </a:p>
        </p:txBody>
      </p:sp>
      <p:sp>
        <p:nvSpPr>
          <p:cNvPr id="10" name="Text Placeholder 9">
            <a:extLst>
              <a:ext uri="{FF2B5EF4-FFF2-40B4-BE49-F238E27FC236}">
                <a16:creationId xmlns:a16="http://schemas.microsoft.com/office/drawing/2014/main" id="{AF4E15A5-4C42-404E-8787-7ADF3D50E15B}"/>
              </a:ext>
            </a:extLst>
          </p:cNvPr>
          <p:cNvSpPr>
            <a:spLocks noGrp="1"/>
          </p:cNvSpPr>
          <p:nvPr>
            <p:ph type="body" sz="quarter" idx="18"/>
          </p:nvPr>
        </p:nvSpPr>
        <p:spPr/>
        <p:txBody>
          <a:bodyPr/>
          <a:lstStyle/>
          <a:p>
            <a:r>
              <a:rPr lang="en-US" dirty="0">
                <a:hlinkClick r:id="rId6"/>
              </a:rPr>
              <a:t>Catch My Breath</a:t>
            </a:r>
            <a:endParaRPr lang="en-US" dirty="0"/>
          </a:p>
        </p:txBody>
      </p:sp>
      <p:sp>
        <p:nvSpPr>
          <p:cNvPr id="11" name="Text Placeholder 10">
            <a:extLst>
              <a:ext uri="{FF2B5EF4-FFF2-40B4-BE49-F238E27FC236}">
                <a16:creationId xmlns:a16="http://schemas.microsoft.com/office/drawing/2014/main" id="{B4234D60-9A12-384A-87AC-AF4B506E2EA0}"/>
              </a:ext>
            </a:extLst>
          </p:cNvPr>
          <p:cNvSpPr>
            <a:spLocks noGrp="1"/>
          </p:cNvSpPr>
          <p:nvPr>
            <p:ph type="body" sz="quarter" idx="19"/>
          </p:nvPr>
        </p:nvSpPr>
        <p:spPr/>
        <p:txBody>
          <a:bodyPr/>
          <a:lstStyle/>
          <a:p>
            <a:r>
              <a:rPr lang="en-US" sz="1300" dirty="0">
                <a:solidFill>
                  <a:prstClr val="black"/>
                </a:solidFill>
              </a:rPr>
              <a:t>Aimed at changing risk perceptions, beliefs, and knowledge about e-cigarettes to reduce early adolescent smoking and nicotine vaping.</a:t>
            </a:r>
          </a:p>
        </p:txBody>
      </p:sp>
      <p:sp>
        <p:nvSpPr>
          <p:cNvPr id="12" name="Text Placeholder 11">
            <a:extLst>
              <a:ext uri="{FF2B5EF4-FFF2-40B4-BE49-F238E27FC236}">
                <a16:creationId xmlns:a16="http://schemas.microsoft.com/office/drawing/2014/main" id="{68E4FE84-55BB-D04D-8ED1-6B063897D589}"/>
              </a:ext>
            </a:extLst>
          </p:cNvPr>
          <p:cNvSpPr>
            <a:spLocks noGrp="1"/>
          </p:cNvSpPr>
          <p:nvPr>
            <p:ph type="body" sz="quarter" idx="20"/>
          </p:nvPr>
        </p:nvSpPr>
        <p:spPr/>
        <p:txBody>
          <a:bodyPr/>
          <a:lstStyle/>
          <a:p>
            <a:r>
              <a:rPr lang="en-US" dirty="0" err="1">
                <a:hlinkClick r:id="rId7"/>
              </a:rPr>
              <a:t>SmokeScreen</a:t>
            </a:r>
            <a:endParaRPr lang="en-US" dirty="0"/>
          </a:p>
        </p:txBody>
      </p:sp>
      <p:sp>
        <p:nvSpPr>
          <p:cNvPr id="14" name="Footer Placeholder 13">
            <a:extLst>
              <a:ext uri="{FF2B5EF4-FFF2-40B4-BE49-F238E27FC236}">
                <a16:creationId xmlns:a16="http://schemas.microsoft.com/office/drawing/2014/main" id="{4178ECE7-EBAD-7743-A4C6-394C03455CB4}"/>
              </a:ext>
            </a:extLst>
          </p:cNvPr>
          <p:cNvSpPr>
            <a:spLocks noGrp="1"/>
          </p:cNvSpPr>
          <p:nvPr>
            <p:ph type="ftr" sz="quarter" idx="22"/>
          </p:nvPr>
        </p:nvSpPr>
        <p:spPr/>
        <p:txBody>
          <a:bodyPr/>
          <a:lstStyle/>
          <a:p>
            <a:r>
              <a:rPr lang="en-US" b="0" dirty="0"/>
              <a:t>Fundamentals of Vaping</a:t>
            </a:r>
          </a:p>
        </p:txBody>
      </p:sp>
      <p:sp>
        <p:nvSpPr>
          <p:cNvPr id="15" name="Slide Number Placeholder 14">
            <a:extLst>
              <a:ext uri="{FF2B5EF4-FFF2-40B4-BE49-F238E27FC236}">
                <a16:creationId xmlns:a16="http://schemas.microsoft.com/office/drawing/2014/main" id="{CCF4719E-1C34-854B-AAFC-A93002B88CBC}"/>
              </a:ext>
            </a:extLst>
          </p:cNvPr>
          <p:cNvSpPr>
            <a:spLocks noGrp="1"/>
          </p:cNvSpPr>
          <p:nvPr>
            <p:ph type="sldNum" sz="quarter" idx="23"/>
          </p:nvPr>
        </p:nvSpPr>
        <p:spPr/>
        <p:txBody>
          <a:bodyPr/>
          <a:lstStyle/>
          <a:p>
            <a:fld id="{294A09A9-5501-47C1-A89A-A340965A2BE2}" type="slidenum">
              <a:rPr lang="en-US" smtClean="0"/>
              <a:pPr/>
              <a:t>38</a:t>
            </a:fld>
            <a:endParaRPr lang="en-US" dirty="0">
              <a:latin typeface="+mn-lt"/>
            </a:endParaRPr>
          </a:p>
        </p:txBody>
      </p:sp>
    </p:spTree>
    <p:extLst>
      <p:ext uri="{BB962C8B-B14F-4D97-AF65-F5344CB8AC3E}">
        <p14:creationId xmlns:p14="http://schemas.microsoft.com/office/powerpoint/2010/main" val="1960919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8D7E-2C99-7E46-9F5A-C57A19826166}"/>
              </a:ext>
            </a:extLst>
          </p:cNvPr>
          <p:cNvSpPr>
            <a:spLocks noGrp="1"/>
          </p:cNvSpPr>
          <p:nvPr>
            <p:ph type="title"/>
          </p:nvPr>
        </p:nvSpPr>
        <p:spPr>
          <a:xfrm>
            <a:off x="964023" y="879063"/>
            <a:ext cx="6376577" cy="610863"/>
          </a:xfrm>
        </p:spPr>
        <p:txBody>
          <a:bodyPr>
            <a:normAutofit fontScale="90000"/>
          </a:bodyPr>
          <a:lstStyle/>
          <a:p>
            <a:r>
              <a:rPr lang="en-US" dirty="0"/>
              <a:t>Community Prevention Strategies</a:t>
            </a:r>
          </a:p>
        </p:txBody>
      </p:sp>
      <p:sp>
        <p:nvSpPr>
          <p:cNvPr id="3" name="Text Placeholder 2">
            <a:extLst>
              <a:ext uri="{FF2B5EF4-FFF2-40B4-BE49-F238E27FC236}">
                <a16:creationId xmlns:a16="http://schemas.microsoft.com/office/drawing/2014/main" id="{F58C8B0E-3725-1B45-863D-28526B24162D}"/>
              </a:ext>
            </a:extLst>
          </p:cNvPr>
          <p:cNvSpPr>
            <a:spLocks noGrp="1"/>
          </p:cNvSpPr>
          <p:nvPr>
            <p:ph type="body" sz="quarter" idx="10"/>
          </p:nvPr>
        </p:nvSpPr>
        <p:spPr>
          <a:xfrm>
            <a:off x="952499" y="2139696"/>
            <a:ext cx="10285847" cy="4059936"/>
          </a:xfrm>
        </p:spPr>
        <p:txBody>
          <a:bodyPr/>
          <a:lstStyle/>
          <a:p>
            <a:pPr marL="285750" indent="-285750">
              <a:lnSpc>
                <a:spcPct val="100000"/>
              </a:lnSpc>
              <a:spcBef>
                <a:spcPts val="600"/>
              </a:spcBef>
              <a:buFont typeface="Arial" panose="020B0604020202020204" pitchFamily="34" charset="0"/>
              <a:buChar char="•"/>
            </a:pPr>
            <a:r>
              <a:rPr lang="en-US" dirty="0"/>
              <a:t>Provide information on risk of tobacco &amp; ENDS and promote cessation services through:</a:t>
            </a:r>
          </a:p>
          <a:p>
            <a:pPr marL="971550" lvl="1" indent="-285750">
              <a:lnSpc>
                <a:spcPct val="100000"/>
              </a:lnSpc>
              <a:spcBef>
                <a:spcPts val="600"/>
              </a:spcBef>
            </a:pPr>
            <a:r>
              <a:rPr lang="en-US" sz="1400" dirty="0"/>
              <a:t>Social Media &amp; Social Marketing Campaigns</a:t>
            </a:r>
          </a:p>
          <a:p>
            <a:pPr marL="971550" lvl="1" indent="-285750">
              <a:lnSpc>
                <a:spcPct val="100000"/>
              </a:lnSpc>
              <a:spcBef>
                <a:spcPts val="600"/>
              </a:spcBef>
            </a:pPr>
            <a:r>
              <a:rPr lang="en-US" sz="1400" dirty="0"/>
              <a:t>Community forums and other trainings</a:t>
            </a:r>
          </a:p>
          <a:p>
            <a:pPr marL="971550" lvl="1" indent="-285750">
              <a:lnSpc>
                <a:spcPct val="100000"/>
              </a:lnSpc>
              <a:spcBef>
                <a:spcPts val="600"/>
              </a:spcBef>
            </a:pPr>
            <a:r>
              <a:rPr lang="en-US" sz="1400" dirty="0"/>
              <a:t>Community health fairs and other events</a:t>
            </a:r>
          </a:p>
          <a:p>
            <a:pPr marL="971550" lvl="1" indent="-285750">
              <a:lnSpc>
                <a:spcPct val="100000"/>
              </a:lnSpc>
              <a:spcBef>
                <a:spcPts val="600"/>
              </a:spcBef>
            </a:pPr>
            <a:r>
              <a:rPr lang="en-US" sz="1400" dirty="0"/>
              <a:t>Write op-ed articles in local newspaper</a:t>
            </a:r>
          </a:p>
          <a:p>
            <a:pPr marL="971550" lvl="1" indent="-285750">
              <a:lnSpc>
                <a:spcPct val="100000"/>
              </a:lnSpc>
              <a:spcBef>
                <a:spcPts val="600"/>
              </a:spcBef>
            </a:pPr>
            <a:r>
              <a:rPr lang="en-US" sz="1400" dirty="0"/>
              <a:t>Ask community partners to share information (health department, library, schools, etc.)</a:t>
            </a:r>
          </a:p>
          <a:p>
            <a:pPr marL="285750" indent="-285750">
              <a:lnSpc>
                <a:spcPct val="100000"/>
              </a:lnSpc>
              <a:spcBef>
                <a:spcPts val="600"/>
              </a:spcBef>
              <a:buFont typeface="Arial" panose="020B0604020202020204" pitchFamily="34" charset="0"/>
              <a:buChar char="•"/>
            </a:pPr>
            <a:r>
              <a:rPr lang="en-US" dirty="0">
                <a:solidFill>
                  <a:srgbClr val="000000"/>
                </a:solidFill>
              </a:rPr>
              <a:t>Conduct</a:t>
            </a:r>
            <a:r>
              <a:rPr lang="en-US" dirty="0"/>
              <a:t> tobacco/ENDS merchant training to increase compliance with tobacco/ENDS sales laws</a:t>
            </a:r>
          </a:p>
          <a:p>
            <a:pPr marL="285750" indent="-285750">
              <a:lnSpc>
                <a:spcPct val="100000"/>
              </a:lnSpc>
              <a:spcBef>
                <a:spcPts val="600"/>
              </a:spcBef>
              <a:buFont typeface="Arial" panose="020B0604020202020204" pitchFamily="34" charset="0"/>
              <a:buChar char="•"/>
            </a:pPr>
            <a:r>
              <a:rPr lang="en-US" dirty="0"/>
              <a:t>Partner with police department to conduct merchant compliance checks and recognize merchants who pass compliance checks. Offer training prior to checks and to those who do not pass</a:t>
            </a:r>
          </a:p>
          <a:p>
            <a:pPr marL="285750" indent="-285750">
              <a:lnSpc>
                <a:spcPct val="100000"/>
              </a:lnSpc>
              <a:spcBef>
                <a:spcPts val="600"/>
              </a:spcBef>
              <a:buFont typeface="Arial" panose="020B0604020202020204" pitchFamily="34" charset="0"/>
              <a:buChar char="•"/>
            </a:pPr>
            <a:r>
              <a:rPr lang="en-US" dirty="0"/>
              <a:t>Provide an enforce signage related to tobacco/ENDS free policies including We Card signs to merchants</a:t>
            </a:r>
          </a:p>
          <a:p>
            <a:pPr marL="285750" indent="-285750">
              <a:lnSpc>
                <a:spcPct val="100000"/>
              </a:lnSpc>
              <a:spcBef>
                <a:spcPts val="600"/>
              </a:spcBef>
              <a:buFont typeface="Arial" panose="020B0604020202020204" pitchFamily="34" charset="0"/>
              <a:buChar char="•"/>
            </a:pPr>
            <a:r>
              <a:rPr lang="en-US" dirty="0"/>
              <a:t>Restrict point of purchase/promotion</a:t>
            </a:r>
          </a:p>
          <a:p>
            <a:pPr marL="285750" indent="-285750">
              <a:lnSpc>
                <a:spcPct val="100000"/>
              </a:lnSpc>
              <a:spcBef>
                <a:spcPts val="600"/>
              </a:spcBef>
              <a:buFont typeface="Arial" panose="020B0604020202020204" pitchFamily="34" charset="0"/>
              <a:buChar char="•"/>
            </a:pPr>
            <a:r>
              <a:rPr lang="en-US" dirty="0"/>
              <a:t>Review public/school policy pertaining to substance use and misuse</a:t>
            </a:r>
            <a:r>
              <a:rPr lang="en-US" sz="1400" dirty="0"/>
              <a:t> and include opportunities for intervention</a:t>
            </a:r>
          </a:p>
          <a:p>
            <a:pPr marL="285750" indent="-285750">
              <a:lnSpc>
                <a:spcPct val="100000"/>
              </a:lnSpc>
              <a:spcBef>
                <a:spcPts val="600"/>
              </a:spcBef>
              <a:buFont typeface="Arial" panose="020B0604020202020204" pitchFamily="34" charset="0"/>
              <a:buChar char="•"/>
            </a:pPr>
            <a:r>
              <a:rPr lang="en-US" dirty="0"/>
              <a:t>Offer tobacco/ENDS intervention and cessation groups</a:t>
            </a:r>
          </a:p>
        </p:txBody>
      </p:sp>
      <p:sp>
        <p:nvSpPr>
          <p:cNvPr id="14" name="Footer Placeholder 13">
            <a:extLst>
              <a:ext uri="{FF2B5EF4-FFF2-40B4-BE49-F238E27FC236}">
                <a16:creationId xmlns:a16="http://schemas.microsoft.com/office/drawing/2014/main" id="{4C69F130-F0AB-DC43-8A5B-00393594D6A6}"/>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DFE44D5D-4EF0-9945-AACF-2F1C94968CC2}"/>
              </a:ext>
            </a:extLst>
          </p:cNvPr>
          <p:cNvSpPr>
            <a:spLocks noGrp="1"/>
          </p:cNvSpPr>
          <p:nvPr>
            <p:ph type="sldNum" sz="quarter" idx="23"/>
          </p:nvPr>
        </p:nvSpPr>
        <p:spPr/>
        <p:txBody>
          <a:bodyPr/>
          <a:lstStyle/>
          <a:p>
            <a:fld id="{294A09A9-5501-47C1-A89A-A340965A2BE2}" type="slidenum">
              <a:rPr lang="en-US" smtClean="0"/>
              <a:pPr/>
              <a:t>39</a:t>
            </a:fld>
            <a:endParaRPr lang="en-US" dirty="0">
              <a:latin typeface="+mn-lt"/>
            </a:endParaRPr>
          </a:p>
        </p:txBody>
      </p:sp>
    </p:spTree>
    <p:extLst>
      <p:ext uri="{BB962C8B-B14F-4D97-AF65-F5344CB8AC3E}">
        <p14:creationId xmlns:p14="http://schemas.microsoft.com/office/powerpoint/2010/main" val="155267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6159-5F74-E140-A997-37EEEA798CF5}"/>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F0FED78D-6761-0744-AD88-4620C3D47C16}"/>
              </a:ext>
            </a:extLst>
          </p:cNvPr>
          <p:cNvSpPr>
            <a:spLocks noGrp="1"/>
          </p:cNvSpPr>
          <p:nvPr>
            <p:ph type="body" sz="quarter" idx="13"/>
          </p:nvPr>
        </p:nvSpPr>
        <p:spPr>
          <a:xfrm>
            <a:off x="952500" y="2818296"/>
            <a:ext cx="2133600" cy="610704"/>
          </a:xfrm>
        </p:spPr>
        <p:txBody>
          <a:bodyPr/>
          <a:lstStyle/>
          <a:p>
            <a:pPr marL="285750" indent="-285750">
              <a:spcBef>
                <a:spcPts val="0"/>
              </a:spcBef>
              <a:buFont typeface="Arial" panose="020B0604020202020204" pitchFamily="34" charset="0"/>
              <a:buChar char="•"/>
            </a:pPr>
            <a:r>
              <a:rPr lang="en-US" sz="1300" dirty="0"/>
              <a:t>Law &amp; Policy</a:t>
            </a:r>
          </a:p>
          <a:p>
            <a:pPr marL="285750" indent="-285750">
              <a:spcBef>
                <a:spcPts val="0"/>
              </a:spcBef>
              <a:buFont typeface="Arial" panose="020B0604020202020204" pitchFamily="34" charset="0"/>
              <a:buChar char="•"/>
            </a:pPr>
            <a:r>
              <a:rPr lang="en-US" sz="1300" dirty="0"/>
              <a:t>Drug Facts</a:t>
            </a:r>
          </a:p>
          <a:p>
            <a:pPr marL="285750" indent="-285750">
              <a:spcBef>
                <a:spcPts val="0"/>
              </a:spcBef>
              <a:buFont typeface="Arial" panose="020B0604020202020204" pitchFamily="34" charset="0"/>
              <a:buChar char="•"/>
            </a:pPr>
            <a:r>
              <a:rPr lang="en-US" sz="1300" dirty="0"/>
              <a:t>Access</a:t>
            </a:r>
          </a:p>
          <a:p>
            <a:pPr marL="285750" indent="-285750">
              <a:spcBef>
                <a:spcPts val="0"/>
              </a:spcBef>
              <a:buFont typeface="Arial" panose="020B0604020202020204" pitchFamily="34" charset="0"/>
              <a:buChar char="•"/>
            </a:pPr>
            <a:r>
              <a:rPr lang="en-US" sz="1300" dirty="0"/>
              <a:t>Patterns of Use</a:t>
            </a:r>
          </a:p>
          <a:p>
            <a:pPr marL="285750" indent="-285750">
              <a:spcBef>
                <a:spcPts val="0"/>
              </a:spcBef>
              <a:buFont typeface="Arial" panose="020B0604020202020204" pitchFamily="34" charset="0"/>
              <a:buChar char="•"/>
            </a:pPr>
            <a:r>
              <a:rPr lang="en-US" sz="1300" dirty="0"/>
              <a:t>Effects of Use</a:t>
            </a:r>
          </a:p>
          <a:p>
            <a:pPr>
              <a:spcBef>
                <a:spcPts val="0"/>
              </a:spcBef>
            </a:pPr>
            <a:endParaRPr lang="en-US" sz="1300" dirty="0"/>
          </a:p>
        </p:txBody>
      </p:sp>
      <p:sp>
        <p:nvSpPr>
          <p:cNvPr id="4" name="Text Placeholder 3">
            <a:extLst>
              <a:ext uri="{FF2B5EF4-FFF2-40B4-BE49-F238E27FC236}">
                <a16:creationId xmlns:a16="http://schemas.microsoft.com/office/drawing/2014/main" id="{56E11A92-9626-114B-9228-656DD1D2A4D2}"/>
              </a:ext>
            </a:extLst>
          </p:cNvPr>
          <p:cNvSpPr>
            <a:spLocks noGrp="1"/>
          </p:cNvSpPr>
          <p:nvPr>
            <p:ph type="body" sz="quarter" idx="14"/>
          </p:nvPr>
        </p:nvSpPr>
        <p:spPr/>
        <p:txBody>
          <a:bodyPr/>
          <a:lstStyle/>
          <a:p>
            <a:r>
              <a:rPr lang="en-US" dirty="0"/>
              <a:t>Segment 1: Priority Substance(s)</a:t>
            </a:r>
          </a:p>
        </p:txBody>
      </p:sp>
      <p:sp>
        <p:nvSpPr>
          <p:cNvPr id="5" name="Text Placeholder 4">
            <a:extLst>
              <a:ext uri="{FF2B5EF4-FFF2-40B4-BE49-F238E27FC236}">
                <a16:creationId xmlns:a16="http://schemas.microsoft.com/office/drawing/2014/main" id="{DE4230AB-F6C7-4942-9541-C83C5661BD85}"/>
              </a:ext>
            </a:extLst>
          </p:cNvPr>
          <p:cNvSpPr>
            <a:spLocks noGrp="1"/>
          </p:cNvSpPr>
          <p:nvPr>
            <p:ph type="body" sz="quarter" idx="15"/>
          </p:nvPr>
        </p:nvSpPr>
        <p:spPr/>
        <p:txBody>
          <a:bodyPr/>
          <a:lstStyle/>
          <a:p>
            <a:pPr marL="285750" indent="-285750">
              <a:spcBef>
                <a:spcPts val="0"/>
              </a:spcBef>
              <a:buFont typeface="Arial" panose="020B0604020202020204" pitchFamily="34" charset="0"/>
              <a:buChar char="•"/>
            </a:pPr>
            <a:r>
              <a:rPr lang="en-US" sz="1300" dirty="0"/>
              <a:t>Substance Use Prevention</a:t>
            </a:r>
          </a:p>
          <a:p>
            <a:pPr marL="285750" indent="-285750">
              <a:spcBef>
                <a:spcPts val="0"/>
              </a:spcBef>
              <a:buFont typeface="Arial" panose="020B0604020202020204" pitchFamily="34" charset="0"/>
              <a:buChar char="•"/>
            </a:pPr>
            <a:r>
              <a:rPr lang="en-US" sz="1300" dirty="0"/>
              <a:t>Socio-Ecological Model</a:t>
            </a:r>
          </a:p>
          <a:p>
            <a:pPr marL="285750" indent="-285750">
              <a:spcBef>
                <a:spcPts val="0"/>
              </a:spcBef>
              <a:buFont typeface="Arial" panose="020B0604020202020204" pitchFamily="34" charset="0"/>
              <a:buChar char="•"/>
            </a:pPr>
            <a:r>
              <a:rPr lang="en-US" sz="1300" dirty="0"/>
              <a:t>Risk &amp; Protective Factors</a:t>
            </a:r>
          </a:p>
          <a:p>
            <a:pPr marL="285750" indent="-285750">
              <a:spcBef>
                <a:spcPts val="0"/>
              </a:spcBef>
              <a:buFont typeface="Arial" panose="020B0604020202020204" pitchFamily="34" charset="0"/>
              <a:buChar char="•"/>
            </a:pPr>
            <a:r>
              <a:rPr lang="en-US" sz="1300" dirty="0"/>
              <a:t>Strategic Prevention Framework</a:t>
            </a:r>
          </a:p>
        </p:txBody>
      </p:sp>
      <p:sp>
        <p:nvSpPr>
          <p:cNvPr id="6" name="Text Placeholder 5">
            <a:extLst>
              <a:ext uri="{FF2B5EF4-FFF2-40B4-BE49-F238E27FC236}">
                <a16:creationId xmlns:a16="http://schemas.microsoft.com/office/drawing/2014/main" id="{575D4893-BE10-7D4F-8D5A-2C9E58D66BFB}"/>
              </a:ext>
            </a:extLst>
          </p:cNvPr>
          <p:cNvSpPr>
            <a:spLocks noGrp="1"/>
          </p:cNvSpPr>
          <p:nvPr>
            <p:ph type="body" sz="quarter" idx="16"/>
          </p:nvPr>
        </p:nvSpPr>
        <p:spPr/>
        <p:txBody>
          <a:bodyPr/>
          <a:lstStyle/>
          <a:p>
            <a:r>
              <a:rPr lang="en-US" dirty="0"/>
              <a:t>Segment 2: Prevention Basics</a:t>
            </a:r>
          </a:p>
        </p:txBody>
      </p:sp>
      <p:sp>
        <p:nvSpPr>
          <p:cNvPr id="7" name="Text Placeholder 6">
            <a:extLst>
              <a:ext uri="{FF2B5EF4-FFF2-40B4-BE49-F238E27FC236}">
                <a16:creationId xmlns:a16="http://schemas.microsoft.com/office/drawing/2014/main" id="{33831DA6-A62E-1C4B-B88B-B4DA51A3BC6B}"/>
              </a:ext>
            </a:extLst>
          </p:cNvPr>
          <p:cNvSpPr>
            <a:spLocks noGrp="1"/>
          </p:cNvSpPr>
          <p:nvPr>
            <p:ph type="body" sz="quarter" idx="19"/>
          </p:nvPr>
        </p:nvSpPr>
        <p:spPr/>
        <p:txBody>
          <a:bodyPr/>
          <a:lstStyle/>
          <a:p>
            <a:pPr marL="285750" indent="-285750">
              <a:spcBef>
                <a:spcPts val="0"/>
              </a:spcBef>
              <a:buFont typeface="Arial" panose="020B0604020202020204" pitchFamily="34" charset="0"/>
              <a:buChar char="•"/>
            </a:pPr>
            <a:r>
              <a:rPr lang="en-US" sz="1300" dirty="0"/>
              <a:t>Relevant Definitions</a:t>
            </a:r>
          </a:p>
          <a:p>
            <a:pPr marL="285750" indent="-285750">
              <a:spcBef>
                <a:spcPts val="0"/>
              </a:spcBef>
              <a:buFont typeface="Arial" panose="020B0604020202020204" pitchFamily="34" charset="0"/>
              <a:buChar char="•"/>
            </a:pPr>
            <a:r>
              <a:rPr lang="en-US" sz="1300" dirty="0"/>
              <a:t>Evidence Based Best Practices</a:t>
            </a:r>
          </a:p>
          <a:p>
            <a:pPr marL="285750" indent="-285750">
              <a:spcBef>
                <a:spcPts val="0"/>
              </a:spcBef>
              <a:buFont typeface="Arial" panose="020B0604020202020204" pitchFamily="34" charset="0"/>
              <a:buChar char="•"/>
            </a:pPr>
            <a:r>
              <a:rPr lang="en-US" sz="1300" dirty="0"/>
              <a:t>Evidence Based Prevention Strategies</a:t>
            </a:r>
          </a:p>
        </p:txBody>
      </p:sp>
      <p:sp>
        <p:nvSpPr>
          <p:cNvPr id="8" name="Text Placeholder 7">
            <a:extLst>
              <a:ext uri="{FF2B5EF4-FFF2-40B4-BE49-F238E27FC236}">
                <a16:creationId xmlns:a16="http://schemas.microsoft.com/office/drawing/2014/main" id="{6A1AE54A-0861-AC42-945B-3581460C476B}"/>
              </a:ext>
            </a:extLst>
          </p:cNvPr>
          <p:cNvSpPr>
            <a:spLocks noGrp="1"/>
          </p:cNvSpPr>
          <p:nvPr>
            <p:ph type="body" sz="quarter" idx="20"/>
          </p:nvPr>
        </p:nvSpPr>
        <p:spPr/>
        <p:txBody>
          <a:bodyPr/>
          <a:lstStyle/>
          <a:p>
            <a:r>
              <a:rPr lang="en-US" dirty="0"/>
              <a:t>Segment 3: Evidence Based Practices</a:t>
            </a:r>
          </a:p>
        </p:txBody>
      </p:sp>
      <p:sp>
        <p:nvSpPr>
          <p:cNvPr id="9" name="Text Placeholder 8">
            <a:extLst>
              <a:ext uri="{FF2B5EF4-FFF2-40B4-BE49-F238E27FC236}">
                <a16:creationId xmlns:a16="http://schemas.microsoft.com/office/drawing/2014/main" id="{D9A0A2C4-0543-E748-B730-19AEB6CDFB97}"/>
              </a:ext>
            </a:extLst>
          </p:cNvPr>
          <p:cNvSpPr>
            <a:spLocks noGrp="1"/>
          </p:cNvSpPr>
          <p:nvPr>
            <p:ph type="body" sz="quarter" idx="21"/>
          </p:nvPr>
        </p:nvSpPr>
        <p:spPr/>
        <p:txBody>
          <a:bodyPr/>
          <a:lstStyle/>
          <a:p>
            <a:pPr marL="285750" indent="-285750">
              <a:buFont typeface="Arial" panose="020B0604020202020204" pitchFamily="34" charset="0"/>
              <a:buChar char="•"/>
            </a:pPr>
            <a:r>
              <a:rPr lang="en-US" sz="1300" dirty="0"/>
              <a:t>SAMHSA Vaping Resources Guide </a:t>
            </a:r>
          </a:p>
        </p:txBody>
      </p:sp>
      <p:sp>
        <p:nvSpPr>
          <p:cNvPr id="10" name="Text Placeholder 9">
            <a:extLst>
              <a:ext uri="{FF2B5EF4-FFF2-40B4-BE49-F238E27FC236}">
                <a16:creationId xmlns:a16="http://schemas.microsoft.com/office/drawing/2014/main" id="{87A71D7A-6A5A-0447-99CF-65169A69B35D}"/>
              </a:ext>
            </a:extLst>
          </p:cNvPr>
          <p:cNvSpPr>
            <a:spLocks noGrp="1"/>
          </p:cNvSpPr>
          <p:nvPr>
            <p:ph type="body" sz="quarter" idx="22"/>
          </p:nvPr>
        </p:nvSpPr>
        <p:spPr/>
        <p:txBody>
          <a:bodyPr/>
          <a:lstStyle/>
          <a:p>
            <a:r>
              <a:rPr lang="en-US" dirty="0"/>
              <a:t>Segment 4: Measure and Metrics</a:t>
            </a:r>
          </a:p>
        </p:txBody>
      </p:sp>
      <p:sp>
        <p:nvSpPr>
          <p:cNvPr id="11" name="Text Placeholder 10">
            <a:extLst>
              <a:ext uri="{FF2B5EF4-FFF2-40B4-BE49-F238E27FC236}">
                <a16:creationId xmlns:a16="http://schemas.microsoft.com/office/drawing/2014/main" id="{6A3A23FE-4335-C04C-B2B4-71EA1E5AC94B}"/>
              </a:ext>
            </a:extLst>
          </p:cNvPr>
          <p:cNvSpPr>
            <a:spLocks noGrp="1"/>
          </p:cNvSpPr>
          <p:nvPr>
            <p:ph type="body" sz="quarter" idx="23"/>
          </p:nvPr>
        </p:nvSpPr>
        <p:spPr/>
        <p:txBody>
          <a:bodyPr/>
          <a:lstStyle/>
          <a:p>
            <a:pPr marL="285750" indent="-285750">
              <a:buFont typeface="Arial" panose="020B0604020202020204" pitchFamily="34" charset="0"/>
              <a:buChar char="•"/>
            </a:pPr>
            <a:r>
              <a:rPr lang="en-US" dirty="0"/>
              <a:t>Next Steps in Implementing Prevention Practices</a:t>
            </a:r>
          </a:p>
        </p:txBody>
      </p:sp>
      <p:sp>
        <p:nvSpPr>
          <p:cNvPr id="12" name="Text Placeholder 11">
            <a:extLst>
              <a:ext uri="{FF2B5EF4-FFF2-40B4-BE49-F238E27FC236}">
                <a16:creationId xmlns:a16="http://schemas.microsoft.com/office/drawing/2014/main" id="{559D383D-9D26-2543-8D15-B8E731012519}"/>
              </a:ext>
            </a:extLst>
          </p:cNvPr>
          <p:cNvSpPr>
            <a:spLocks noGrp="1"/>
          </p:cNvSpPr>
          <p:nvPr>
            <p:ph type="body" sz="quarter" idx="24"/>
          </p:nvPr>
        </p:nvSpPr>
        <p:spPr/>
        <p:txBody>
          <a:bodyPr/>
          <a:lstStyle/>
          <a:p>
            <a:r>
              <a:rPr lang="en-US" dirty="0"/>
              <a:t>Segment 5: What’s Next</a:t>
            </a:r>
          </a:p>
        </p:txBody>
      </p:sp>
      <p:sp>
        <p:nvSpPr>
          <p:cNvPr id="14" name="Footer Placeholder 13">
            <a:extLst>
              <a:ext uri="{FF2B5EF4-FFF2-40B4-BE49-F238E27FC236}">
                <a16:creationId xmlns:a16="http://schemas.microsoft.com/office/drawing/2014/main" id="{F7FB7B7D-6FCF-EE4F-8004-8969E4BB248A}"/>
              </a:ext>
            </a:extLst>
          </p:cNvPr>
          <p:cNvSpPr>
            <a:spLocks noGrp="1"/>
          </p:cNvSpPr>
          <p:nvPr>
            <p:ph type="ftr" sz="quarter" idx="26"/>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02AAD459-870E-8C4A-BEE2-5FD74DE9C338}"/>
              </a:ext>
            </a:extLst>
          </p:cNvPr>
          <p:cNvSpPr>
            <a:spLocks noGrp="1"/>
          </p:cNvSpPr>
          <p:nvPr>
            <p:ph type="sldNum" sz="quarter" idx="27"/>
          </p:nvPr>
        </p:nvSpPr>
        <p:spPr/>
        <p:txBody>
          <a:bodyPr/>
          <a:lstStyle/>
          <a:p>
            <a:fld id="{294A09A9-5501-47C1-A89A-A340965A2BE2}" type="slidenum">
              <a:rPr lang="en-US" smtClean="0"/>
              <a:pPr/>
              <a:t>4</a:t>
            </a:fld>
            <a:endParaRPr lang="en-US" dirty="0">
              <a:latin typeface="+mn-lt"/>
            </a:endParaRPr>
          </a:p>
        </p:txBody>
      </p:sp>
    </p:spTree>
    <p:extLst>
      <p:ext uri="{BB962C8B-B14F-4D97-AF65-F5344CB8AC3E}">
        <p14:creationId xmlns:p14="http://schemas.microsoft.com/office/powerpoint/2010/main" val="697335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riting implement, stationary, plastic, variety&#10;&#10;Description automatically generated">
            <a:extLst>
              <a:ext uri="{FF2B5EF4-FFF2-40B4-BE49-F238E27FC236}">
                <a16:creationId xmlns:a16="http://schemas.microsoft.com/office/drawing/2014/main" id="{4E6424D9-09D8-5144-83F3-E1B9B4561A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92457" y="1245900"/>
            <a:ext cx="6903086" cy="4366200"/>
          </a:xfrm>
          <a:prstGeom prst="rect">
            <a:avLst/>
          </a:prstGeom>
          <a:noFill/>
        </p:spPr>
      </p:pic>
      <p:sp>
        <p:nvSpPr>
          <p:cNvPr id="3" name="Title 2">
            <a:extLst>
              <a:ext uri="{FF2B5EF4-FFF2-40B4-BE49-F238E27FC236}">
                <a16:creationId xmlns:a16="http://schemas.microsoft.com/office/drawing/2014/main" id="{C93697F7-EA1E-5549-A8F7-9C7911C3ABB9}"/>
              </a:ext>
            </a:extLst>
          </p:cNvPr>
          <p:cNvSpPr>
            <a:spLocks noGrp="1"/>
          </p:cNvSpPr>
          <p:nvPr>
            <p:ph type="title"/>
          </p:nvPr>
        </p:nvSpPr>
        <p:spPr>
          <a:xfrm>
            <a:off x="964023" y="879063"/>
            <a:ext cx="4941477" cy="610863"/>
          </a:xfrm>
        </p:spPr>
        <p:txBody>
          <a:bodyPr vert="horz" lIns="0" tIns="0" rIns="0" bIns="0" rtlCol="0" anchor="b" anchorCtr="0">
            <a:normAutofit/>
          </a:bodyPr>
          <a:lstStyle/>
          <a:p>
            <a:r>
              <a:rPr lang="en-US" sz="2100" b="1" i="0" kern="1200" spc="100" baseline="0" dirty="0">
                <a:latin typeface="+mj-lt"/>
                <a:ea typeface="+mj-ea"/>
                <a:cs typeface="+mj-cs"/>
              </a:rPr>
              <a:t>Segment 4: Measures and Metrics</a:t>
            </a:r>
          </a:p>
        </p:txBody>
      </p:sp>
      <p:sp>
        <p:nvSpPr>
          <p:cNvPr id="7" name="TextBox 6">
            <a:extLst>
              <a:ext uri="{FF2B5EF4-FFF2-40B4-BE49-F238E27FC236}">
                <a16:creationId xmlns:a16="http://schemas.microsoft.com/office/drawing/2014/main" id="{2B475A2A-F443-0C46-8B9B-92A65A54CF1B}"/>
              </a:ext>
            </a:extLst>
          </p:cNvPr>
          <p:cNvSpPr txBox="1"/>
          <p:nvPr/>
        </p:nvSpPr>
        <p:spPr>
          <a:xfrm>
            <a:off x="952499" y="2289363"/>
            <a:ext cx="4572001" cy="2795232"/>
          </a:xfrm>
          <a:prstGeom prst="rect">
            <a:avLst/>
          </a:prstGeom>
        </p:spPr>
        <p:txBody>
          <a:bodyPr vert="horz" lIns="0" tIns="0" rIns="0" bIns="0" numCol="1" rtlCol="0">
            <a:normAutofit/>
          </a:bodyPr>
          <a:lstStyle/>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SAMHSA Vaping Resource Guide</a:t>
            </a:r>
          </a:p>
          <a:p>
            <a:pPr marL="742950" lvl="1" indent="-285750">
              <a:lnSpc>
                <a:spcPct val="90000"/>
              </a:lnSpc>
              <a:spcBef>
                <a:spcPts val="1000"/>
              </a:spcBef>
              <a:buFont typeface="Arial" panose="020B0604020202020204" pitchFamily="34" charset="0"/>
              <a:buChar char="•"/>
            </a:pPr>
            <a:r>
              <a:rPr lang="en-US" sz="1600" dirty="0">
                <a:solidFill>
                  <a:schemeClr val="bg1"/>
                </a:solidFill>
              </a:rPr>
              <a:t>Supply (e.g., access points, cost, enforcement, policies)</a:t>
            </a:r>
          </a:p>
          <a:p>
            <a:pPr marL="742950" lvl="1"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Demand (e.g., awareness</a:t>
            </a:r>
            <a:r>
              <a:rPr lang="en-US" sz="1600" dirty="0">
                <a:solidFill>
                  <a:schemeClr val="bg1"/>
                </a:solidFill>
              </a:rPr>
              <a:t>, attitudes, behaviors, age of first use, use patterns, treatment</a:t>
            </a:r>
            <a:endParaRPr lang="en-US" sz="1600" b="0" i="0" kern="1200" dirty="0">
              <a:solidFill>
                <a:schemeClr val="bg1"/>
              </a:solidFill>
              <a:latin typeface="+mn-lt"/>
              <a:ea typeface="+mn-ea"/>
              <a:cs typeface="+mn-cs"/>
            </a:endParaRPr>
          </a:p>
        </p:txBody>
      </p:sp>
      <p:sp>
        <p:nvSpPr>
          <p:cNvPr id="5" name="Footer Placeholder 4">
            <a:extLst>
              <a:ext uri="{FF2B5EF4-FFF2-40B4-BE49-F238E27FC236}">
                <a16:creationId xmlns:a16="http://schemas.microsoft.com/office/drawing/2014/main" id="{22787A8B-3ECC-B944-AD05-41E5670C32A8}"/>
              </a:ext>
            </a:extLst>
          </p:cNvPr>
          <p:cNvSpPr>
            <a:spLocks noGrp="1"/>
          </p:cNvSpPr>
          <p:nvPr>
            <p:ph type="ftr" sz="quarter" idx="15"/>
          </p:nvPr>
        </p:nvSpPr>
        <p:spPr>
          <a:xfrm>
            <a:off x="1494790" y="6332220"/>
            <a:ext cx="1497330" cy="247651"/>
          </a:xfrm>
        </p:spPr>
        <p:txBody>
          <a:bodyPr vert="horz" lIns="0" tIns="0" rIns="0" bIns="0" rtlCol="0" anchor="t" anchorCtr="0">
            <a:normAutofit/>
          </a:bodyPr>
          <a:lstStyle/>
          <a:p>
            <a:pPr>
              <a:spcAft>
                <a:spcPts val="600"/>
              </a:spcAft>
            </a:pPr>
            <a:r>
              <a:rPr lang="en-US" dirty="0"/>
              <a:t>Fundamentals of Vaping</a:t>
            </a:r>
          </a:p>
        </p:txBody>
      </p:sp>
      <p:sp>
        <p:nvSpPr>
          <p:cNvPr id="6" name="Slide Number Placeholder 5">
            <a:extLst>
              <a:ext uri="{FF2B5EF4-FFF2-40B4-BE49-F238E27FC236}">
                <a16:creationId xmlns:a16="http://schemas.microsoft.com/office/drawing/2014/main" id="{77AB7FC7-BC58-5E4A-A873-332F500FFB86}"/>
              </a:ext>
            </a:extLst>
          </p:cNvPr>
          <p:cNvSpPr>
            <a:spLocks noGrp="1"/>
          </p:cNvSpPr>
          <p:nvPr>
            <p:ph type="sldNum" sz="quarter" idx="16"/>
          </p:nvPr>
        </p:nvSpPr>
        <p:spPr>
          <a:xfrm>
            <a:off x="97155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40</a:t>
            </a:fld>
            <a:endParaRPr lang="en-US"/>
          </a:p>
        </p:txBody>
      </p:sp>
    </p:spTree>
    <p:extLst>
      <p:ext uri="{BB962C8B-B14F-4D97-AF65-F5344CB8AC3E}">
        <p14:creationId xmlns:p14="http://schemas.microsoft.com/office/powerpoint/2010/main" val="815561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6718-1B9D-D846-9BC7-1EB2BF615871}"/>
              </a:ext>
            </a:extLst>
          </p:cNvPr>
          <p:cNvSpPr>
            <a:spLocks noGrp="1"/>
          </p:cNvSpPr>
          <p:nvPr>
            <p:ph type="title"/>
          </p:nvPr>
        </p:nvSpPr>
        <p:spPr>
          <a:xfrm>
            <a:off x="964023" y="573839"/>
            <a:ext cx="6737543" cy="610863"/>
          </a:xfrm>
        </p:spPr>
        <p:txBody>
          <a:bodyPr>
            <a:normAutofit fontScale="90000"/>
          </a:bodyPr>
          <a:lstStyle/>
          <a:p>
            <a:r>
              <a:rPr lang="en-US" dirty="0"/>
              <a:t>Core Prevention Measures</a:t>
            </a:r>
          </a:p>
        </p:txBody>
      </p:sp>
      <p:sp>
        <p:nvSpPr>
          <p:cNvPr id="3" name="Text Placeholder 2">
            <a:extLst>
              <a:ext uri="{FF2B5EF4-FFF2-40B4-BE49-F238E27FC236}">
                <a16:creationId xmlns:a16="http://schemas.microsoft.com/office/drawing/2014/main" id="{C3090662-F385-D940-8EE7-766A81E154C5}"/>
              </a:ext>
            </a:extLst>
          </p:cNvPr>
          <p:cNvSpPr>
            <a:spLocks noGrp="1"/>
          </p:cNvSpPr>
          <p:nvPr>
            <p:ph type="body" sz="quarter" idx="10"/>
          </p:nvPr>
        </p:nvSpPr>
        <p:spPr>
          <a:xfrm>
            <a:off x="952500" y="1818346"/>
            <a:ext cx="4838700" cy="574318"/>
          </a:xfrm>
        </p:spPr>
        <p:txBody>
          <a:bodyPr numCol="2"/>
          <a:lstStyle/>
          <a:p>
            <a:pPr marL="285750" indent="-285750">
              <a:buFont typeface="Arial" panose="020B0604020202020204" pitchFamily="34" charset="0"/>
              <a:buChar char="•"/>
            </a:pPr>
            <a:r>
              <a:rPr lang="en-US" dirty="0"/>
              <a:t>Alcohol</a:t>
            </a:r>
          </a:p>
          <a:p>
            <a:pPr marL="285750" indent="-285750">
              <a:buFont typeface="Arial" panose="020B0604020202020204" pitchFamily="34" charset="0"/>
              <a:buChar char="•"/>
            </a:pPr>
            <a:r>
              <a:rPr lang="en-US" dirty="0"/>
              <a:t>Cigarette</a:t>
            </a:r>
          </a:p>
          <a:p>
            <a:pPr marL="285750" indent="-285750">
              <a:buFont typeface="Arial" panose="020B0604020202020204" pitchFamily="34" charset="0"/>
              <a:buChar char="•"/>
            </a:pPr>
            <a:r>
              <a:rPr lang="en-US" dirty="0"/>
              <a:t>Other tobacco products</a:t>
            </a:r>
          </a:p>
          <a:p>
            <a:pPr marL="285750" indent="-285750">
              <a:buFont typeface="Arial" panose="020B0604020202020204" pitchFamily="34" charset="0"/>
              <a:buChar char="•"/>
            </a:pPr>
            <a:r>
              <a:rPr lang="en-US" dirty="0"/>
              <a:t>Cannabis </a:t>
            </a:r>
          </a:p>
          <a:p>
            <a:pPr marL="285750" indent="-285750">
              <a:buFont typeface="Arial" panose="020B0604020202020204" pitchFamily="34" charset="0"/>
              <a:buChar char="•"/>
            </a:pPr>
            <a:r>
              <a:rPr lang="en-US" dirty="0"/>
              <a:t>Illicit drugs other than cannabis</a:t>
            </a:r>
          </a:p>
        </p:txBody>
      </p:sp>
      <p:sp>
        <p:nvSpPr>
          <p:cNvPr id="4" name="Text Placeholder 3">
            <a:extLst>
              <a:ext uri="{FF2B5EF4-FFF2-40B4-BE49-F238E27FC236}">
                <a16:creationId xmlns:a16="http://schemas.microsoft.com/office/drawing/2014/main" id="{65109589-F4FD-A143-84B5-ECEC146BF9EA}"/>
              </a:ext>
            </a:extLst>
          </p:cNvPr>
          <p:cNvSpPr>
            <a:spLocks noGrp="1"/>
          </p:cNvSpPr>
          <p:nvPr>
            <p:ph type="body" sz="quarter" idx="12"/>
          </p:nvPr>
        </p:nvSpPr>
        <p:spPr>
          <a:xfrm>
            <a:off x="952500" y="1524716"/>
            <a:ext cx="4838700" cy="315915"/>
          </a:xfrm>
        </p:spPr>
        <p:txBody>
          <a:bodyPr/>
          <a:lstStyle/>
          <a:p>
            <a:r>
              <a:rPr lang="en-US" sz="2000" dirty="0">
                <a:solidFill>
                  <a:srgbClr val="CDB235"/>
                </a:solidFill>
              </a:rPr>
              <a:t>30-Day Use</a:t>
            </a:r>
          </a:p>
        </p:txBody>
      </p:sp>
      <p:sp>
        <p:nvSpPr>
          <p:cNvPr id="5" name="Text Placeholder 4">
            <a:extLst>
              <a:ext uri="{FF2B5EF4-FFF2-40B4-BE49-F238E27FC236}">
                <a16:creationId xmlns:a16="http://schemas.microsoft.com/office/drawing/2014/main" id="{E0A487FF-53D4-EF4D-BBF4-0370322F0978}"/>
              </a:ext>
            </a:extLst>
          </p:cNvPr>
          <p:cNvSpPr>
            <a:spLocks noGrp="1"/>
          </p:cNvSpPr>
          <p:nvPr>
            <p:ph type="body" sz="quarter" idx="13"/>
          </p:nvPr>
        </p:nvSpPr>
        <p:spPr>
          <a:xfrm>
            <a:off x="940776" y="3196473"/>
            <a:ext cx="4838700" cy="636754"/>
          </a:xfrm>
        </p:spPr>
        <p:txBody>
          <a:bodyPr numCol="2"/>
          <a:lstStyle/>
          <a:p>
            <a:pPr marL="285750" indent="-285750">
              <a:buFont typeface="Arial" panose="020B0604020202020204" pitchFamily="34" charset="0"/>
              <a:buChar char="•"/>
            </a:pPr>
            <a:r>
              <a:rPr lang="en-US" dirty="0"/>
              <a:t>Alcohol</a:t>
            </a:r>
          </a:p>
          <a:p>
            <a:pPr marL="285750" indent="-285750">
              <a:buFont typeface="Arial" panose="020B0604020202020204" pitchFamily="34" charset="0"/>
              <a:buChar char="•"/>
            </a:pPr>
            <a:r>
              <a:rPr lang="en-US" dirty="0"/>
              <a:t>Cigarette</a:t>
            </a:r>
          </a:p>
          <a:p>
            <a:pPr marL="285750" indent="-285750">
              <a:buFont typeface="Arial" panose="020B0604020202020204" pitchFamily="34" charset="0"/>
              <a:buChar char="•"/>
            </a:pPr>
            <a:r>
              <a:rPr lang="en-US" dirty="0"/>
              <a:t>Other tobacco products</a:t>
            </a:r>
          </a:p>
          <a:p>
            <a:pPr marL="285750" indent="-285750">
              <a:buFont typeface="Arial" panose="020B0604020202020204" pitchFamily="34" charset="0"/>
              <a:buChar char="•"/>
            </a:pPr>
            <a:r>
              <a:rPr lang="en-US" dirty="0"/>
              <a:t>Cannabis or hashish</a:t>
            </a:r>
          </a:p>
          <a:p>
            <a:pPr marL="285750" indent="-285750">
              <a:buFont typeface="Arial" panose="020B0604020202020204" pitchFamily="34" charset="0"/>
              <a:buChar char="•"/>
            </a:pPr>
            <a:r>
              <a:rPr lang="en-US" dirty="0"/>
              <a:t>Heroin</a:t>
            </a:r>
          </a:p>
        </p:txBody>
      </p:sp>
      <p:sp>
        <p:nvSpPr>
          <p:cNvPr id="6" name="Text Placeholder 5">
            <a:extLst>
              <a:ext uri="{FF2B5EF4-FFF2-40B4-BE49-F238E27FC236}">
                <a16:creationId xmlns:a16="http://schemas.microsoft.com/office/drawing/2014/main" id="{CE01221E-552B-9B42-89F8-4F6028F29DDC}"/>
              </a:ext>
            </a:extLst>
          </p:cNvPr>
          <p:cNvSpPr>
            <a:spLocks noGrp="1"/>
          </p:cNvSpPr>
          <p:nvPr>
            <p:ph type="body" sz="quarter" idx="14"/>
          </p:nvPr>
        </p:nvSpPr>
        <p:spPr>
          <a:xfrm>
            <a:off x="940776" y="2915722"/>
            <a:ext cx="4838700" cy="315915"/>
          </a:xfrm>
        </p:spPr>
        <p:txBody>
          <a:bodyPr/>
          <a:lstStyle/>
          <a:p>
            <a:r>
              <a:rPr lang="en-US" sz="2000" dirty="0">
                <a:solidFill>
                  <a:srgbClr val="CDB235"/>
                </a:solidFill>
              </a:rPr>
              <a:t>Age of First Use </a:t>
            </a:r>
          </a:p>
        </p:txBody>
      </p:sp>
      <p:sp>
        <p:nvSpPr>
          <p:cNvPr id="7" name="Text Placeholder 6">
            <a:extLst>
              <a:ext uri="{FF2B5EF4-FFF2-40B4-BE49-F238E27FC236}">
                <a16:creationId xmlns:a16="http://schemas.microsoft.com/office/drawing/2014/main" id="{8CA58BBB-2C41-E448-A2C6-BEB298F89B5C}"/>
              </a:ext>
            </a:extLst>
          </p:cNvPr>
          <p:cNvSpPr>
            <a:spLocks noGrp="1"/>
          </p:cNvSpPr>
          <p:nvPr>
            <p:ph type="body" sz="quarter" idx="15"/>
          </p:nvPr>
        </p:nvSpPr>
        <p:spPr>
          <a:xfrm>
            <a:off x="939621" y="4681624"/>
            <a:ext cx="4838700" cy="908340"/>
          </a:xfrm>
        </p:spPr>
        <p:txBody>
          <a:bodyPr/>
          <a:lstStyle/>
          <a:p>
            <a:pPr marL="285750" indent="-285750">
              <a:buFont typeface="Arial" panose="020B0604020202020204" pitchFamily="34" charset="0"/>
              <a:buChar char="•"/>
            </a:pPr>
            <a:r>
              <a:rPr lang="en-US" dirty="0"/>
              <a:t>Prescription pain relievers among past year initiates</a:t>
            </a:r>
          </a:p>
        </p:txBody>
      </p:sp>
      <p:sp>
        <p:nvSpPr>
          <p:cNvPr id="8" name="Text Placeholder 7">
            <a:extLst>
              <a:ext uri="{FF2B5EF4-FFF2-40B4-BE49-F238E27FC236}">
                <a16:creationId xmlns:a16="http://schemas.microsoft.com/office/drawing/2014/main" id="{F1FEC5FB-A971-4E47-B0E9-6E640664BF97}"/>
              </a:ext>
            </a:extLst>
          </p:cNvPr>
          <p:cNvSpPr>
            <a:spLocks noGrp="1"/>
          </p:cNvSpPr>
          <p:nvPr>
            <p:ph type="body" sz="quarter" idx="16"/>
          </p:nvPr>
        </p:nvSpPr>
        <p:spPr>
          <a:xfrm>
            <a:off x="939621" y="4387994"/>
            <a:ext cx="4838700" cy="315915"/>
          </a:xfrm>
        </p:spPr>
        <p:txBody>
          <a:bodyPr/>
          <a:lstStyle/>
          <a:p>
            <a:r>
              <a:rPr lang="en-US" sz="2000" dirty="0">
                <a:solidFill>
                  <a:srgbClr val="CDB235"/>
                </a:solidFill>
              </a:rPr>
              <a:t>Age of First Misuse </a:t>
            </a:r>
          </a:p>
        </p:txBody>
      </p:sp>
      <p:sp>
        <p:nvSpPr>
          <p:cNvPr id="9" name="Text Placeholder 8">
            <a:extLst>
              <a:ext uri="{FF2B5EF4-FFF2-40B4-BE49-F238E27FC236}">
                <a16:creationId xmlns:a16="http://schemas.microsoft.com/office/drawing/2014/main" id="{FB8FD98F-2ABE-3A48-9DBA-6AC79F1BD8AE}"/>
              </a:ext>
            </a:extLst>
          </p:cNvPr>
          <p:cNvSpPr>
            <a:spLocks noGrp="1"/>
          </p:cNvSpPr>
          <p:nvPr>
            <p:ph type="body" sz="quarter" idx="17"/>
          </p:nvPr>
        </p:nvSpPr>
        <p:spPr>
          <a:xfrm>
            <a:off x="6399647" y="1818346"/>
            <a:ext cx="4838700" cy="574318"/>
          </a:xfrm>
        </p:spPr>
        <p:txBody>
          <a:bodyPr numCol="2"/>
          <a:lstStyle/>
          <a:p>
            <a:pPr marL="285750" indent="-285750">
              <a:buFont typeface="Arial" panose="020B0604020202020204" pitchFamily="34" charset="0"/>
              <a:buChar char="•"/>
            </a:pPr>
            <a:r>
              <a:rPr lang="en-US" dirty="0">
                <a:solidFill>
                  <a:srgbClr val="1B3630"/>
                </a:solidFill>
              </a:rPr>
              <a:t>Alcohol</a:t>
            </a:r>
          </a:p>
          <a:p>
            <a:pPr marL="285750" indent="-285750">
              <a:buFont typeface="Arial" panose="020B0604020202020204" pitchFamily="34" charset="0"/>
              <a:buChar char="•"/>
            </a:pPr>
            <a:r>
              <a:rPr lang="en-US" dirty="0">
                <a:solidFill>
                  <a:srgbClr val="1B3630"/>
                </a:solidFill>
              </a:rPr>
              <a:t>Cigarettes</a:t>
            </a:r>
          </a:p>
          <a:p>
            <a:pPr marL="285750" indent="-285750">
              <a:buFont typeface="Arial" panose="020B0604020202020204" pitchFamily="34" charset="0"/>
              <a:buChar char="•"/>
            </a:pPr>
            <a:r>
              <a:rPr lang="en-US" dirty="0">
                <a:solidFill>
                  <a:srgbClr val="1B3630"/>
                </a:solidFill>
              </a:rPr>
              <a:t>Cannabis</a:t>
            </a:r>
          </a:p>
        </p:txBody>
      </p:sp>
      <p:sp>
        <p:nvSpPr>
          <p:cNvPr id="10" name="Text Placeholder 9">
            <a:extLst>
              <a:ext uri="{FF2B5EF4-FFF2-40B4-BE49-F238E27FC236}">
                <a16:creationId xmlns:a16="http://schemas.microsoft.com/office/drawing/2014/main" id="{1623E653-DB7B-F048-B533-257330B1D236}"/>
              </a:ext>
            </a:extLst>
          </p:cNvPr>
          <p:cNvSpPr>
            <a:spLocks noGrp="1"/>
          </p:cNvSpPr>
          <p:nvPr>
            <p:ph type="body" sz="quarter" idx="18"/>
          </p:nvPr>
        </p:nvSpPr>
        <p:spPr>
          <a:xfrm>
            <a:off x="6399647" y="1524716"/>
            <a:ext cx="4838700" cy="315915"/>
          </a:xfrm>
        </p:spPr>
        <p:txBody>
          <a:bodyPr/>
          <a:lstStyle/>
          <a:p>
            <a:r>
              <a:rPr lang="en-US" sz="2000" dirty="0">
                <a:solidFill>
                  <a:srgbClr val="CDB235"/>
                </a:solidFill>
              </a:rPr>
              <a:t>Perception of Risk (from)</a:t>
            </a:r>
          </a:p>
        </p:txBody>
      </p:sp>
      <p:sp>
        <p:nvSpPr>
          <p:cNvPr id="11" name="Text Placeholder 10">
            <a:extLst>
              <a:ext uri="{FF2B5EF4-FFF2-40B4-BE49-F238E27FC236}">
                <a16:creationId xmlns:a16="http://schemas.microsoft.com/office/drawing/2014/main" id="{5BC53916-A483-664A-B51E-D0A6B99C69E7}"/>
              </a:ext>
            </a:extLst>
          </p:cNvPr>
          <p:cNvSpPr>
            <a:spLocks noGrp="1"/>
          </p:cNvSpPr>
          <p:nvPr>
            <p:ph type="body" sz="quarter" idx="19"/>
          </p:nvPr>
        </p:nvSpPr>
        <p:spPr>
          <a:xfrm>
            <a:off x="6399647" y="3249383"/>
            <a:ext cx="4838700" cy="634561"/>
          </a:xfrm>
        </p:spPr>
        <p:txBody>
          <a:bodyPr numCol="2"/>
          <a:lstStyle/>
          <a:p>
            <a:pPr marL="285750" indent="-285750">
              <a:buFont typeface="Arial" panose="020B0604020202020204" pitchFamily="34" charset="0"/>
              <a:buChar char="•"/>
            </a:pPr>
            <a:r>
              <a:rPr lang="en-US" dirty="0">
                <a:solidFill>
                  <a:srgbClr val="000000"/>
                </a:solidFill>
              </a:rPr>
              <a:t>Alcohol</a:t>
            </a:r>
          </a:p>
          <a:p>
            <a:pPr marL="285750" indent="-285750">
              <a:buFont typeface="Arial" panose="020B0604020202020204" pitchFamily="34" charset="0"/>
              <a:buChar char="•"/>
            </a:pPr>
            <a:r>
              <a:rPr lang="en-US" dirty="0">
                <a:solidFill>
                  <a:srgbClr val="000000"/>
                </a:solidFill>
              </a:rPr>
              <a:t>Cigarettes</a:t>
            </a:r>
          </a:p>
          <a:p>
            <a:pPr marL="285750" indent="-285750">
              <a:buFont typeface="Arial" panose="020B0604020202020204" pitchFamily="34" charset="0"/>
              <a:buChar char="•"/>
            </a:pPr>
            <a:r>
              <a:rPr lang="en-US" dirty="0">
                <a:solidFill>
                  <a:srgbClr val="000000"/>
                </a:solidFill>
              </a:rPr>
              <a:t>Cannabis (experimentally)</a:t>
            </a:r>
          </a:p>
        </p:txBody>
      </p:sp>
      <p:sp>
        <p:nvSpPr>
          <p:cNvPr id="12" name="Text Placeholder 11">
            <a:extLst>
              <a:ext uri="{FF2B5EF4-FFF2-40B4-BE49-F238E27FC236}">
                <a16:creationId xmlns:a16="http://schemas.microsoft.com/office/drawing/2014/main" id="{6E837621-132A-6E49-97D2-DC8075909E79}"/>
              </a:ext>
            </a:extLst>
          </p:cNvPr>
          <p:cNvSpPr>
            <a:spLocks noGrp="1"/>
          </p:cNvSpPr>
          <p:nvPr>
            <p:ph type="body" sz="quarter" idx="20"/>
          </p:nvPr>
        </p:nvSpPr>
        <p:spPr>
          <a:xfrm>
            <a:off x="6399647" y="2709658"/>
            <a:ext cx="4838700" cy="315915"/>
          </a:xfrm>
        </p:spPr>
        <p:txBody>
          <a:bodyPr/>
          <a:lstStyle/>
          <a:p>
            <a:pPr marL="0" indent="0"/>
            <a:r>
              <a:rPr lang="en-US" sz="2000" dirty="0">
                <a:solidFill>
                  <a:srgbClr val="CDB235"/>
                </a:solidFill>
              </a:rPr>
              <a:t>Disapproval of Using &amp; Perception of Peer Disapproval of Using</a:t>
            </a:r>
          </a:p>
        </p:txBody>
      </p:sp>
      <p:sp>
        <p:nvSpPr>
          <p:cNvPr id="14" name="Footer Placeholder 13">
            <a:extLst>
              <a:ext uri="{FF2B5EF4-FFF2-40B4-BE49-F238E27FC236}">
                <a16:creationId xmlns:a16="http://schemas.microsoft.com/office/drawing/2014/main" id="{ED44E1C2-6DEF-764F-A754-17DDD893757B}"/>
              </a:ext>
            </a:extLst>
          </p:cNvPr>
          <p:cNvSpPr>
            <a:spLocks noGrp="1"/>
          </p:cNvSpPr>
          <p:nvPr>
            <p:ph type="ftr" sz="quarter" idx="22"/>
          </p:nvPr>
        </p:nvSpPr>
        <p:spPr/>
        <p:txBody>
          <a:bodyPr/>
          <a:lstStyle/>
          <a:p>
            <a:r>
              <a:rPr lang="en-US" b="0" dirty="0"/>
              <a:t>Fundamentals of Vaping</a:t>
            </a:r>
          </a:p>
        </p:txBody>
      </p:sp>
      <p:sp>
        <p:nvSpPr>
          <p:cNvPr id="15" name="Slide Number Placeholder 14">
            <a:extLst>
              <a:ext uri="{FF2B5EF4-FFF2-40B4-BE49-F238E27FC236}">
                <a16:creationId xmlns:a16="http://schemas.microsoft.com/office/drawing/2014/main" id="{91C691E5-98AA-E744-88B4-65AA7969C549}"/>
              </a:ext>
            </a:extLst>
          </p:cNvPr>
          <p:cNvSpPr>
            <a:spLocks noGrp="1"/>
          </p:cNvSpPr>
          <p:nvPr>
            <p:ph type="sldNum" sz="quarter" idx="23"/>
          </p:nvPr>
        </p:nvSpPr>
        <p:spPr/>
        <p:txBody>
          <a:bodyPr/>
          <a:lstStyle/>
          <a:p>
            <a:fld id="{294A09A9-5501-47C1-A89A-A340965A2BE2}" type="slidenum">
              <a:rPr lang="en-US" smtClean="0"/>
              <a:pPr/>
              <a:t>41</a:t>
            </a:fld>
            <a:endParaRPr lang="en-US" dirty="0">
              <a:latin typeface="+mn-lt"/>
            </a:endParaRPr>
          </a:p>
        </p:txBody>
      </p:sp>
      <p:sp>
        <p:nvSpPr>
          <p:cNvPr id="17" name="Text Placeholder 10">
            <a:extLst>
              <a:ext uri="{FF2B5EF4-FFF2-40B4-BE49-F238E27FC236}">
                <a16:creationId xmlns:a16="http://schemas.microsoft.com/office/drawing/2014/main" id="{58A0878C-FB40-4F4D-858A-1F8A4643F25C}"/>
              </a:ext>
            </a:extLst>
          </p:cNvPr>
          <p:cNvSpPr txBox="1">
            <a:spLocks/>
          </p:cNvSpPr>
          <p:nvPr/>
        </p:nvSpPr>
        <p:spPr>
          <a:xfrm>
            <a:off x="6398492" y="4349356"/>
            <a:ext cx="4838700" cy="1947683"/>
          </a:xfrm>
          <a:prstGeom prst="rect">
            <a:avLst/>
          </a:prstGeom>
        </p:spPr>
        <p:txBody>
          <a:bodyPr vert="horz" lIns="91440" tIns="45720" rIns="91440" bIns="4572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000000"/>
                </a:solidFill>
              </a:rPr>
              <a:t>Average daily school attendance rate</a:t>
            </a:r>
          </a:p>
          <a:p>
            <a:pPr marL="285750" indent="-285750">
              <a:buFont typeface="Arial" panose="020B0604020202020204" pitchFamily="34" charset="0"/>
              <a:buChar char="•"/>
            </a:pPr>
            <a:r>
              <a:rPr lang="en-US" dirty="0">
                <a:solidFill>
                  <a:srgbClr val="000000"/>
                </a:solidFill>
              </a:rPr>
              <a:t>Alcohol-related traffic fatalities</a:t>
            </a:r>
          </a:p>
          <a:p>
            <a:pPr marL="285750" indent="-285750">
              <a:buFont typeface="Arial" panose="020B0604020202020204" pitchFamily="34" charset="0"/>
              <a:buChar char="•"/>
            </a:pPr>
            <a:r>
              <a:rPr lang="en-US" dirty="0">
                <a:solidFill>
                  <a:srgbClr val="000000"/>
                </a:solidFill>
              </a:rPr>
              <a:t>Alcohol and drug-related arrests </a:t>
            </a:r>
          </a:p>
          <a:p>
            <a:pPr marL="285750" indent="-285750">
              <a:buFont typeface="Arial" panose="020B0604020202020204" pitchFamily="34" charset="0"/>
              <a:buChar char="•"/>
            </a:pPr>
            <a:r>
              <a:rPr lang="en-US" dirty="0">
                <a:solidFill>
                  <a:srgbClr val="000000"/>
                </a:solidFill>
              </a:rPr>
              <a:t>Exposure to prevention messages</a:t>
            </a:r>
          </a:p>
          <a:p>
            <a:pPr marL="285750" indent="-285750">
              <a:buFont typeface="Arial" panose="020B0604020202020204" pitchFamily="34" charset="0"/>
              <a:buChar char="•"/>
            </a:pPr>
            <a:r>
              <a:rPr lang="en-US" dirty="0">
                <a:solidFill>
                  <a:srgbClr val="000000"/>
                </a:solidFill>
              </a:rPr>
              <a:t>Family communication </a:t>
            </a:r>
            <a:r>
              <a:rPr lang="en-US" dirty="0"/>
              <a:t>around drug and alcohol use</a:t>
            </a:r>
          </a:p>
          <a:p>
            <a:pPr lvl="1"/>
            <a:r>
              <a:rPr lang="en-US" sz="1600" dirty="0">
                <a:solidFill>
                  <a:srgbClr val="000000"/>
                </a:solidFill>
              </a:rPr>
              <a:t>Youth </a:t>
            </a:r>
          </a:p>
          <a:p>
            <a:pPr lvl="1"/>
            <a:r>
              <a:rPr lang="en-US" sz="1600" dirty="0">
                <a:solidFill>
                  <a:srgbClr val="000000"/>
                </a:solidFill>
              </a:rPr>
              <a:t>Ages 12 to 17</a:t>
            </a:r>
          </a:p>
        </p:txBody>
      </p:sp>
      <p:sp>
        <p:nvSpPr>
          <p:cNvPr id="18" name="Text Placeholder 11">
            <a:extLst>
              <a:ext uri="{FF2B5EF4-FFF2-40B4-BE49-F238E27FC236}">
                <a16:creationId xmlns:a16="http://schemas.microsoft.com/office/drawing/2014/main" id="{476F06B1-5D8C-AD42-96F3-CEA82714CA3C}"/>
              </a:ext>
            </a:extLst>
          </p:cNvPr>
          <p:cNvSpPr txBox="1">
            <a:spLocks/>
          </p:cNvSpPr>
          <p:nvPr/>
        </p:nvSpPr>
        <p:spPr>
          <a:xfrm>
            <a:off x="6398492" y="4072079"/>
            <a:ext cx="4838700"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solidFill>
                  <a:srgbClr val="CDB235"/>
                </a:solidFill>
              </a:rPr>
              <a:t>Other</a:t>
            </a:r>
            <a:r>
              <a:rPr lang="en-US" dirty="0">
                <a:solidFill>
                  <a:srgbClr val="CDB235"/>
                </a:solidFill>
              </a:rPr>
              <a:t> </a:t>
            </a:r>
          </a:p>
        </p:txBody>
      </p:sp>
      <p:sp>
        <p:nvSpPr>
          <p:cNvPr id="19" name="TextBox 18">
            <a:extLst>
              <a:ext uri="{FF2B5EF4-FFF2-40B4-BE49-F238E27FC236}">
                <a16:creationId xmlns:a16="http://schemas.microsoft.com/office/drawing/2014/main" id="{024AE5C8-3B3D-5D46-A2E8-A9A8148AA6AC}"/>
              </a:ext>
            </a:extLst>
          </p:cNvPr>
          <p:cNvSpPr txBox="1"/>
          <p:nvPr/>
        </p:nvSpPr>
        <p:spPr>
          <a:xfrm>
            <a:off x="1494790" y="5565637"/>
            <a:ext cx="3457956" cy="246221"/>
          </a:xfrm>
          <a:prstGeom prst="rect">
            <a:avLst/>
          </a:prstGeom>
          <a:solidFill>
            <a:srgbClr val="1B3630"/>
          </a:solidFill>
        </p:spPr>
        <p:txBody>
          <a:bodyPr wrap="square" rtlCol="0">
            <a:spAutoFit/>
          </a:bodyPr>
          <a:lstStyle/>
          <a:p>
            <a:r>
              <a:rPr lang="en-US" sz="1000" b="1" dirty="0"/>
              <a:t>Source: Substance Abuse Prevention Treatment Block Grant </a:t>
            </a:r>
          </a:p>
        </p:txBody>
      </p:sp>
    </p:spTree>
    <p:extLst>
      <p:ext uri="{BB962C8B-B14F-4D97-AF65-F5344CB8AC3E}">
        <p14:creationId xmlns:p14="http://schemas.microsoft.com/office/powerpoint/2010/main" val="2599531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6718-1B9D-D846-9BC7-1EB2BF615871}"/>
              </a:ext>
            </a:extLst>
          </p:cNvPr>
          <p:cNvSpPr>
            <a:spLocks noGrp="1"/>
          </p:cNvSpPr>
          <p:nvPr>
            <p:ph type="title"/>
          </p:nvPr>
        </p:nvSpPr>
        <p:spPr>
          <a:xfrm>
            <a:off x="964023" y="573839"/>
            <a:ext cx="10273169" cy="610863"/>
          </a:xfrm>
        </p:spPr>
        <p:txBody>
          <a:bodyPr>
            <a:normAutofit fontScale="90000"/>
          </a:bodyPr>
          <a:lstStyle/>
          <a:p>
            <a:r>
              <a:rPr lang="en-US" dirty="0"/>
              <a:t>Examples of Other Metrics and Measures</a:t>
            </a:r>
          </a:p>
        </p:txBody>
      </p:sp>
      <p:sp>
        <p:nvSpPr>
          <p:cNvPr id="3" name="Text Placeholder 2">
            <a:extLst>
              <a:ext uri="{FF2B5EF4-FFF2-40B4-BE49-F238E27FC236}">
                <a16:creationId xmlns:a16="http://schemas.microsoft.com/office/drawing/2014/main" id="{C3090662-F385-D940-8EE7-766A81E154C5}"/>
              </a:ext>
            </a:extLst>
          </p:cNvPr>
          <p:cNvSpPr>
            <a:spLocks noGrp="1"/>
          </p:cNvSpPr>
          <p:nvPr>
            <p:ph type="body" sz="quarter" idx="10"/>
          </p:nvPr>
        </p:nvSpPr>
        <p:spPr>
          <a:xfrm>
            <a:off x="971550" y="1833649"/>
            <a:ext cx="4838700" cy="1683593"/>
          </a:xfrm>
        </p:spPr>
        <p:txBody>
          <a:bodyPr numCol="1"/>
          <a:lstStyle/>
          <a:p>
            <a:pPr marL="285750" indent="-285750">
              <a:buFont typeface="Arial" panose="020B0604020202020204" pitchFamily="34" charset="0"/>
              <a:buChar char="•"/>
            </a:pPr>
            <a:r>
              <a:rPr lang="en-US" sz="1800" dirty="0"/>
              <a:t>Policies (community, school)</a:t>
            </a:r>
          </a:p>
          <a:p>
            <a:pPr marL="285750" indent="-285750">
              <a:buFont typeface="Arial" panose="020B0604020202020204" pitchFamily="34" charset="0"/>
              <a:buChar char="•"/>
            </a:pPr>
            <a:r>
              <a:rPr lang="en-US" sz="1800" dirty="0"/>
              <a:t>Taxes </a:t>
            </a:r>
          </a:p>
          <a:p>
            <a:pPr marL="285750" indent="-285750">
              <a:buFont typeface="Arial" panose="020B0604020202020204" pitchFamily="34" charset="0"/>
              <a:buChar char="•"/>
            </a:pPr>
            <a:r>
              <a:rPr lang="en-US" sz="1800" dirty="0"/>
              <a:t>Zoning ordinances </a:t>
            </a:r>
          </a:p>
          <a:p>
            <a:pPr marL="285750" indent="-285750">
              <a:buFont typeface="Arial" panose="020B0604020202020204" pitchFamily="34" charset="0"/>
              <a:buChar char="•"/>
            </a:pPr>
            <a:r>
              <a:rPr lang="en-US" sz="1800" dirty="0"/>
              <a:t># of distribution points </a:t>
            </a:r>
          </a:p>
          <a:p>
            <a:pPr marL="285750" indent="-285750">
              <a:buFont typeface="Arial" panose="020B0604020202020204" pitchFamily="34" charset="0"/>
              <a:buChar char="•"/>
            </a:pPr>
            <a:r>
              <a:rPr lang="en-US" sz="1800" dirty="0"/>
              <a:t>Pricing </a:t>
            </a:r>
          </a:p>
        </p:txBody>
      </p:sp>
      <p:sp>
        <p:nvSpPr>
          <p:cNvPr id="4" name="Text Placeholder 3">
            <a:extLst>
              <a:ext uri="{FF2B5EF4-FFF2-40B4-BE49-F238E27FC236}">
                <a16:creationId xmlns:a16="http://schemas.microsoft.com/office/drawing/2014/main" id="{65109589-F4FD-A143-84B5-ECEC146BF9EA}"/>
              </a:ext>
            </a:extLst>
          </p:cNvPr>
          <p:cNvSpPr>
            <a:spLocks noGrp="1"/>
          </p:cNvSpPr>
          <p:nvPr>
            <p:ph type="body" sz="quarter" idx="12"/>
          </p:nvPr>
        </p:nvSpPr>
        <p:spPr>
          <a:xfrm>
            <a:off x="971550" y="1511837"/>
            <a:ext cx="4838700" cy="315915"/>
          </a:xfrm>
        </p:spPr>
        <p:txBody>
          <a:bodyPr/>
          <a:lstStyle/>
          <a:p>
            <a:r>
              <a:rPr lang="en-US" sz="2000" dirty="0">
                <a:solidFill>
                  <a:srgbClr val="CDB235"/>
                </a:solidFill>
              </a:rPr>
              <a:t>Environmental</a:t>
            </a:r>
            <a:r>
              <a:rPr lang="en-US" dirty="0">
                <a:solidFill>
                  <a:srgbClr val="CDB235"/>
                </a:solidFill>
              </a:rPr>
              <a:t> </a:t>
            </a:r>
          </a:p>
        </p:txBody>
      </p:sp>
      <p:sp>
        <p:nvSpPr>
          <p:cNvPr id="7" name="Text Placeholder 6">
            <a:extLst>
              <a:ext uri="{FF2B5EF4-FFF2-40B4-BE49-F238E27FC236}">
                <a16:creationId xmlns:a16="http://schemas.microsoft.com/office/drawing/2014/main" id="{8CA58BBB-2C41-E448-A2C6-BEB298F89B5C}"/>
              </a:ext>
            </a:extLst>
          </p:cNvPr>
          <p:cNvSpPr>
            <a:spLocks noGrp="1"/>
          </p:cNvSpPr>
          <p:nvPr>
            <p:ph type="body" sz="quarter" idx="15"/>
          </p:nvPr>
        </p:nvSpPr>
        <p:spPr>
          <a:xfrm>
            <a:off x="964023" y="4148920"/>
            <a:ext cx="4838700" cy="908340"/>
          </a:xfrm>
        </p:spPr>
        <p:txBody>
          <a:bodyPr/>
          <a:lstStyle/>
          <a:p>
            <a:pPr marL="285750" indent="-285750">
              <a:buFont typeface="Arial" panose="020B0604020202020204" pitchFamily="34" charset="0"/>
              <a:buChar char="•"/>
            </a:pPr>
            <a:r>
              <a:rPr lang="en-US" sz="1800" dirty="0"/>
              <a:t>Priority</a:t>
            </a:r>
          </a:p>
          <a:p>
            <a:pPr marL="285750" indent="-285750">
              <a:buFont typeface="Arial" panose="020B0604020202020204" pitchFamily="34" charset="0"/>
              <a:buChar char="•"/>
            </a:pPr>
            <a:r>
              <a:rPr lang="en-US" sz="1800" dirty="0"/>
              <a:t>Capacity </a:t>
            </a:r>
          </a:p>
          <a:p>
            <a:pPr marL="285750" indent="-285750">
              <a:buFont typeface="Arial" panose="020B0604020202020204" pitchFamily="34" charset="0"/>
              <a:buChar char="•"/>
            </a:pPr>
            <a:r>
              <a:rPr lang="en-US" sz="1800" dirty="0"/>
              <a:t>Consequences (e.g., restorative, punitive, financial)</a:t>
            </a:r>
          </a:p>
        </p:txBody>
      </p:sp>
      <p:sp>
        <p:nvSpPr>
          <p:cNvPr id="8" name="Text Placeholder 7">
            <a:extLst>
              <a:ext uri="{FF2B5EF4-FFF2-40B4-BE49-F238E27FC236}">
                <a16:creationId xmlns:a16="http://schemas.microsoft.com/office/drawing/2014/main" id="{F1FEC5FB-A971-4E47-B0E9-6E640664BF97}"/>
              </a:ext>
            </a:extLst>
          </p:cNvPr>
          <p:cNvSpPr>
            <a:spLocks noGrp="1"/>
          </p:cNvSpPr>
          <p:nvPr>
            <p:ph type="body" sz="quarter" idx="16"/>
          </p:nvPr>
        </p:nvSpPr>
        <p:spPr>
          <a:xfrm>
            <a:off x="939621" y="3833005"/>
            <a:ext cx="4838700" cy="315915"/>
          </a:xfrm>
        </p:spPr>
        <p:txBody>
          <a:bodyPr/>
          <a:lstStyle/>
          <a:p>
            <a:r>
              <a:rPr lang="en-US" sz="2000" dirty="0">
                <a:solidFill>
                  <a:srgbClr val="CDB235"/>
                </a:solidFill>
              </a:rPr>
              <a:t>Enforcement</a:t>
            </a:r>
            <a:endParaRPr lang="en-US" dirty="0">
              <a:solidFill>
                <a:srgbClr val="CDB235"/>
              </a:solidFill>
            </a:endParaRPr>
          </a:p>
        </p:txBody>
      </p:sp>
      <p:sp>
        <p:nvSpPr>
          <p:cNvPr id="9" name="Text Placeholder 8">
            <a:extLst>
              <a:ext uri="{FF2B5EF4-FFF2-40B4-BE49-F238E27FC236}">
                <a16:creationId xmlns:a16="http://schemas.microsoft.com/office/drawing/2014/main" id="{FB8FD98F-2ABE-3A48-9DBA-6AC79F1BD8AE}"/>
              </a:ext>
            </a:extLst>
          </p:cNvPr>
          <p:cNvSpPr>
            <a:spLocks noGrp="1"/>
          </p:cNvSpPr>
          <p:nvPr>
            <p:ph type="body" sz="quarter" idx="17"/>
          </p:nvPr>
        </p:nvSpPr>
        <p:spPr>
          <a:xfrm>
            <a:off x="6399647" y="2603957"/>
            <a:ext cx="4838700" cy="1700807"/>
          </a:xfrm>
        </p:spPr>
        <p:txBody>
          <a:bodyPr numCol="1"/>
          <a:lstStyle/>
          <a:p>
            <a:pPr marL="285750" indent="-285750">
              <a:buFont typeface="Arial" panose="020B0604020202020204" pitchFamily="34" charset="0"/>
              <a:buChar char="•"/>
            </a:pPr>
            <a:r>
              <a:rPr lang="en-US" sz="1800" dirty="0">
                <a:solidFill>
                  <a:srgbClr val="1B3630"/>
                </a:solidFill>
              </a:rPr>
              <a:t>Requests for cessation / treatment </a:t>
            </a:r>
          </a:p>
          <a:p>
            <a:pPr marL="285750" indent="-285750">
              <a:buFont typeface="Arial" panose="020B0604020202020204" pitchFamily="34" charset="0"/>
              <a:buChar char="•"/>
            </a:pPr>
            <a:r>
              <a:rPr lang="en-US" sz="1800" dirty="0">
                <a:solidFill>
                  <a:srgbClr val="1B3630"/>
                </a:solidFill>
              </a:rPr>
              <a:t>Treatment capacity</a:t>
            </a:r>
          </a:p>
          <a:p>
            <a:pPr marL="285750" indent="-285750">
              <a:buFont typeface="Arial" panose="020B0604020202020204" pitchFamily="34" charset="0"/>
              <a:buChar char="•"/>
            </a:pPr>
            <a:r>
              <a:rPr lang="en-US" sz="1800" dirty="0">
                <a:solidFill>
                  <a:srgbClr val="1B3630"/>
                </a:solidFill>
              </a:rPr>
              <a:t>Overdoses / poisoning </a:t>
            </a:r>
          </a:p>
          <a:p>
            <a:pPr marL="285750" indent="-285750">
              <a:buFont typeface="Arial" panose="020B0604020202020204" pitchFamily="34" charset="0"/>
              <a:buChar char="•"/>
            </a:pPr>
            <a:r>
              <a:rPr lang="en-US" sz="1800" dirty="0">
                <a:solidFill>
                  <a:srgbClr val="1B3630"/>
                </a:solidFill>
              </a:rPr>
              <a:t>Long-term health impacts</a:t>
            </a:r>
          </a:p>
          <a:p>
            <a:pPr marL="285750" indent="-285750">
              <a:buFont typeface="Arial" panose="020B0604020202020204" pitchFamily="34" charset="0"/>
              <a:buChar char="•"/>
            </a:pPr>
            <a:r>
              <a:rPr lang="en-US" sz="1800" dirty="0">
                <a:solidFill>
                  <a:srgbClr val="1B3630"/>
                </a:solidFill>
              </a:rPr>
              <a:t>Economic impact (costs)</a:t>
            </a:r>
            <a:endParaRPr lang="en-US" sz="2800" dirty="0">
              <a:solidFill>
                <a:srgbClr val="1B3630"/>
              </a:solidFill>
            </a:endParaRPr>
          </a:p>
        </p:txBody>
      </p:sp>
      <p:sp>
        <p:nvSpPr>
          <p:cNvPr id="10" name="Text Placeholder 9">
            <a:extLst>
              <a:ext uri="{FF2B5EF4-FFF2-40B4-BE49-F238E27FC236}">
                <a16:creationId xmlns:a16="http://schemas.microsoft.com/office/drawing/2014/main" id="{1623E653-DB7B-F048-B533-257330B1D236}"/>
              </a:ext>
            </a:extLst>
          </p:cNvPr>
          <p:cNvSpPr>
            <a:spLocks noGrp="1"/>
          </p:cNvSpPr>
          <p:nvPr>
            <p:ph type="body" sz="quarter" idx="18"/>
          </p:nvPr>
        </p:nvSpPr>
        <p:spPr>
          <a:xfrm>
            <a:off x="6399647" y="2310327"/>
            <a:ext cx="4838700" cy="315915"/>
          </a:xfrm>
        </p:spPr>
        <p:txBody>
          <a:bodyPr/>
          <a:lstStyle/>
          <a:p>
            <a:r>
              <a:rPr lang="en-US" sz="2000" dirty="0">
                <a:solidFill>
                  <a:srgbClr val="CDB235"/>
                </a:solidFill>
              </a:rPr>
              <a:t>Health Related</a:t>
            </a:r>
          </a:p>
        </p:txBody>
      </p:sp>
      <p:sp>
        <p:nvSpPr>
          <p:cNvPr id="14" name="Footer Placeholder 13">
            <a:extLst>
              <a:ext uri="{FF2B5EF4-FFF2-40B4-BE49-F238E27FC236}">
                <a16:creationId xmlns:a16="http://schemas.microsoft.com/office/drawing/2014/main" id="{ED44E1C2-6DEF-764F-A754-17DDD893757B}"/>
              </a:ext>
            </a:extLst>
          </p:cNvPr>
          <p:cNvSpPr>
            <a:spLocks noGrp="1"/>
          </p:cNvSpPr>
          <p:nvPr>
            <p:ph type="ftr" sz="quarter" idx="22"/>
          </p:nvPr>
        </p:nvSpPr>
        <p:spPr/>
        <p:txBody>
          <a:bodyPr/>
          <a:lstStyle/>
          <a:p>
            <a:r>
              <a:rPr lang="en-US" b="0" dirty="0"/>
              <a:t>Fundamentals of Vaping</a:t>
            </a:r>
          </a:p>
        </p:txBody>
      </p:sp>
      <p:sp>
        <p:nvSpPr>
          <p:cNvPr id="15" name="Slide Number Placeholder 14">
            <a:extLst>
              <a:ext uri="{FF2B5EF4-FFF2-40B4-BE49-F238E27FC236}">
                <a16:creationId xmlns:a16="http://schemas.microsoft.com/office/drawing/2014/main" id="{91C691E5-98AA-E744-88B4-65AA7969C549}"/>
              </a:ext>
            </a:extLst>
          </p:cNvPr>
          <p:cNvSpPr>
            <a:spLocks noGrp="1"/>
          </p:cNvSpPr>
          <p:nvPr>
            <p:ph type="sldNum" sz="quarter" idx="23"/>
          </p:nvPr>
        </p:nvSpPr>
        <p:spPr/>
        <p:txBody>
          <a:bodyPr/>
          <a:lstStyle/>
          <a:p>
            <a:fld id="{294A09A9-5501-47C1-A89A-A340965A2BE2}" type="slidenum">
              <a:rPr lang="en-US" smtClean="0"/>
              <a:pPr/>
              <a:t>42</a:t>
            </a:fld>
            <a:endParaRPr lang="en-US" dirty="0">
              <a:latin typeface="+mn-lt"/>
            </a:endParaRPr>
          </a:p>
        </p:txBody>
      </p:sp>
      <p:sp>
        <p:nvSpPr>
          <p:cNvPr id="19" name="TextBox 18">
            <a:extLst>
              <a:ext uri="{FF2B5EF4-FFF2-40B4-BE49-F238E27FC236}">
                <a16:creationId xmlns:a16="http://schemas.microsoft.com/office/drawing/2014/main" id="{024AE5C8-3B3D-5D46-A2E8-A9A8148AA6AC}"/>
              </a:ext>
            </a:extLst>
          </p:cNvPr>
          <p:cNvSpPr txBox="1"/>
          <p:nvPr/>
        </p:nvSpPr>
        <p:spPr>
          <a:xfrm>
            <a:off x="7090019" y="5078525"/>
            <a:ext cx="3457956" cy="246221"/>
          </a:xfrm>
          <a:prstGeom prst="rect">
            <a:avLst/>
          </a:prstGeom>
          <a:solidFill>
            <a:srgbClr val="1B3630"/>
          </a:solidFill>
        </p:spPr>
        <p:txBody>
          <a:bodyPr wrap="square" rtlCol="0">
            <a:spAutoFit/>
          </a:bodyPr>
          <a:lstStyle/>
          <a:p>
            <a:r>
              <a:rPr lang="en-US" sz="1000" b="1" dirty="0"/>
              <a:t>Source: Substance Abuse Prevention Treatment Block Grant </a:t>
            </a:r>
          </a:p>
        </p:txBody>
      </p:sp>
    </p:spTree>
    <p:extLst>
      <p:ext uri="{BB962C8B-B14F-4D97-AF65-F5344CB8AC3E}">
        <p14:creationId xmlns:p14="http://schemas.microsoft.com/office/powerpoint/2010/main" val="676948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riting implement, stationary, plastic, variety&#10;&#10;Description automatically generated">
            <a:extLst>
              <a:ext uri="{FF2B5EF4-FFF2-40B4-BE49-F238E27FC236}">
                <a16:creationId xmlns:a16="http://schemas.microsoft.com/office/drawing/2014/main" id="{4E6424D9-09D8-5144-83F3-E1B9B4561A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92457" y="1245900"/>
            <a:ext cx="6903086" cy="4366200"/>
          </a:xfrm>
          <a:prstGeom prst="rect">
            <a:avLst/>
          </a:prstGeom>
          <a:noFill/>
        </p:spPr>
      </p:pic>
      <p:sp>
        <p:nvSpPr>
          <p:cNvPr id="3" name="Title 2">
            <a:extLst>
              <a:ext uri="{FF2B5EF4-FFF2-40B4-BE49-F238E27FC236}">
                <a16:creationId xmlns:a16="http://schemas.microsoft.com/office/drawing/2014/main" id="{C93697F7-EA1E-5549-A8F7-9C7911C3ABB9}"/>
              </a:ext>
            </a:extLst>
          </p:cNvPr>
          <p:cNvSpPr>
            <a:spLocks noGrp="1"/>
          </p:cNvSpPr>
          <p:nvPr>
            <p:ph type="title"/>
          </p:nvPr>
        </p:nvSpPr>
        <p:spPr>
          <a:xfrm>
            <a:off x="964023" y="879063"/>
            <a:ext cx="4941477" cy="610863"/>
          </a:xfrm>
        </p:spPr>
        <p:txBody>
          <a:bodyPr vert="horz" lIns="0" tIns="0" rIns="0" bIns="0" rtlCol="0" anchor="b" anchorCtr="0">
            <a:normAutofit/>
          </a:bodyPr>
          <a:lstStyle/>
          <a:p>
            <a:r>
              <a:rPr lang="en-US" sz="2100" b="1" i="0" kern="1200" spc="100" baseline="0" dirty="0">
                <a:latin typeface="+mj-lt"/>
                <a:ea typeface="+mj-ea"/>
                <a:cs typeface="+mj-cs"/>
              </a:rPr>
              <a:t>Segment 5: What’s Next</a:t>
            </a:r>
          </a:p>
        </p:txBody>
      </p:sp>
      <p:sp>
        <p:nvSpPr>
          <p:cNvPr id="7" name="TextBox 6">
            <a:extLst>
              <a:ext uri="{FF2B5EF4-FFF2-40B4-BE49-F238E27FC236}">
                <a16:creationId xmlns:a16="http://schemas.microsoft.com/office/drawing/2014/main" id="{2B475A2A-F443-0C46-8B9B-92A65A54CF1B}"/>
              </a:ext>
            </a:extLst>
          </p:cNvPr>
          <p:cNvSpPr txBox="1"/>
          <p:nvPr/>
        </p:nvSpPr>
        <p:spPr>
          <a:xfrm>
            <a:off x="952499" y="2289363"/>
            <a:ext cx="4572001" cy="2795232"/>
          </a:xfrm>
          <a:prstGeom prst="rect">
            <a:avLst/>
          </a:prstGeom>
        </p:spPr>
        <p:txBody>
          <a:bodyPr vert="horz" lIns="0" tIns="0" rIns="0" bIns="0" numCol="1" rtlCol="0">
            <a:normAutofit/>
          </a:bodyPr>
          <a:lstStyle/>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Awareness and resource/information sharing</a:t>
            </a:r>
          </a:p>
          <a:p>
            <a:pPr marL="285750" indent="-285750">
              <a:lnSpc>
                <a:spcPct val="90000"/>
              </a:lnSpc>
              <a:spcBef>
                <a:spcPts val="1000"/>
              </a:spcBef>
              <a:buFont typeface="Arial" panose="020B0604020202020204" pitchFamily="34" charset="0"/>
              <a:buChar char="•"/>
            </a:pPr>
            <a:r>
              <a:rPr lang="en-US" sz="1600" dirty="0">
                <a:solidFill>
                  <a:schemeClr val="bg1"/>
                </a:solidFill>
              </a:rPr>
              <a:t>Anchoring the work to the SPF</a:t>
            </a:r>
            <a:endParaRPr lang="en-US" sz="1600" b="0" i="0" kern="1200" dirty="0">
              <a:solidFill>
                <a:schemeClr val="bg1"/>
              </a:solidFill>
              <a:latin typeface="+mn-lt"/>
              <a:ea typeface="+mn-ea"/>
              <a:cs typeface="+mn-cs"/>
            </a:endParaRPr>
          </a:p>
        </p:txBody>
      </p:sp>
      <p:sp>
        <p:nvSpPr>
          <p:cNvPr id="5" name="Footer Placeholder 4">
            <a:extLst>
              <a:ext uri="{FF2B5EF4-FFF2-40B4-BE49-F238E27FC236}">
                <a16:creationId xmlns:a16="http://schemas.microsoft.com/office/drawing/2014/main" id="{22787A8B-3ECC-B944-AD05-41E5670C32A8}"/>
              </a:ext>
            </a:extLst>
          </p:cNvPr>
          <p:cNvSpPr>
            <a:spLocks noGrp="1"/>
          </p:cNvSpPr>
          <p:nvPr>
            <p:ph type="ftr" sz="quarter" idx="15"/>
          </p:nvPr>
        </p:nvSpPr>
        <p:spPr>
          <a:xfrm>
            <a:off x="1494790" y="6332220"/>
            <a:ext cx="1497330" cy="247651"/>
          </a:xfrm>
        </p:spPr>
        <p:txBody>
          <a:bodyPr vert="horz" lIns="0" tIns="0" rIns="0" bIns="0" rtlCol="0" anchor="t" anchorCtr="0">
            <a:normAutofit/>
          </a:bodyPr>
          <a:lstStyle/>
          <a:p>
            <a:pPr>
              <a:spcAft>
                <a:spcPts val="600"/>
              </a:spcAft>
            </a:pPr>
            <a:r>
              <a:rPr lang="en-US" dirty="0"/>
              <a:t>Fundamentals of Vaping</a:t>
            </a:r>
          </a:p>
        </p:txBody>
      </p:sp>
      <p:sp>
        <p:nvSpPr>
          <p:cNvPr id="6" name="Slide Number Placeholder 5">
            <a:extLst>
              <a:ext uri="{FF2B5EF4-FFF2-40B4-BE49-F238E27FC236}">
                <a16:creationId xmlns:a16="http://schemas.microsoft.com/office/drawing/2014/main" id="{77AB7FC7-BC58-5E4A-A873-332F500FFB86}"/>
              </a:ext>
            </a:extLst>
          </p:cNvPr>
          <p:cNvSpPr>
            <a:spLocks noGrp="1"/>
          </p:cNvSpPr>
          <p:nvPr>
            <p:ph type="sldNum" sz="quarter" idx="16"/>
          </p:nvPr>
        </p:nvSpPr>
        <p:spPr>
          <a:xfrm>
            <a:off x="97155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43</a:t>
            </a:fld>
            <a:endParaRPr lang="en-US"/>
          </a:p>
        </p:txBody>
      </p:sp>
    </p:spTree>
    <p:extLst>
      <p:ext uri="{BB962C8B-B14F-4D97-AF65-F5344CB8AC3E}">
        <p14:creationId xmlns:p14="http://schemas.microsoft.com/office/powerpoint/2010/main" val="3191543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BDD50-2561-F349-B281-F7ECBCA66596}"/>
              </a:ext>
            </a:extLst>
          </p:cNvPr>
          <p:cNvSpPr>
            <a:spLocks noGrp="1"/>
          </p:cNvSpPr>
          <p:nvPr>
            <p:ph type="title"/>
          </p:nvPr>
        </p:nvSpPr>
        <p:spPr>
          <a:xfrm>
            <a:off x="964023" y="879063"/>
            <a:ext cx="10155081" cy="610863"/>
          </a:xfrm>
        </p:spPr>
        <p:txBody>
          <a:bodyPr/>
          <a:lstStyle/>
          <a:p>
            <a:r>
              <a:rPr lang="en-US" dirty="0"/>
              <a:t>What’s Next?</a:t>
            </a:r>
          </a:p>
        </p:txBody>
      </p:sp>
      <p:sp>
        <p:nvSpPr>
          <p:cNvPr id="4" name="Text Placeholder 3">
            <a:extLst>
              <a:ext uri="{FF2B5EF4-FFF2-40B4-BE49-F238E27FC236}">
                <a16:creationId xmlns:a16="http://schemas.microsoft.com/office/drawing/2014/main" id="{CF5DFA16-8330-DD45-AEA5-3FD3800D386B}"/>
              </a:ext>
            </a:extLst>
          </p:cNvPr>
          <p:cNvSpPr>
            <a:spLocks noGrp="1"/>
          </p:cNvSpPr>
          <p:nvPr>
            <p:ph type="body" sz="quarter" idx="11"/>
          </p:nvPr>
        </p:nvSpPr>
        <p:spPr>
          <a:xfrm>
            <a:off x="952499" y="2289362"/>
            <a:ext cx="10166605" cy="3482787"/>
          </a:xfrm>
        </p:spPr>
        <p:txBody>
          <a:bodyPr/>
          <a:lstStyle/>
          <a:p>
            <a:pPr marL="285750" indent="-285750">
              <a:spcBef>
                <a:spcPts val="400"/>
              </a:spcBef>
              <a:buFont typeface="Arial" panose="020B0604020202020204" pitchFamily="34" charset="0"/>
              <a:buChar char="•"/>
            </a:pPr>
            <a:r>
              <a:rPr lang="en-US" sz="1800" dirty="0"/>
              <a:t>Apply the Strategic Prevention Framework (SPF)</a:t>
            </a:r>
          </a:p>
          <a:p>
            <a:pPr marL="971550" lvl="1" indent="-285750">
              <a:spcBef>
                <a:spcPts val="400"/>
              </a:spcBef>
            </a:pPr>
            <a:r>
              <a:rPr lang="en-US" sz="1800" dirty="0"/>
              <a:t>Assess youth use and local risk factors influencing their use</a:t>
            </a:r>
          </a:p>
          <a:p>
            <a:pPr marL="971550" lvl="1" indent="-285750">
              <a:spcBef>
                <a:spcPts val="400"/>
              </a:spcBef>
            </a:pPr>
            <a:r>
              <a:rPr lang="en-US" sz="1800" dirty="0"/>
              <a:t>Ask what do youth and school administrators observe?</a:t>
            </a:r>
          </a:p>
          <a:p>
            <a:pPr marL="971550" lvl="1" indent="-285750">
              <a:spcBef>
                <a:spcPts val="400"/>
              </a:spcBef>
            </a:pPr>
            <a:r>
              <a:rPr lang="en-US" sz="1800" dirty="0"/>
              <a:t>Does school health or prevention curriculum cover vaping? </a:t>
            </a:r>
          </a:p>
          <a:p>
            <a:pPr marL="971550" lvl="1" indent="-285750">
              <a:spcBef>
                <a:spcPts val="400"/>
              </a:spcBef>
            </a:pPr>
            <a:r>
              <a:rPr lang="en-US" sz="1800" dirty="0"/>
              <a:t>What current vaping prevention initiatives exist and what organizations are implementing them?</a:t>
            </a:r>
          </a:p>
          <a:p>
            <a:pPr marL="971550" lvl="1" indent="-285750">
              <a:spcBef>
                <a:spcPts val="400"/>
              </a:spcBef>
            </a:pPr>
            <a:r>
              <a:rPr lang="en-US" sz="1800" dirty="0"/>
              <a:t>Ongoing assessment as vaping devices, substances and where youth access change</a:t>
            </a:r>
          </a:p>
          <a:p>
            <a:pPr marL="285750" indent="-285750">
              <a:spcBef>
                <a:spcPts val="400"/>
              </a:spcBef>
              <a:buFont typeface="Arial" panose="020B0604020202020204" pitchFamily="34" charset="0"/>
              <a:buChar char="•"/>
            </a:pPr>
            <a:r>
              <a:rPr lang="en-US" sz="1800" dirty="0"/>
              <a:t>Share data regarding use and stories with policymakers to build support for vaping prevention initiatives</a:t>
            </a:r>
          </a:p>
          <a:p>
            <a:pPr marL="285750" indent="-285750">
              <a:spcBef>
                <a:spcPts val="400"/>
              </a:spcBef>
              <a:buFont typeface="Arial" panose="020B0604020202020204" pitchFamily="34" charset="0"/>
              <a:buChar char="•"/>
            </a:pPr>
            <a:r>
              <a:rPr lang="en-US" sz="1800" dirty="0"/>
              <a:t>Check RBHAO for regional initiatives and other LPCs/Coalitions</a:t>
            </a:r>
          </a:p>
          <a:p>
            <a:pPr marL="285750" indent="-285750">
              <a:spcBef>
                <a:spcPts val="400"/>
              </a:spcBef>
              <a:buFont typeface="Arial" panose="020B0604020202020204" pitchFamily="34" charset="0"/>
              <a:buChar char="•"/>
            </a:pPr>
            <a:r>
              <a:rPr lang="en-US" sz="1800" dirty="0"/>
              <a:t>Check CT Clearinghouse for resource materials</a:t>
            </a:r>
          </a:p>
        </p:txBody>
      </p:sp>
      <p:sp>
        <p:nvSpPr>
          <p:cNvPr id="6" name="Footer Placeholder 5">
            <a:extLst>
              <a:ext uri="{FF2B5EF4-FFF2-40B4-BE49-F238E27FC236}">
                <a16:creationId xmlns:a16="http://schemas.microsoft.com/office/drawing/2014/main" id="{F0F7CEB2-A883-E94E-A529-245274F03BB3}"/>
              </a:ext>
            </a:extLst>
          </p:cNvPr>
          <p:cNvSpPr>
            <a:spLocks noGrp="1"/>
          </p:cNvSpPr>
          <p:nvPr>
            <p:ph type="ftr" sz="quarter" idx="15"/>
          </p:nvPr>
        </p:nvSpPr>
        <p:spPr/>
        <p:txBody>
          <a:bodyPr/>
          <a:lstStyle/>
          <a:p>
            <a:r>
              <a:rPr lang="en-US" dirty="0"/>
              <a:t>Fundamentals of Vaping</a:t>
            </a:r>
            <a:endParaRPr lang="en-US" b="0" dirty="0"/>
          </a:p>
        </p:txBody>
      </p:sp>
      <p:sp>
        <p:nvSpPr>
          <p:cNvPr id="7" name="Slide Number Placeholder 6">
            <a:extLst>
              <a:ext uri="{FF2B5EF4-FFF2-40B4-BE49-F238E27FC236}">
                <a16:creationId xmlns:a16="http://schemas.microsoft.com/office/drawing/2014/main" id="{8F982F6F-21D0-A64E-BAB2-BFA486D1DD90}"/>
              </a:ext>
            </a:extLst>
          </p:cNvPr>
          <p:cNvSpPr>
            <a:spLocks noGrp="1"/>
          </p:cNvSpPr>
          <p:nvPr>
            <p:ph type="sldNum" sz="quarter" idx="16"/>
          </p:nvPr>
        </p:nvSpPr>
        <p:spPr/>
        <p:txBody>
          <a:bodyPr/>
          <a:lstStyle/>
          <a:p>
            <a:fld id="{294A09A9-5501-47C1-A89A-A340965A2BE2}" type="slidenum">
              <a:rPr lang="en-US" smtClean="0"/>
              <a:pPr/>
              <a:t>44</a:t>
            </a:fld>
            <a:endParaRPr lang="en-US" dirty="0">
              <a:latin typeface="+mn-lt"/>
            </a:endParaRPr>
          </a:p>
        </p:txBody>
      </p:sp>
    </p:spTree>
    <p:extLst>
      <p:ext uri="{BB962C8B-B14F-4D97-AF65-F5344CB8AC3E}">
        <p14:creationId xmlns:p14="http://schemas.microsoft.com/office/powerpoint/2010/main" val="2684903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05AA-7DC1-C74A-AE70-4947619D8144}"/>
              </a:ext>
            </a:extLst>
          </p:cNvPr>
          <p:cNvSpPr>
            <a:spLocks noGrp="1"/>
          </p:cNvSpPr>
          <p:nvPr>
            <p:ph type="title"/>
          </p:nvPr>
        </p:nvSpPr>
        <p:spPr>
          <a:xfrm>
            <a:off x="964023" y="879063"/>
            <a:ext cx="8948073" cy="610863"/>
          </a:xfrm>
        </p:spPr>
        <p:txBody>
          <a:bodyPr>
            <a:normAutofit fontScale="90000"/>
          </a:bodyPr>
          <a:lstStyle/>
          <a:p>
            <a:r>
              <a:rPr lang="en-US" dirty="0"/>
              <a:t>Strategic Prevention Framework Resources </a:t>
            </a:r>
          </a:p>
        </p:txBody>
      </p:sp>
      <p:sp>
        <p:nvSpPr>
          <p:cNvPr id="3" name="Text Placeholder 2">
            <a:extLst>
              <a:ext uri="{FF2B5EF4-FFF2-40B4-BE49-F238E27FC236}">
                <a16:creationId xmlns:a16="http://schemas.microsoft.com/office/drawing/2014/main" id="{6CA6500A-3EE9-EE44-8CD3-DA8E3FA6043F}"/>
              </a:ext>
            </a:extLst>
          </p:cNvPr>
          <p:cNvSpPr>
            <a:spLocks noGrp="1"/>
          </p:cNvSpPr>
          <p:nvPr>
            <p:ph type="body" idx="1"/>
          </p:nvPr>
        </p:nvSpPr>
        <p:spPr>
          <a:xfrm>
            <a:off x="952500" y="2093509"/>
            <a:ext cx="3036477" cy="610863"/>
          </a:xfrm>
        </p:spPr>
        <p:txBody>
          <a:bodyPr>
            <a:noAutofit/>
          </a:bodyPr>
          <a:lstStyle/>
          <a:p>
            <a:r>
              <a:rPr lang="en-US" dirty="0">
                <a:hlinkClick r:id="rId3"/>
              </a:rPr>
              <a:t>Strategic Prevention Framework 101 – Presentation</a:t>
            </a:r>
            <a:endParaRPr lang="en-US" dirty="0"/>
          </a:p>
        </p:txBody>
      </p:sp>
      <p:sp>
        <p:nvSpPr>
          <p:cNvPr id="5" name="Text Placeholder 4">
            <a:extLst>
              <a:ext uri="{FF2B5EF4-FFF2-40B4-BE49-F238E27FC236}">
                <a16:creationId xmlns:a16="http://schemas.microsoft.com/office/drawing/2014/main" id="{8AAF396E-C37A-6748-A295-F986D9C83A12}"/>
              </a:ext>
            </a:extLst>
          </p:cNvPr>
          <p:cNvSpPr>
            <a:spLocks noGrp="1"/>
          </p:cNvSpPr>
          <p:nvPr>
            <p:ph type="body" idx="10"/>
          </p:nvPr>
        </p:nvSpPr>
        <p:spPr>
          <a:xfrm>
            <a:off x="4577761" y="2074292"/>
            <a:ext cx="3036477" cy="705637"/>
          </a:xfrm>
        </p:spPr>
        <p:txBody>
          <a:bodyPr>
            <a:noAutofit/>
          </a:bodyPr>
          <a:lstStyle/>
          <a:p>
            <a:r>
              <a:rPr lang="en-US" dirty="0">
                <a:hlinkClick r:id="rId4"/>
              </a:rPr>
              <a:t>SPF &amp; Sustainability Chart</a:t>
            </a:r>
            <a:endParaRPr lang="en-US" dirty="0"/>
          </a:p>
          <a:p>
            <a:r>
              <a:rPr lang="en-US" dirty="0">
                <a:hlinkClick r:id="rId5"/>
              </a:rPr>
              <a:t>SPF &amp; Cultural Competence Chart</a:t>
            </a:r>
            <a:endParaRPr lang="en-US" dirty="0"/>
          </a:p>
        </p:txBody>
      </p:sp>
      <p:sp>
        <p:nvSpPr>
          <p:cNvPr id="7" name="Text Placeholder 6">
            <a:extLst>
              <a:ext uri="{FF2B5EF4-FFF2-40B4-BE49-F238E27FC236}">
                <a16:creationId xmlns:a16="http://schemas.microsoft.com/office/drawing/2014/main" id="{6E28B270-F19B-6441-BAD2-B5F115612BD8}"/>
              </a:ext>
            </a:extLst>
          </p:cNvPr>
          <p:cNvSpPr>
            <a:spLocks noGrp="1"/>
          </p:cNvSpPr>
          <p:nvPr>
            <p:ph type="body" idx="12"/>
          </p:nvPr>
        </p:nvSpPr>
        <p:spPr>
          <a:xfrm>
            <a:off x="8203023" y="2196832"/>
            <a:ext cx="3036477" cy="404216"/>
          </a:xfrm>
        </p:spPr>
        <p:txBody>
          <a:bodyPr>
            <a:noAutofit/>
          </a:bodyPr>
          <a:lstStyle/>
          <a:p>
            <a:r>
              <a:rPr lang="en-US" dirty="0">
                <a:hlinkClick r:id="rId6"/>
              </a:rPr>
              <a:t>SPF 101 Step Action Checklist</a:t>
            </a:r>
            <a:endParaRPr lang="en-US" dirty="0"/>
          </a:p>
        </p:txBody>
      </p:sp>
      <p:sp>
        <p:nvSpPr>
          <p:cNvPr id="10" name="Footer Placeholder 9">
            <a:extLst>
              <a:ext uri="{FF2B5EF4-FFF2-40B4-BE49-F238E27FC236}">
                <a16:creationId xmlns:a16="http://schemas.microsoft.com/office/drawing/2014/main" id="{FCA775F7-989C-3545-A2E8-948D2D184701}"/>
              </a:ext>
            </a:extLst>
          </p:cNvPr>
          <p:cNvSpPr>
            <a:spLocks noGrp="1"/>
          </p:cNvSpPr>
          <p:nvPr>
            <p:ph type="ftr" sz="quarter" idx="15"/>
          </p:nvPr>
        </p:nvSpPr>
        <p:spPr/>
        <p:txBody>
          <a:bodyPr/>
          <a:lstStyle/>
          <a:p>
            <a:r>
              <a:rPr lang="en-US" b="0" dirty="0"/>
              <a:t>Fundamentals of Vaping</a:t>
            </a:r>
          </a:p>
        </p:txBody>
      </p:sp>
      <p:sp>
        <p:nvSpPr>
          <p:cNvPr id="11" name="Slide Number Placeholder 10">
            <a:extLst>
              <a:ext uri="{FF2B5EF4-FFF2-40B4-BE49-F238E27FC236}">
                <a16:creationId xmlns:a16="http://schemas.microsoft.com/office/drawing/2014/main" id="{0A545D4B-B1F5-9446-99FB-F69158BDD74D}"/>
              </a:ext>
            </a:extLst>
          </p:cNvPr>
          <p:cNvSpPr>
            <a:spLocks noGrp="1"/>
          </p:cNvSpPr>
          <p:nvPr>
            <p:ph type="sldNum" sz="quarter" idx="16"/>
          </p:nvPr>
        </p:nvSpPr>
        <p:spPr/>
        <p:txBody>
          <a:bodyPr/>
          <a:lstStyle/>
          <a:p>
            <a:fld id="{294A09A9-5501-47C1-A89A-A340965A2BE2}" type="slidenum">
              <a:rPr lang="en-US" smtClean="0"/>
              <a:pPr/>
              <a:t>45</a:t>
            </a:fld>
            <a:endParaRPr lang="en-US" dirty="0">
              <a:latin typeface="+mn-lt"/>
            </a:endParaRPr>
          </a:p>
        </p:txBody>
      </p:sp>
      <p:pic>
        <p:nvPicPr>
          <p:cNvPr id="13" name="Picture 12">
            <a:extLst>
              <a:ext uri="{FF2B5EF4-FFF2-40B4-BE49-F238E27FC236}">
                <a16:creationId xmlns:a16="http://schemas.microsoft.com/office/drawing/2014/main" id="{AB1945C0-2F8F-854F-B815-BCC4C8388759}"/>
              </a:ext>
            </a:extLst>
          </p:cNvPr>
          <p:cNvPicPr>
            <a:picLocks noChangeAspect="1"/>
          </p:cNvPicPr>
          <p:nvPr/>
        </p:nvPicPr>
        <p:blipFill>
          <a:blip r:embed="rId7"/>
          <a:stretch>
            <a:fillRect/>
          </a:stretch>
        </p:blipFill>
        <p:spPr>
          <a:xfrm>
            <a:off x="971550" y="2901816"/>
            <a:ext cx="3085161" cy="1736798"/>
          </a:xfrm>
          <a:prstGeom prst="rect">
            <a:avLst/>
          </a:prstGeom>
        </p:spPr>
      </p:pic>
      <p:pic>
        <p:nvPicPr>
          <p:cNvPr id="14" name="Picture 13">
            <a:extLst>
              <a:ext uri="{FF2B5EF4-FFF2-40B4-BE49-F238E27FC236}">
                <a16:creationId xmlns:a16="http://schemas.microsoft.com/office/drawing/2014/main" id="{054B152E-0FC3-6E49-82D6-D70A5BCF633F}"/>
              </a:ext>
            </a:extLst>
          </p:cNvPr>
          <p:cNvPicPr>
            <a:picLocks noChangeAspect="1"/>
          </p:cNvPicPr>
          <p:nvPr/>
        </p:nvPicPr>
        <p:blipFill>
          <a:blip r:embed="rId8"/>
          <a:stretch>
            <a:fillRect/>
          </a:stretch>
        </p:blipFill>
        <p:spPr>
          <a:xfrm rot="19802771">
            <a:off x="4756740" y="3030426"/>
            <a:ext cx="1601751" cy="2236781"/>
          </a:xfrm>
          <a:prstGeom prst="rect">
            <a:avLst/>
          </a:prstGeom>
        </p:spPr>
      </p:pic>
      <p:pic>
        <p:nvPicPr>
          <p:cNvPr id="15" name="Picture 14">
            <a:extLst>
              <a:ext uri="{FF2B5EF4-FFF2-40B4-BE49-F238E27FC236}">
                <a16:creationId xmlns:a16="http://schemas.microsoft.com/office/drawing/2014/main" id="{F03BC73B-7CCA-C24C-8FDC-F06A83464A81}"/>
              </a:ext>
            </a:extLst>
          </p:cNvPr>
          <p:cNvPicPr>
            <a:picLocks noChangeAspect="1"/>
          </p:cNvPicPr>
          <p:nvPr/>
        </p:nvPicPr>
        <p:blipFill>
          <a:blip r:embed="rId9"/>
          <a:stretch>
            <a:fillRect/>
          </a:stretch>
        </p:blipFill>
        <p:spPr>
          <a:xfrm rot="1800000">
            <a:off x="5842053" y="3117917"/>
            <a:ext cx="1600200" cy="2061796"/>
          </a:xfrm>
          <a:prstGeom prst="rect">
            <a:avLst/>
          </a:prstGeom>
        </p:spPr>
      </p:pic>
      <p:pic>
        <p:nvPicPr>
          <p:cNvPr id="16" name="Picture 15">
            <a:extLst>
              <a:ext uri="{FF2B5EF4-FFF2-40B4-BE49-F238E27FC236}">
                <a16:creationId xmlns:a16="http://schemas.microsoft.com/office/drawing/2014/main" id="{E0046044-B9FD-9749-AB96-03574642092D}"/>
              </a:ext>
            </a:extLst>
          </p:cNvPr>
          <p:cNvPicPr>
            <a:picLocks noChangeAspect="1"/>
          </p:cNvPicPr>
          <p:nvPr/>
        </p:nvPicPr>
        <p:blipFill>
          <a:blip r:embed="rId10"/>
          <a:stretch>
            <a:fillRect/>
          </a:stretch>
        </p:blipFill>
        <p:spPr>
          <a:xfrm>
            <a:off x="8187017" y="2793173"/>
            <a:ext cx="3033433" cy="1954084"/>
          </a:xfrm>
          <a:prstGeom prst="rect">
            <a:avLst/>
          </a:prstGeom>
        </p:spPr>
      </p:pic>
    </p:spTree>
    <p:extLst>
      <p:ext uri="{BB962C8B-B14F-4D97-AF65-F5344CB8AC3E}">
        <p14:creationId xmlns:p14="http://schemas.microsoft.com/office/powerpoint/2010/main" val="1495531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ECA6-B06F-CA4B-8FFC-466876B312A5}"/>
              </a:ext>
            </a:extLst>
          </p:cNvPr>
          <p:cNvSpPr>
            <a:spLocks noGrp="1"/>
          </p:cNvSpPr>
          <p:nvPr>
            <p:ph type="title"/>
          </p:nvPr>
        </p:nvSpPr>
        <p:spPr>
          <a:xfrm>
            <a:off x="964023" y="958575"/>
            <a:ext cx="4941477" cy="610863"/>
          </a:xfrm>
        </p:spPr>
        <p:txBody>
          <a:bodyPr>
            <a:normAutofit fontScale="90000"/>
          </a:bodyPr>
          <a:lstStyle/>
          <a:p>
            <a:r>
              <a:rPr lang="en-US" dirty="0"/>
              <a:t>Vaping Prevention Resources</a:t>
            </a:r>
          </a:p>
        </p:txBody>
      </p:sp>
      <p:sp>
        <p:nvSpPr>
          <p:cNvPr id="3" name="Text Placeholder 2">
            <a:extLst>
              <a:ext uri="{FF2B5EF4-FFF2-40B4-BE49-F238E27FC236}">
                <a16:creationId xmlns:a16="http://schemas.microsoft.com/office/drawing/2014/main" id="{FE5EB947-D3E7-AF43-9B24-823FB638D62B}"/>
              </a:ext>
            </a:extLst>
          </p:cNvPr>
          <p:cNvSpPr>
            <a:spLocks noGrp="1"/>
          </p:cNvSpPr>
          <p:nvPr>
            <p:ph type="body" sz="quarter" idx="10"/>
          </p:nvPr>
        </p:nvSpPr>
        <p:spPr>
          <a:xfrm>
            <a:off x="850900" y="2693355"/>
            <a:ext cx="4838700" cy="574318"/>
          </a:xfrm>
        </p:spPr>
        <p:txBody>
          <a:bodyPr/>
          <a:lstStyle/>
          <a:p>
            <a:r>
              <a:rPr lang="en-US" dirty="0"/>
              <a:t>Tips on having prevention conversations with:</a:t>
            </a:r>
          </a:p>
          <a:p>
            <a:r>
              <a:rPr lang="en-US" dirty="0">
                <a:hlinkClick r:id="rId3"/>
              </a:rPr>
              <a:t>Teens </a:t>
            </a:r>
            <a:r>
              <a:rPr lang="en-US" dirty="0"/>
              <a:t>| </a:t>
            </a:r>
            <a:r>
              <a:rPr lang="en-US" dirty="0">
                <a:hlinkClick r:id="rId4"/>
              </a:rPr>
              <a:t>Young Adults</a:t>
            </a:r>
            <a:r>
              <a:rPr lang="en-US" dirty="0"/>
              <a:t> | </a:t>
            </a:r>
            <a:r>
              <a:rPr lang="en-US" dirty="0">
                <a:hlinkClick r:id="rId5"/>
              </a:rPr>
              <a:t>Pre-Teens</a:t>
            </a:r>
            <a:endParaRPr lang="en-US" dirty="0"/>
          </a:p>
        </p:txBody>
      </p:sp>
      <p:sp>
        <p:nvSpPr>
          <p:cNvPr id="4" name="Text Placeholder 3">
            <a:extLst>
              <a:ext uri="{FF2B5EF4-FFF2-40B4-BE49-F238E27FC236}">
                <a16:creationId xmlns:a16="http://schemas.microsoft.com/office/drawing/2014/main" id="{324BBE8D-94D7-EE47-A7F1-4033A81C3768}"/>
              </a:ext>
            </a:extLst>
          </p:cNvPr>
          <p:cNvSpPr>
            <a:spLocks noGrp="1"/>
          </p:cNvSpPr>
          <p:nvPr>
            <p:ph type="body" sz="quarter" idx="12"/>
          </p:nvPr>
        </p:nvSpPr>
        <p:spPr>
          <a:xfrm>
            <a:off x="831850" y="2377440"/>
            <a:ext cx="4838700" cy="315915"/>
          </a:xfrm>
        </p:spPr>
        <p:txBody>
          <a:bodyPr/>
          <a:lstStyle/>
          <a:p>
            <a:r>
              <a:rPr lang="en-US" dirty="0"/>
              <a:t>Cruise into Communication Messages</a:t>
            </a:r>
          </a:p>
        </p:txBody>
      </p:sp>
      <p:sp>
        <p:nvSpPr>
          <p:cNvPr id="5" name="Text Placeholder 4">
            <a:extLst>
              <a:ext uri="{FF2B5EF4-FFF2-40B4-BE49-F238E27FC236}">
                <a16:creationId xmlns:a16="http://schemas.microsoft.com/office/drawing/2014/main" id="{CA7D4155-1861-924B-A256-0FBB00F377A6}"/>
              </a:ext>
            </a:extLst>
          </p:cNvPr>
          <p:cNvSpPr>
            <a:spLocks noGrp="1"/>
          </p:cNvSpPr>
          <p:nvPr>
            <p:ph type="body" sz="quarter" idx="13"/>
          </p:nvPr>
        </p:nvSpPr>
        <p:spPr>
          <a:xfrm>
            <a:off x="831850" y="3815551"/>
            <a:ext cx="4838700" cy="1305432"/>
          </a:xfrm>
        </p:spPr>
        <p:txBody>
          <a:bodyPr/>
          <a:lstStyle/>
          <a:p>
            <a:r>
              <a:rPr lang="en-US" dirty="0"/>
              <a:t>The Vaping Resources Committee’s goal is to gather, consolidate, and where necessary, create fact-based effective resources for consistent use across the state to address the vaping crisis in Connecticut:</a:t>
            </a:r>
          </a:p>
          <a:p>
            <a:r>
              <a:rPr lang="en-US" dirty="0">
                <a:hlinkClick r:id="rId6"/>
              </a:rPr>
              <a:t>Resource Webpage</a:t>
            </a:r>
            <a:endParaRPr lang="en-US" dirty="0"/>
          </a:p>
          <a:p>
            <a:r>
              <a:rPr lang="en-US" dirty="0">
                <a:hlinkClick r:id="rId7"/>
              </a:rPr>
              <a:t>TTASC What You Should Know About Vaping Video</a:t>
            </a:r>
            <a:endParaRPr lang="en-US" dirty="0"/>
          </a:p>
          <a:p>
            <a:r>
              <a:rPr lang="en-US" dirty="0">
                <a:hlinkClick r:id="rId8"/>
              </a:rPr>
              <a:t>TTASC Prevention 101 Training Presentation</a:t>
            </a:r>
            <a:endParaRPr lang="en-US" dirty="0"/>
          </a:p>
        </p:txBody>
      </p:sp>
      <p:sp>
        <p:nvSpPr>
          <p:cNvPr id="6" name="Text Placeholder 5">
            <a:extLst>
              <a:ext uri="{FF2B5EF4-FFF2-40B4-BE49-F238E27FC236}">
                <a16:creationId xmlns:a16="http://schemas.microsoft.com/office/drawing/2014/main" id="{52D93DF5-F3E2-7C4A-B85E-0505A908F473}"/>
              </a:ext>
            </a:extLst>
          </p:cNvPr>
          <p:cNvSpPr>
            <a:spLocks noGrp="1"/>
          </p:cNvSpPr>
          <p:nvPr>
            <p:ph type="body" sz="quarter" idx="14"/>
          </p:nvPr>
        </p:nvSpPr>
        <p:spPr>
          <a:xfrm>
            <a:off x="850900" y="3499636"/>
            <a:ext cx="4838700" cy="315915"/>
          </a:xfrm>
        </p:spPr>
        <p:txBody>
          <a:bodyPr/>
          <a:lstStyle/>
          <a:p>
            <a:r>
              <a:rPr lang="en-US" dirty="0"/>
              <a:t>Connecticut Vaping Resource Committee</a:t>
            </a:r>
          </a:p>
        </p:txBody>
      </p:sp>
      <p:sp>
        <p:nvSpPr>
          <p:cNvPr id="9" name="Text Placeholder 8">
            <a:extLst>
              <a:ext uri="{FF2B5EF4-FFF2-40B4-BE49-F238E27FC236}">
                <a16:creationId xmlns:a16="http://schemas.microsoft.com/office/drawing/2014/main" id="{E77F6837-2414-A947-98A8-0CCD7B2BCDDE}"/>
              </a:ext>
            </a:extLst>
          </p:cNvPr>
          <p:cNvSpPr>
            <a:spLocks noGrp="1"/>
          </p:cNvSpPr>
          <p:nvPr>
            <p:ph type="body" sz="quarter" idx="17"/>
          </p:nvPr>
        </p:nvSpPr>
        <p:spPr>
          <a:xfrm>
            <a:off x="5905500" y="3267674"/>
            <a:ext cx="4838700" cy="574318"/>
          </a:xfrm>
        </p:spPr>
        <p:txBody>
          <a:bodyPr/>
          <a:lstStyle/>
          <a:p>
            <a:r>
              <a:rPr lang="en-US" dirty="0">
                <a:hlinkClick r:id="rId9"/>
              </a:rPr>
              <a:t>TTASC Marijuana – Changing the Conversation Between Youth &amp; Adults</a:t>
            </a:r>
            <a:endParaRPr lang="en-US" dirty="0"/>
          </a:p>
          <a:p>
            <a:r>
              <a:rPr lang="en-US" dirty="0">
                <a:hlinkClick r:id="rId10"/>
              </a:rPr>
              <a:t>EmpoweringParents – How to Talk to Your Child About Marijuana: 4 Responses for Parents</a:t>
            </a:r>
            <a:endParaRPr lang="en-US" dirty="0"/>
          </a:p>
          <a:p>
            <a:r>
              <a:rPr lang="en-US" dirty="0">
                <a:hlinkClick r:id="rId11"/>
              </a:rPr>
              <a:t>How Marijuana Legalization Could Change The Way Parents Talk to Their Kids About Pot</a:t>
            </a:r>
            <a:endParaRPr lang="en-US" dirty="0"/>
          </a:p>
          <a:p>
            <a:r>
              <a:rPr lang="en-US" dirty="0">
                <a:hlinkClick r:id="rId12"/>
              </a:rPr>
              <a:t>New England Prevention Technology Transfer Center | Summary of Marijuana Law</a:t>
            </a:r>
            <a:endParaRPr lang="en-US" dirty="0"/>
          </a:p>
        </p:txBody>
      </p:sp>
      <p:sp>
        <p:nvSpPr>
          <p:cNvPr id="10" name="Text Placeholder 9">
            <a:extLst>
              <a:ext uri="{FF2B5EF4-FFF2-40B4-BE49-F238E27FC236}">
                <a16:creationId xmlns:a16="http://schemas.microsoft.com/office/drawing/2014/main" id="{3554E639-D431-6F44-ADF9-EF9A7B3F5C4D}"/>
              </a:ext>
            </a:extLst>
          </p:cNvPr>
          <p:cNvSpPr>
            <a:spLocks noGrp="1"/>
          </p:cNvSpPr>
          <p:nvPr>
            <p:ph type="body" sz="quarter" idx="18"/>
          </p:nvPr>
        </p:nvSpPr>
        <p:spPr>
          <a:xfrm>
            <a:off x="5905500" y="2951758"/>
            <a:ext cx="4838700" cy="315915"/>
          </a:xfrm>
        </p:spPr>
        <p:txBody>
          <a:bodyPr/>
          <a:lstStyle/>
          <a:p>
            <a:r>
              <a:rPr lang="en-US" dirty="0"/>
              <a:t>Marijuana Prevention</a:t>
            </a:r>
          </a:p>
        </p:txBody>
      </p:sp>
      <p:sp>
        <p:nvSpPr>
          <p:cNvPr id="14" name="Footer Placeholder 13">
            <a:extLst>
              <a:ext uri="{FF2B5EF4-FFF2-40B4-BE49-F238E27FC236}">
                <a16:creationId xmlns:a16="http://schemas.microsoft.com/office/drawing/2014/main" id="{C5418E63-B95C-2045-A302-1B05E3D4053B}"/>
              </a:ext>
            </a:extLst>
          </p:cNvPr>
          <p:cNvSpPr>
            <a:spLocks noGrp="1"/>
          </p:cNvSpPr>
          <p:nvPr>
            <p:ph type="ftr" sz="quarter" idx="22"/>
          </p:nvPr>
        </p:nvSpPr>
        <p:spPr/>
        <p:txBody>
          <a:bodyPr/>
          <a:lstStyle/>
          <a:p>
            <a:r>
              <a:rPr lang="en-US" b="0" dirty="0"/>
              <a:t>Fundamentals of Vaping</a:t>
            </a:r>
          </a:p>
        </p:txBody>
      </p:sp>
      <p:sp>
        <p:nvSpPr>
          <p:cNvPr id="15" name="Slide Number Placeholder 14">
            <a:extLst>
              <a:ext uri="{FF2B5EF4-FFF2-40B4-BE49-F238E27FC236}">
                <a16:creationId xmlns:a16="http://schemas.microsoft.com/office/drawing/2014/main" id="{249228E5-5DCC-F041-A43E-D1F0639D1D08}"/>
              </a:ext>
            </a:extLst>
          </p:cNvPr>
          <p:cNvSpPr>
            <a:spLocks noGrp="1"/>
          </p:cNvSpPr>
          <p:nvPr>
            <p:ph type="sldNum" sz="quarter" idx="23"/>
          </p:nvPr>
        </p:nvSpPr>
        <p:spPr/>
        <p:txBody>
          <a:bodyPr/>
          <a:lstStyle/>
          <a:p>
            <a:fld id="{294A09A9-5501-47C1-A89A-A340965A2BE2}" type="slidenum">
              <a:rPr lang="en-US" smtClean="0"/>
              <a:pPr/>
              <a:t>46</a:t>
            </a:fld>
            <a:endParaRPr lang="en-US" dirty="0">
              <a:latin typeface="+mn-lt"/>
            </a:endParaRPr>
          </a:p>
        </p:txBody>
      </p:sp>
    </p:spTree>
    <p:extLst>
      <p:ext uri="{BB962C8B-B14F-4D97-AF65-F5344CB8AC3E}">
        <p14:creationId xmlns:p14="http://schemas.microsoft.com/office/powerpoint/2010/main" val="3503571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ECA6-B06F-CA4B-8FFC-466876B312A5}"/>
              </a:ext>
            </a:extLst>
          </p:cNvPr>
          <p:cNvSpPr>
            <a:spLocks noGrp="1"/>
          </p:cNvSpPr>
          <p:nvPr>
            <p:ph type="title"/>
          </p:nvPr>
        </p:nvSpPr>
        <p:spPr>
          <a:xfrm>
            <a:off x="964023" y="960120"/>
            <a:ext cx="4941477" cy="610863"/>
          </a:xfrm>
        </p:spPr>
        <p:txBody>
          <a:bodyPr>
            <a:normAutofit fontScale="90000"/>
          </a:bodyPr>
          <a:lstStyle/>
          <a:p>
            <a:r>
              <a:rPr lang="en-US" dirty="0"/>
              <a:t>Vaping Prevention &amp; Cessation Resources</a:t>
            </a:r>
          </a:p>
        </p:txBody>
      </p:sp>
      <p:sp>
        <p:nvSpPr>
          <p:cNvPr id="3" name="Text Placeholder 2">
            <a:extLst>
              <a:ext uri="{FF2B5EF4-FFF2-40B4-BE49-F238E27FC236}">
                <a16:creationId xmlns:a16="http://schemas.microsoft.com/office/drawing/2014/main" id="{FE5EB947-D3E7-AF43-9B24-823FB638D62B}"/>
              </a:ext>
            </a:extLst>
          </p:cNvPr>
          <p:cNvSpPr>
            <a:spLocks noGrp="1"/>
          </p:cNvSpPr>
          <p:nvPr>
            <p:ph type="body" sz="quarter" idx="10"/>
          </p:nvPr>
        </p:nvSpPr>
        <p:spPr>
          <a:xfrm>
            <a:off x="831851" y="3121172"/>
            <a:ext cx="4838700" cy="574318"/>
          </a:xfrm>
        </p:spPr>
        <p:txBody>
          <a:bodyPr/>
          <a:lstStyle/>
          <a:p>
            <a:r>
              <a:rPr lang="en-US" dirty="0"/>
              <a:t>Intervention for Nicotine Dependence: Education, Prevention, Tobacco and Health (INDEPTH) is a new alternative to suspension of citation that helps schools and communities address the teen vaping problem in a more supportive way</a:t>
            </a:r>
          </a:p>
          <a:p>
            <a:r>
              <a:rPr lang="en-US" dirty="0">
                <a:hlinkClick r:id="rId3"/>
              </a:rPr>
              <a:t>Click here to learn more</a:t>
            </a:r>
            <a:endParaRPr lang="en-US" dirty="0"/>
          </a:p>
        </p:txBody>
      </p:sp>
      <p:sp>
        <p:nvSpPr>
          <p:cNvPr id="4" name="Text Placeholder 3">
            <a:extLst>
              <a:ext uri="{FF2B5EF4-FFF2-40B4-BE49-F238E27FC236}">
                <a16:creationId xmlns:a16="http://schemas.microsoft.com/office/drawing/2014/main" id="{324BBE8D-94D7-EE47-A7F1-4033A81C3768}"/>
              </a:ext>
            </a:extLst>
          </p:cNvPr>
          <p:cNvSpPr>
            <a:spLocks noGrp="1"/>
          </p:cNvSpPr>
          <p:nvPr>
            <p:ph type="body" sz="quarter" idx="12"/>
          </p:nvPr>
        </p:nvSpPr>
        <p:spPr>
          <a:xfrm>
            <a:off x="831850" y="2373057"/>
            <a:ext cx="5429802" cy="315915"/>
          </a:xfrm>
        </p:spPr>
        <p:txBody>
          <a:bodyPr/>
          <a:lstStyle/>
          <a:p>
            <a:r>
              <a:rPr lang="en-US" dirty="0"/>
              <a:t>INDEPTH: An Alternative to Suspension or Citation</a:t>
            </a:r>
          </a:p>
          <a:p>
            <a:r>
              <a:rPr lang="en-US" dirty="0"/>
              <a:t>American Lung Association</a:t>
            </a:r>
          </a:p>
        </p:txBody>
      </p:sp>
      <p:sp>
        <p:nvSpPr>
          <p:cNvPr id="9" name="Text Placeholder 8">
            <a:extLst>
              <a:ext uri="{FF2B5EF4-FFF2-40B4-BE49-F238E27FC236}">
                <a16:creationId xmlns:a16="http://schemas.microsoft.com/office/drawing/2014/main" id="{E77F6837-2414-A947-98A8-0CCD7B2BCDDE}"/>
              </a:ext>
            </a:extLst>
          </p:cNvPr>
          <p:cNvSpPr>
            <a:spLocks noGrp="1"/>
          </p:cNvSpPr>
          <p:nvPr>
            <p:ph type="body" sz="quarter" idx="17"/>
          </p:nvPr>
        </p:nvSpPr>
        <p:spPr>
          <a:xfrm>
            <a:off x="6521450" y="3121172"/>
            <a:ext cx="4838699" cy="574318"/>
          </a:xfrm>
        </p:spPr>
        <p:txBody>
          <a:bodyPr/>
          <a:lstStyle/>
          <a:p>
            <a:r>
              <a:rPr lang="en-US" dirty="0"/>
              <a:t>Proven teen smoking and vaping cessation that takes a holistic approach with each session using different interactive learning strategies based on Social Cognitive Theory of behavior change that can then be applied and practiced in everyday life and encourages a voluntary change for youth ages 14 to 19.</a:t>
            </a:r>
          </a:p>
          <a:p>
            <a:r>
              <a:rPr lang="en-US" dirty="0">
                <a:hlinkClick r:id="rId4"/>
              </a:rPr>
              <a:t>Click here to learn more</a:t>
            </a:r>
            <a:endParaRPr lang="en-US" dirty="0"/>
          </a:p>
        </p:txBody>
      </p:sp>
      <p:sp>
        <p:nvSpPr>
          <p:cNvPr id="10" name="Text Placeholder 9">
            <a:extLst>
              <a:ext uri="{FF2B5EF4-FFF2-40B4-BE49-F238E27FC236}">
                <a16:creationId xmlns:a16="http://schemas.microsoft.com/office/drawing/2014/main" id="{3554E639-D431-6F44-ADF9-EF9A7B3F5C4D}"/>
              </a:ext>
            </a:extLst>
          </p:cNvPr>
          <p:cNvSpPr>
            <a:spLocks noGrp="1"/>
          </p:cNvSpPr>
          <p:nvPr>
            <p:ph type="body" sz="quarter" idx="18"/>
          </p:nvPr>
        </p:nvSpPr>
        <p:spPr>
          <a:xfrm>
            <a:off x="6521450" y="2373057"/>
            <a:ext cx="5485020" cy="295053"/>
          </a:xfrm>
        </p:spPr>
        <p:txBody>
          <a:bodyPr/>
          <a:lstStyle/>
          <a:p>
            <a:r>
              <a:rPr lang="en-US" dirty="0"/>
              <a:t>N-O-T: Not On Tobacco</a:t>
            </a:r>
          </a:p>
          <a:p>
            <a:r>
              <a:rPr lang="en-US" dirty="0"/>
              <a:t>American Lung Association</a:t>
            </a:r>
          </a:p>
        </p:txBody>
      </p:sp>
      <p:sp>
        <p:nvSpPr>
          <p:cNvPr id="14" name="Footer Placeholder 13">
            <a:extLst>
              <a:ext uri="{FF2B5EF4-FFF2-40B4-BE49-F238E27FC236}">
                <a16:creationId xmlns:a16="http://schemas.microsoft.com/office/drawing/2014/main" id="{C5418E63-B95C-2045-A302-1B05E3D4053B}"/>
              </a:ext>
            </a:extLst>
          </p:cNvPr>
          <p:cNvSpPr>
            <a:spLocks noGrp="1"/>
          </p:cNvSpPr>
          <p:nvPr>
            <p:ph type="ftr" sz="quarter" idx="22"/>
          </p:nvPr>
        </p:nvSpPr>
        <p:spPr/>
        <p:txBody>
          <a:bodyPr/>
          <a:lstStyle/>
          <a:p>
            <a:r>
              <a:rPr lang="en-US" b="0" dirty="0"/>
              <a:t>Fundamentals of Vaping</a:t>
            </a:r>
          </a:p>
        </p:txBody>
      </p:sp>
      <p:sp>
        <p:nvSpPr>
          <p:cNvPr id="15" name="Slide Number Placeholder 14">
            <a:extLst>
              <a:ext uri="{FF2B5EF4-FFF2-40B4-BE49-F238E27FC236}">
                <a16:creationId xmlns:a16="http://schemas.microsoft.com/office/drawing/2014/main" id="{249228E5-5DCC-F041-A43E-D1F0639D1D08}"/>
              </a:ext>
            </a:extLst>
          </p:cNvPr>
          <p:cNvSpPr>
            <a:spLocks noGrp="1"/>
          </p:cNvSpPr>
          <p:nvPr>
            <p:ph type="sldNum" sz="quarter" idx="23"/>
          </p:nvPr>
        </p:nvSpPr>
        <p:spPr/>
        <p:txBody>
          <a:bodyPr/>
          <a:lstStyle/>
          <a:p>
            <a:fld id="{294A09A9-5501-47C1-A89A-A340965A2BE2}" type="slidenum">
              <a:rPr lang="en-US" smtClean="0"/>
              <a:pPr/>
              <a:t>47</a:t>
            </a:fld>
            <a:endParaRPr lang="en-US" dirty="0">
              <a:latin typeface="+mn-lt"/>
            </a:endParaRPr>
          </a:p>
        </p:txBody>
      </p:sp>
    </p:spTree>
    <p:extLst>
      <p:ext uri="{BB962C8B-B14F-4D97-AF65-F5344CB8AC3E}">
        <p14:creationId xmlns:p14="http://schemas.microsoft.com/office/powerpoint/2010/main" val="2669638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85353-2D59-4947-91D0-4B3FC8C132E4}"/>
              </a:ext>
            </a:extLst>
          </p:cNvPr>
          <p:cNvSpPr>
            <a:spLocks noGrp="1"/>
          </p:cNvSpPr>
          <p:nvPr>
            <p:ph type="title"/>
          </p:nvPr>
        </p:nvSpPr>
        <p:spPr>
          <a:xfrm>
            <a:off x="971550" y="1285122"/>
            <a:ext cx="6241450" cy="610863"/>
          </a:xfrm>
        </p:spPr>
        <p:txBody>
          <a:bodyPr>
            <a:normAutofit fontScale="90000"/>
          </a:bodyPr>
          <a:lstStyle/>
          <a:p>
            <a:r>
              <a:rPr lang="en-US" dirty="0"/>
              <a:t>Tobacco Cessation Resources</a:t>
            </a:r>
          </a:p>
        </p:txBody>
      </p:sp>
      <p:sp>
        <p:nvSpPr>
          <p:cNvPr id="5" name="Text Placeholder 4">
            <a:extLst>
              <a:ext uri="{FF2B5EF4-FFF2-40B4-BE49-F238E27FC236}">
                <a16:creationId xmlns:a16="http://schemas.microsoft.com/office/drawing/2014/main" id="{0DD08784-E384-B248-88D3-BA1EA05D3126}"/>
              </a:ext>
            </a:extLst>
          </p:cNvPr>
          <p:cNvSpPr>
            <a:spLocks noGrp="1"/>
          </p:cNvSpPr>
          <p:nvPr>
            <p:ph type="body" sz="quarter" idx="12"/>
          </p:nvPr>
        </p:nvSpPr>
        <p:spPr>
          <a:xfrm>
            <a:off x="952500" y="4783569"/>
            <a:ext cx="2133600" cy="369332"/>
          </a:xfrm>
        </p:spPr>
        <p:txBody>
          <a:bodyPr/>
          <a:lstStyle/>
          <a:p>
            <a:r>
              <a:rPr lang="en-US" dirty="0"/>
              <a:t>DPH sponsors a statewide tobacco use cessation telephone </a:t>
            </a:r>
            <a:r>
              <a:rPr lang="en-US" dirty="0" err="1"/>
              <a:t>quitline</a:t>
            </a:r>
            <a:r>
              <a:rPr lang="en-US" dirty="0"/>
              <a:t>: </a:t>
            </a:r>
            <a:r>
              <a:rPr lang="en-US" b="1" dirty="0"/>
              <a:t>1-800-QUIT-NOW </a:t>
            </a:r>
            <a:r>
              <a:rPr lang="en-US" dirty="0"/>
              <a:t>or</a:t>
            </a:r>
            <a:r>
              <a:rPr lang="en-US" b="1" dirty="0"/>
              <a:t> via </a:t>
            </a:r>
            <a:r>
              <a:rPr lang="en-US" b="1" dirty="0">
                <a:hlinkClick r:id="rId3"/>
              </a:rPr>
              <a:t>COMMITTOQUITCT.COM</a:t>
            </a:r>
            <a:endParaRPr lang="en-US" dirty="0"/>
          </a:p>
        </p:txBody>
      </p:sp>
      <p:sp>
        <p:nvSpPr>
          <p:cNvPr id="6" name="Text Placeholder 5">
            <a:extLst>
              <a:ext uri="{FF2B5EF4-FFF2-40B4-BE49-F238E27FC236}">
                <a16:creationId xmlns:a16="http://schemas.microsoft.com/office/drawing/2014/main" id="{38EF22AC-ADEA-2C4E-8F4D-F2C15CB7C914}"/>
              </a:ext>
            </a:extLst>
          </p:cNvPr>
          <p:cNvSpPr>
            <a:spLocks noGrp="1"/>
          </p:cNvSpPr>
          <p:nvPr>
            <p:ph type="body" sz="quarter" idx="11"/>
          </p:nvPr>
        </p:nvSpPr>
        <p:spPr>
          <a:xfrm>
            <a:off x="952500" y="4377145"/>
            <a:ext cx="2133600" cy="205837"/>
          </a:xfrm>
        </p:spPr>
        <p:txBody>
          <a:bodyPr/>
          <a:lstStyle/>
          <a:p>
            <a:r>
              <a:rPr lang="en-US" dirty="0">
                <a:hlinkClick r:id="rId3"/>
              </a:rPr>
              <a:t>Commit to Quit</a:t>
            </a:r>
            <a:endParaRPr lang="en-US" dirty="0"/>
          </a:p>
        </p:txBody>
      </p:sp>
      <p:sp>
        <p:nvSpPr>
          <p:cNvPr id="7" name="Text Placeholder 6">
            <a:extLst>
              <a:ext uri="{FF2B5EF4-FFF2-40B4-BE49-F238E27FC236}">
                <a16:creationId xmlns:a16="http://schemas.microsoft.com/office/drawing/2014/main" id="{4F599921-479F-9941-BEA1-3A7CFDC32C13}"/>
              </a:ext>
            </a:extLst>
          </p:cNvPr>
          <p:cNvSpPr>
            <a:spLocks noGrp="1"/>
          </p:cNvSpPr>
          <p:nvPr>
            <p:ph type="body" sz="quarter" idx="13"/>
          </p:nvPr>
        </p:nvSpPr>
        <p:spPr>
          <a:xfrm>
            <a:off x="3663042" y="4783569"/>
            <a:ext cx="2128157" cy="369332"/>
          </a:xfrm>
        </p:spPr>
        <p:txBody>
          <a:bodyPr/>
          <a:lstStyle/>
          <a:p>
            <a:r>
              <a:rPr lang="en-US" dirty="0"/>
              <a:t>Prevention messages are aired across television and digital platforms targeted to youth and young adults, ages 15-24. The messages describe the harms associated with smoking and nicotine vaping.</a:t>
            </a:r>
          </a:p>
        </p:txBody>
      </p:sp>
      <p:sp>
        <p:nvSpPr>
          <p:cNvPr id="8" name="Text Placeholder 7">
            <a:extLst>
              <a:ext uri="{FF2B5EF4-FFF2-40B4-BE49-F238E27FC236}">
                <a16:creationId xmlns:a16="http://schemas.microsoft.com/office/drawing/2014/main" id="{964CCC59-CEE9-F04A-AB7C-2768FA41178F}"/>
              </a:ext>
            </a:extLst>
          </p:cNvPr>
          <p:cNvSpPr>
            <a:spLocks noGrp="1"/>
          </p:cNvSpPr>
          <p:nvPr>
            <p:ph type="body" sz="quarter" idx="15"/>
          </p:nvPr>
        </p:nvSpPr>
        <p:spPr>
          <a:xfrm>
            <a:off x="3663042" y="4377145"/>
            <a:ext cx="2128157" cy="205837"/>
          </a:xfrm>
        </p:spPr>
        <p:txBody>
          <a:bodyPr/>
          <a:lstStyle/>
          <a:p>
            <a:r>
              <a:rPr lang="en-US" dirty="0">
                <a:hlinkClick r:id="rId4"/>
              </a:rPr>
              <a:t>Truth Initiative</a:t>
            </a:r>
            <a:endParaRPr lang="en-US" dirty="0"/>
          </a:p>
        </p:txBody>
      </p:sp>
      <p:sp>
        <p:nvSpPr>
          <p:cNvPr id="9" name="Text Placeholder 8">
            <a:extLst>
              <a:ext uri="{FF2B5EF4-FFF2-40B4-BE49-F238E27FC236}">
                <a16:creationId xmlns:a16="http://schemas.microsoft.com/office/drawing/2014/main" id="{EC0F3D46-1D9E-2B46-BC54-5521AC8AC731}"/>
              </a:ext>
            </a:extLst>
          </p:cNvPr>
          <p:cNvSpPr>
            <a:spLocks noGrp="1"/>
          </p:cNvSpPr>
          <p:nvPr>
            <p:ph type="body" sz="quarter" idx="16"/>
          </p:nvPr>
        </p:nvSpPr>
        <p:spPr>
          <a:xfrm>
            <a:off x="6367054" y="4783569"/>
            <a:ext cx="2129245" cy="369332"/>
          </a:xfrm>
        </p:spPr>
        <p:txBody>
          <a:bodyPr/>
          <a:lstStyle/>
          <a:p>
            <a:r>
              <a:rPr lang="en-US" dirty="0"/>
              <a:t>US Department of Health and Human Services website with customized FREE online resources for when teens, veterans, seniors, and Spanish language resources.</a:t>
            </a:r>
          </a:p>
        </p:txBody>
      </p:sp>
      <p:sp>
        <p:nvSpPr>
          <p:cNvPr id="10" name="Text Placeholder 9">
            <a:extLst>
              <a:ext uri="{FF2B5EF4-FFF2-40B4-BE49-F238E27FC236}">
                <a16:creationId xmlns:a16="http://schemas.microsoft.com/office/drawing/2014/main" id="{1D716D70-FC55-3741-BC38-F9475B8E78A5}"/>
              </a:ext>
            </a:extLst>
          </p:cNvPr>
          <p:cNvSpPr>
            <a:spLocks noGrp="1"/>
          </p:cNvSpPr>
          <p:nvPr>
            <p:ph type="body" sz="quarter" idx="31"/>
          </p:nvPr>
        </p:nvSpPr>
        <p:spPr>
          <a:xfrm>
            <a:off x="6367054" y="4377145"/>
            <a:ext cx="2129245" cy="205837"/>
          </a:xfrm>
        </p:spPr>
        <p:txBody>
          <a:bodyPr/>
          <a:lstStyle/>
          <a:p>
            <a:r>
              <a:rPr lang="en-US" dirty="0" err="1">
                <a:hlinkClick r:id="rId5"/>
              </a:rPr>
              <a:t>SmokeFree</a:t>
            </a:r>
            <a:endParaRPr lang="en-US" dirty="0"/>
          </a:p>
        </p:txBody>
      </p:sp>
      <p:sp>
        <p:nvSpPr>
          <p:cNvPr id="11" name="Text Placeholder 10">
            <a:extLst>
              <a:ext uri="{FF2B5EF4-FFF2-40B4-BE49-F238E27FC236}">
                <a16:creationId xmlns:a16="http://schemas.microsoft.com/office/drawing/2014/main" id="{DF645C08-4FBD-E748-B6EC-1AAE50524C46}"/>
              </a:ext>
            </a:extLst>
          </p:cNvPr>
          <p:cNvSpPr>
            <a:spLocks noGrp="1"/>
          </p:cNvSpPr>
          <p:nvPr>
            <p:ph type="body" sz="quarter" idx="19"/>
          </p:nvPr>
        </p:nvSpPr>
        <p:spPr>
          <a:xfrm>
            <a:off x="9110254" y="4783569"/>
            <a:ext cx="2129245" cy="369332"/>
          </a:xfrm>
        </p:spPr>
        <p:txBody>
          <a:bodyPr/>
          <a:lstStyle/>
          <a:p>
            <a:r>
              <a:rPr lang="en-US" dirty="0"/>
              <a:t>Online software that allows you to create a customized quitting plan that grows and learns as with you.</a:t>
            </a:r>
          </a:p>
        </p:txBody>
      </p:sp>
      <p:sp>
        <p:nvSpPr>
          <p:cNvPr id="12" name="Text Placeholder 11">
            <a:extLst>
              <a:ext uri="{FF2B5EF4-FFF2-40B4-BE49-F238E27FC236}">
                <a16:creationId xmlns:a16="http://schemas.microsoft.com/office/drawing/2014/main" id="{4652E90C-591D-8842-B175-2380A70AD15E}"/>
              </a:ext>
            </a:extLst>
          </p:cNvPr>
          <p:cNvSpPr>
            <a:spLocks noGrp="1"/>
          </p:cNvSpPr>
          <p:nvPr>
            <p:ph type="body" sz="quarter" idx="21"/>
          </p:nvPr>
        </p:nvSpPr>
        <p:spPr>
          <a:xfrm>
            <a:off x="9110254" y="4377145"/>
            <a:ext cx="2129245" cy="205837"/>
          </a:xfrm>
        </p:spPr>
        <p:txBody>
          <a:bodyPr/>
          <a:lstStyle/>
          <a:p>
            <a:r>
              <a:rPr lang="en-US" dirty="0">
                <a:hlinkClick r:id="rId6"/>
              </a:rPr>
              <a:t>Become an EX</a:t>
            </a:r>
            <a:endParaRPr lang="en-US" dirty="0"/>
          </a:p>
        </p:txBody>
      </p:sp>
      <p:sp>
        <p:nvSpPr>
          <p:cNvPr id="16" name="Footer Placeholder 15">
            <a:extLst>
              <a:ext uri="{FF2B5EF4-FFF2-40B4-BE49-F238E27FC236}">
                <a16:creationId xmlns:a16="http://schemas.microsoft.com/office/drawing/2014/main" id="{CE3D9F3A-0AD1-8D4B-843F-51617E06419B}"/>
              </a:ext>
            </a:extLst>
          </p:cNvPr>
          <p:cNvSpPr>
            <a:spLocks noGrp="1"/>
          </p:cNvSpPr>
          <p:nvPr>
            <p:ph type="ftr" sz="quarter" idx="33"/>
          </p:nvPr>
        </p:nvSpPr>
        <p:spPr/>
        <p:txBody>
          <a:bodyPr/>
          <a:lstStyle/>
          <a:p>
            <a:r>
              <a:rPr lang="en-US" dirty="0"/>
              <a:t>Fundamentals of Vaping</a:t>
            </a:r>
            <a:endParaRPr lang="en-US" b="0" dirty="0"/>
          </a:p>
        </p:txBody>
      </p:sp>
      <p:sp>
        <p:nvSpPr>
          <p:cNvPr id="17" name="Slide Number Placeholder 16">
            <a:extLst>
              <a:ext uri="{FF2B5EF4-FFF2-40B4-BE49-F238E27FC236}">
                <a16:creationId xmlns:a16="http://schemas.microsoft.com/office/drawing/2014/main" id="{9307526D-A3BA-A247-8CAC-16DB3B97CDCE}"/>
              </a:ext>
            </a:extLst>
          </p:cNvPr>
          <p:cNvSpPr>
            <a:spLocks noGrp="1"/>
          </p:cNvSpPr>
          <p:nvPr>
            <p:ph type="sldNum" sz="quarter" idx="34"/>
          </p:nvPr>
        </p:nvSpPr>
        <p:spPr/>
        <p:txBody>
          <a:bodyPr/>
          <a:lstStyle/>
          <a:p>
            <a:fld id="{294A09A9-5501-47C1-A89A-A340965A2BE2}" type="slidenum">
              <a:rPr lang="en-US" smtClean="0"/>
              <a:pPr/>
              <a:t>48</a:t>
            </a:fld>
            <a:endParaRPr lang="en-US" dirty="0">
              <a:latin typeface="+mn-lt"/>
            </a:endParaRPr>
          </a:p>
        </p:txBody>
      </p:sp>
      <p:pic>
        <p:nvPicPr>
          <p:cNvPr id="18" name="Picture 17">
            <a:extLst>
              <a:ext uri="{FF2B5EF4-FFF2-40B4-BE49-F238E27FC236}">
                <a16:creationId xmlns:a16="http://schemas.microsoft.com/office/drawing/2014/main" id="{FDAAB0F2-7147-DB47-BCB9-04E9DEBF284C}"/>
              </a:ext>
            </a:extLst>
          </p:cNvPr>
          <p:cNvPicPr>
            <a:picLocks noChangeAspect="1"/>
          </p:cNvPicPr>
          <p:nvPr/>
        </p:nvPicPr>
        <p:blipFill>
          <a:blip r:embed="rId7"/>
          <a:stretch>
            <a:fillRect/>
          </a:stretch>
        </p:blipFill>
        <p:spPr>
          <a:xfrm>
            <a:off x="899134" y="2356750"/>
            <a:ext cx="2240331" cy="1606081"/>
          </a:xfrm>
          <a:prstGeom prst="rect">
            <a:avLst/>
          </a:prstGeom>
        </p:spPr>
      </p:pic>
      <p:pic>
        <p:nvPicPr>
          <p:cNvPr id="19" name="Picture 18">
            <a:extLst>
              <a:ext uri="{FF2B5EF4-FFF2-40B4-BE49-F238E27FC236}">
                <a16:creationId xmlns:a16="http://schemas.microsoft.com/office/drawing/2014/main" id="{4D96F7CD-5A80-EF49-BAAD-2BF5C4DFBBCB}"/>
              </a:ext>
            </a:extLst>
          </p:cNvPr>
          <p:cNvPicPr>
            <a:picLocks noChangeAspect="1"/>
          </p:cNvPicPr>
          <p:nvPr/>
        </p:nvPicPr>
        <p:blipFill>
          <a:blip r:embed="rId8"/>
          <a:stretch>
            <a:fillRect/>
          </a:stretch>
        </p:blipFill>
        <p:spPr>
          <a:xfrm>
            <a:off x="3550746" y="2773042"/>
            <a:ext cx="2352747" cy="841559"/>
          </a:xfrm>
          <a:prstGeom prst="rect">
            <a:avLst/>
          </a:prstGeom>
        </p:spPr>
      </p:pic>
      <p:pic>
        <p:nvPicPr>
          <p:cNvPr id="20" name="Picture 19">
            <a:extLst>
              <a:ext uri="{FF2B5EF4-FFF2-40B4-BE49-F238E27FC236}">
                <a16:creationId xmlns:a16="http://schemas.microsoft.com/office/drawing/2014/main" id="{7E522A41-04D8-3F4B-8523-97B1734CCCE2}"/>
              </a:ext>
            </a:extLst>
          </p:cNvPr>
          <p:cNvPicPr>
            <a:picLocks noChangeAspect="1"/>
          </p:cNvPicPr>
          <p:nvPr/>
        </p:nvPicPr>
        <p:blipFill rotWithShape="1">
          <a:blip r:embed="rId9"/>
          <a:srcRect l="84434" r="1"/>
          <a:stretch/>
        </p:blipFill>
        <p:spPr>
          <a:xfrm>
            <a:off x="6677216" y="3738408"/>
            <a:ext cx="1583430" cy="438150"/>
          </a:xfrm>
          <a:prstGeom prst="rect">
            <a:avLst/>
          </a:prstGeom>
        </p:spPr>
      </p:pic>
      <p:pic>
        <p:nvPicPr>
          <p:cNvPr id="21" name="Picture 20">
            <a:extLst>
              <a:ext uri="{FF2B5EF4-FFF2-40B4-BE49-F238E27FC236}">
                <a16:creationId xmlns:a16="http://schemas.microsoft.com/office/drawing/2014/main" id="{23974553-24A1-794A-B88F-4AF475E1A9CE}"/>
              </a:ext>
            </a:extLst>
          </p:cNvPr>
          <p:cNvPicPr>
            <a:picLocks noChangeAspect="1"/>
          </p:cNvPicPr>
          <p:nvPr/>
        </p:nvPicPr>
        <p:blipFill rotWithShape="1">
          <a:blip r:embed="rId9"/>
          <a:srcRect l="65858" r="15215"/>
          <a:stretch/>
        </p:blipFill>
        <p:spPr>
          <a:xfrm>
            <a:off x="6570979" y="1619758"/>
            <a:ext cx="1874520" cy="438150"/>
          </a:xfrm>
          <a:prstGeom prst="rect">
            <a:avLst/>
          </a:prstGeom>
        </p:spPr>
      </p:pic>
      <p:pic>
        <p:nvPicPr>
          <p:cNvPr id="22" name="Picture 21">
            <a:extLst>
              <a:ext uri="{FF2B5EF4-FFF2-40B4-BE49-F238E27FC236}">
                <a16:creationId xmlns:a16="http://schemas.microsoft.com/office/drawing/2014/main" id="{029A0871-2CAA-C24E-8F3E-00C702D704F7}"/>
              </a:ext>
            </a:extLst>
          </p:cNvPr>
          <p:cNvPicPr>
            <a:picLocks noChangeAspect="1"/>
          </p:cNvPicPr>
          <p:nvPr/>
        </p:nvPicPr>
        <p:blipFill rotWithShape="1">
          <a:blip r:embed="rId9"/>
          <a:srcRect l="-1" r="84435"/>
          <a:stretch/>
        </p:blipFill>
        <p:spPr>
          <a:xfrm>
            <a:off x="6677216" y="2026291"/>
            <a:ext cx="1583430" cy="438150"/>
          </a:xfrm>
          <a:prstGeom prst="rect">
            <a:avLst/>
          </a:prstGeom>
        </p:spPr>
      </p:pic>
      <p:pic>
        <p:nvPicPr>
          <p:cNvPr id="23" name="Picture 22">
            <a:extLst>
              <a:ext uri="{FF2B5EF4-FFF2-40B4-BE49-F238E27FC236}">
                <a16:creationId xmlns:a16="http://schemas.microsoft.com/office/drawing/2014/main" id="{57A19341-A6D6-F542-897F-B5188B5C5A77}"/>
              </a:ext>
            </a:extLst>
          </p:cNvPr>
          <p:cNvPicPr>
            <a:picLocks noChangeAspect="1"/>
          </p:cNvPicPr>
          <p:nvPr/>
        </p:nvPicPr>
        <p:blipFill rotWithShape="1">
          <a:blip r:embed="rId9"/>
          <a:srcRect l="49580" r="34041"/>
          <a:stretch/>
        </p:blipFill>
        <p:spPr>
          <a:xfrm>
            <a:off x="6649584" y="3318746"/>
            <a:ext cx="1666240" cy="438150"/>
          </a:xfrm>
          <a:prstGeom prst="rect">
            <a:avLst/>
          </a:prstGeom>
        </p:spPr>
      </p:pic>
      <p:pic>
        <p:nvPicPr>
          <p:cNvPr id="24" name="Picture 23">
            <a:extLst>
              <a:ext uri="{FF2B5EF4-FFF2-40B4-BE49-F238E27FC236}">
                <a16:creationId xmlns:a16="http://schemas.microsoft.com/office/drawing/2014/main" id="{3E7A4F6F-E379-FB4F-8480-C1B35C6AE7A8}"/>
              </a:ext>
            </a:extLst>
          </p:cNvPr>
          <p:cNvPicPr>
            <a:picLocks noChangeAspect="1"/>
          </p:cNvPicPr>
          <p:nvPr/>
        </p:nvPicPr>
        <p:blipFill rotWithShape="1">
          <a:blip r:embed="rId9"/>
          <a:srcRect l="31155" r="50418"/>
          <a:stretch/>
        </p:blipFill>
        <p:spPr>
          <a:xfrm>
            <a:off x="6507489" y="2880596"/>
            <a:ext cx="1874520" cy="438150"/>
          </a:xfrm>
          <a:prstGeom prst="rect">
            <a:avLst/>
          </a:prstGeom>
        </p:spPr>
      </p:pic>
      <p:pic>
        <p:nvPicPr>
          <p:cNvPr id="25" name="Picture 24">
            <a:extLst>
              <a:ext uri="{FF2B5EF4-FFF2-40B4-BE49-F238E27FC236}">
                <a16:creationId xmlns:a16="http://schemas.microsoft.com/office/drawing/2014/main" id="{CE09BB3E-B7F7-8C46-A2EA-3934106DBFB6}"/>
              </a:ext>
            </a:extLst>
          </p:cNvPr>
          <p:cNvPicPr>
            <a:picLocks noChangeAspect="1"/>
          </p:cNvPicPr>
          <p:nvPr/>
        </p:nvPicPr>
        <p:blipFill rotWithShape="1">
          <a:blip r:embed="rId9"/>
          <a:srcRect l="15773" r="69295"/>
          <a:stretch/>
        </p:blipFill>
        <p:spPr>
          <a:xfrm>
            <a:off x="6709458" y="2464441"/>
            <a:ext cx="1518946" cy="438150"/>
          </a:xfrm>
          <a:prstGeom prst="rect">
            <a:avLst/>
          </a:prstGeom>
        </p:spPr>
      </p:pic>
      <p:pic>
        <p:nvPicPr>
          <p:cNvPr id="28" name="Picture 27">
            <a:extLst>
              <a:ext uri="{FF2B5EF4-FFF2-40B4-BE49-F238E27FC236}">
                <a16:creationId xmlns:a16="http://schemas.microsoft.com/office/drawing/2014/main" id="{919F8499-2963-E443-9117-3AAB8F1EBF13}"/>
              </a:ext>
            </a:extLst>
          </p:cNvPr>
          <p:cNvPicPr>
            <a:picLocks noChangeAspect="1"/>
          </p:cNvPicPr>
          <p:nvPr/>
        </p:nvPicPr>
        <p:blipFill>
          <a:blip r:embed="rId10"/>
          <a:stretch>
            <a:fillRect/>
          </a:stretch>
        </p:blipFill>
        <p:spPr>
          <a:xfrm>
            <a:off x="9187974" y="2261560"/>
            <a:ext cx="1976508" cy="1371091"/>
          </a:xfrm>
          <a:prstGeom prst="rect">
            <a:avLst/>
          </a:prstGeom>
        </p:spPr>
      </p:pic>
    </p:spTree>
    <p:extLst>
      <p:ext uri="{BB962C8B-B14F-4D97-AF65-F5344CB8AC3E}">
        <p14:creationId xmlns:p14="http://schemas.microsoft.com/office/powerpoint/2010/main" val="1689230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49</a:t>
            </a:fld>
            <a:endParaRPr lang="en-US" dirty="0">
              <a:latin typeface="+mn-lt"/>
            </a:endParaRPr>
          </a:p>
        </p:txBody>
      </p:sp>
      <p:sp>
        <p:nvSpPr>
          <p:cNvPr id="16" name="Title 1">
            <a:extLst>
              <a:ext uri="{FF2B5EF4-FFF2-40B4-BE49-F238E27FC236}">
                <a16:creationId xmlns:a16="http://schemas.microsoft.com/office/drawing/2014/main" id="{B04BA4D5-06A4-7B4A-9FDE-610F64C710EB}"/>
              </a:ext>
            </a:extLst>
          </p:cNvPr>
          <p:cNvSpPr>
            <a:spLocks noGrp="1"/>
          </p:cNvSpPr>
          <p:nvPr>
            <p:ph type="title"/>
          </p:nvPr>
        </p:nvSpPr>
        <p:spPr>
          <a:xfrm>
            <a:off x="561926" y="265647"/>
            <a:ext cx="11068148" cy="692617"/>
          </a:xfrm>
        </p:spPr>
        <p:txBody>
          <a:bodyPr>
            <a:normAutofit/>
          </a:bodyPr>
          <a:lstStyle/>
          <a:p>
            <a:pPr algn="ctr"/>
            <a:r>
              <a:rPr lang="en-US" dirty="0"/>
              <a:t>Connecticut Resources</a:t>
            </a:r>
          </a:p>
        </p:txBody>
      </p:sp>
      <p:sp>
        <p:nvSpPr>
          <p:cNvPr id="17" name="Content Placeholder 2">
            <a:extLst>
              <a:ext uri="{FF2B5EF4-FFF2-40B4-BE49-F238E27FC236}">
                <a16:creationId xmlns:a16="http://schemas.microsoft.com/office/drawing/2014/main" id="{8205FB0A-33D9-5545-AE14-173D2E6BA8A5}"/>
              </a:ext>
            </a:extLst>
          </p:cNvPr>
          <p:cNvSpPr txBox="1">
            <a:spLocks/>
          </p:cNvSpPr>
          <p:nvPr/>
        </p:nvSpPr>
        <p:spPr>
          <a:xfrm>
            <a:off x="1494790" y="1241682"/>
            <a:ext cx="9914108" cy="499455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1800"/>
              </a:spcBef>
            </a:pPr>
            <a:r>
              <a:rPr lang="en-US" sz="2000" dirty="0"/>
              <a:t>CT Department of Mental Health &amp; Addiction Services (DMHAS)</a:t>
            </a:r>
            <a:endParaRPr lang="en-US" sz="1600" dirty="0"/>
          </a:p>
          <a:p>
            <a:pPr marL="457200" lvl="1" indent="0">
              <a:lnSpc>
                <a:spcPct val="100000"/>
              </a:lnSpc>
              <a:spcBef>
                <a:spcPts val="1800"/>
              </a:spcBef>
              <a:buNone/>
            </a:pPr>
            <a:r>
              <a:rPr lang="en-US" sz="1600" dirty="0">
                <a:hlinkClick r:id="rId3"/>
              </a:rPr>
              <a:t>Vaping Resources Information and Resources</a:t>
            </a:r>
            <a:endParaRPr lang="en-US" sz="1600" dirty="0"/>
          </a:p>
          <a:p>
            <a:pPr marL="457200" lvl="1" indent="0">
              <a:lnSpc>
                <a:spcPct val="100000"/>
              </a:lnSpc>
              <a:spcBef>
                <a:spcPts val="1800"/>
              </a:spcBef>
              <a:buNone/>
            </a:pPr>
            <a:r>
              <a:rPr lang="en-US" sz="1600" dirty="0">
                <a:hlinkClick r:id="rId4"/>
              </a:rPr>
              <a:t>CT Tobacco Prevention &amp; Enforcement Program</a:t>
            </a:r>
            <a:endParaRPr lang="en-US" sz="1600" dirty="0"/>
          </a:p>
          <a:p>
            <a:pPr>
              <a:lnSpc>
                <a:spcPct val="100000"/>
              </a:lnSpc>
              <a:spcBef>
                <a:spcPts val="1800"/>
              </a:spcBef>
            </a:pPr>
            <a:r>
              <a:rPr lang="en-US" sz="2000" dirty="0"/>
              <a:t>CT Department of Public Health</a:t>
            </a:r>
          </a:p>
          <a:p>
            <a:pPr marL="457200" lvl="1" indent="0">
              <a:lnSpc>
                <a:spcPct val="100000"/>
              </a:lnSpc>
              <a:spcBef>
                <a:spcPts val="1800"/>
              </a:spcBef>
              <a:buNone/>
            </a:pPr>
            <a:r>
              <a:rPr lang="en-US" sz="1800" dirty="0">
                <a:hlinkClick r:id="rId5"/>
              </a:rPr>
              <a:t>Tobacco Control and Prevention Program</a:t>
            </a:r>
            <a:endParaRPr lang="en-US" sz="1800" dirty="0"/>
          </a:p>
          <a:p>
            <a:pPr>
              <a:lnSpc>
                <a:spcPct val="100000"/>
              </a:lnSpc>
              <a:spcBef>
                <a:spcPts val="1800"/>
              </a:spcBef>
            </a:pPr>
            <a:r>
              <a:rPr lang="en-US" sz="2000" dirty="0"/>
              <a:t>CT Clearinghouse</a:t>
            </a:r>
          </a:p>
          <a:p>
            <a:pPr marL="457200" lvl="1" indent="0">
              <a:lnSpc>
                <a:spcPct val="100000"/>
              </a:lnSpc>
              <a:spcBef>
                <a:spcPts val="1800"/>
              </a:spcBef>
              <a:buNone/>
            </a:pPr>
            <a:r>
              <a:rPr lang="en-US" sz="1800" dirty="0"/>
              <a:t>Phone: 1-800-232-4424</a:t>
            </a:r>
          </a:p>
          <a:p>
            <a:pPr marL="457200" lvl="1" indent="0">
              <a:lnSpc>
                <a:spcPct val="100000"/>
              </a:lnSpc>
              <a:spcBef>
                <a:spcPts val="1800"/>
              </a:spcBef>
              <a:buNone/>
            </a:pPr>
            <a:r>
              <a:rPr lang="en-US" sz="1800" dirty="0"/>
              <a:t>Website: </a:t>
            </a:r>
            <a:r>
              <a:rPr lang="en-US" sz="1800" dirty="0" err="1">
                <a:hlinkClick r:id="rId6"/>
              </a:rPr>
              <a:t>ctclearinghouse.org</a:t>
            </a:r>
            <a:endParaRPr lang="en-US" sz="1800" dirty="0"/>
          </a:p>
          <a:p>
            <a:pPr>
              <a:lnSpc>
                <a:spcPct val="100000"/>
              </a:lnSpc>
              <a:spcBef>
                <a:spcPts val="1800"/>
              </a:spcBef>
            </a:pPr>
            <a:r>
              <a:rPr lang="en-US" sz="2000" dirty="0">
                <a:hlinkClick r:id="rId7"/>
              </a:rPr>
              <a:t>CT Regional Behavioral Health Action Organizations</a:t>
            </a:r>
            <a:endParaRPr lang="en-US" sz="2000" dirty="0"/>
          </a:p>
          <a:p>
            <a:pPr>
              <a:lnSpc>
                <a:spcPct val="100000"/>
              </a:lnSpc>
              <a:spcBef>
                <a:spcPts val="1800"/>
              </a:spcBef>
            </a:pPr>
            <a:r>
              <a:rPr lang="en-US" sz="2000" dirty="0">
                <a:hlinkClick r:id="rId8"/>
              </a:rPr>
              <a:t>CT Prevention Training &amp; Technical Assistance Service Center</a:t>
            </a:r>
            <a:endParaRPr lang="en-US" sz="2000" dirty="0"/>
          </a:p>
        </p:txBody>
      </p:sp>
      <p:pic>
        <p:nvPicPr>
          <p:cNvPr id="8" name="Content Placeholder 12">
            <a:extLst>
              <a:ext uri="{FF2B5EF4-FFF2-40B4-BE49-F238E27FC236}">
                <a16:creationId xmlns:a16="http://schemas.microsoft.com/office/drawing/2014/main" id="{8467572C-2C94-EB4D-96F0-1806B135306C}"/>
              </a:ext>
            </a:extLst>
          </p:cNvPr>
          <p:cNvPicPr>
            <a:picLocks noChangeAspect="1"/>
          </p:cNvPicPr>
          <p:nvPr/>
        </p:nvPicPr>
        <p:blipFill>
          <a:blip r:embed="rId9"/>
          <a:stretch>
            <a:fillRect/>
          </a:stretch>
        </p:blipFill>
        <p:spPr>
          <a:xfrm>
            <a:off x="467904" y="5287160"/>
            <a:ext cx="630395" cy="692617"/>
          </a:xfrm>
          <a:prstGeom prst="rect">
            <a:avLst/>
          </a:prstGeom>
        </p:spPr>
      </p:pic>
      <p:pic>
        <p:nvPicPr>
          <p:cNvPr id="9" name="Picture 8">
            <a:extLst>
              <a:ext uri="{FF2B5EF4-FFF2-40B4-BE49-F238E27FC236}">
                <a16:creationId xmlns:a16="http://schemas.microsoft.com/office/drawing/2014/main" id="{2ADE868B-F254-E04F-BD9E-2384C3C46AAE}"/>
              </a:ext>
            </a:extLst>
          </p:cNvPr>
          <p:cNvPicPr>
            <a:picLocks noChangeAspect="1"/>
          </p:cNvPicPr>
          <p:nvPr/>
        </p:nvPicPr>
        <p:blipFill>
          <a:blip r:embed="rId10"/>
          <a:stretch>
            <a:fillRect/>
          </a:stretch>
        </p:blipFill>
        <p:spPr>
          <a:xfrm>
            <a:off x="365000" y="4205242"/>
            <a:ext cx="1024245" cy="451873"/>
          </a:xfrm>
          <a:prstGeom prst="rect">
            <a:avLst/>
          </a:prstGeom>
        </p:spPr>
      </p:pic>
      <p:pic>
        <p:nvPicPr>
          <p:cNvPr id="10" name="Picture 9">
            <a:extLst>
              <a:ext uri="{FF2B5EF4-FFF2-40B4-BE49-F238E27FC236}">
                <a16:creationId xmlns:a16="http://schemas.microsoft.com/office/drawing/2014/main" id="{88FED927-5B11-5B4E-B898-A684B982E3F6}"/>
              </a:ext>
            </a:extLst>
          </p:cNvPr>
          <p:cNvPicPr>
            <a:picLocks noChangeAspect="1"/>
          </p:cNvPicPr>
          <p:nvPr/>
        </p:nvPicPr>
        <p:blipFill>
          <a:blip r:embed="rId11"/>
          <a:stretch>
            <a:fillRect/>
          </a:stretch>
        </p:blipFill>
        <p:spPr>
          <a:xfrm>
            <a:off x="433629" y="2591051"/>
            <a:ext cx="799541" cy="774065"/>
          </a:xfrm>
          <a:prstGeom prst="rect">
            <a:avLst/>
          </a:prstGeom>
        </p:spPr>
      </p:pic>
      <p:pic>
        <p:nvPicPr>
          <p:cNvPr id="11" name="Picture 10">
            <a:extLst>
              <a:ext uri="{FF2B5EF4-FFF2-40B4-BE49-F238E27FC236}">
                <a16:creationId xmlns:a16="http://schemas.microsoft.com/office/drawing/2014/main" id="{5340BD80-05D8-C441-BB80-EE5BACAD23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3628" y="1368910"/>
            <a:ext cx="799541" cy="671272"/>
          </a:xfrm>
          <a:prstGeom prst="rect">
            <a:avLst/>
          </a:prstGeom>
        </p:spPr>
      </p:pic>
    </p:spTree>
    <p:extLst>
      <p:ext uri="{BB962C8B-B14F-4D97-AF65-F5344CB8AC3E}">
        <p14:creationId xmlns:p14="http://schemas.microsoft.com/office/powerpoint/2010/main" val="125078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riting implement, stationary, plastic, variety&#10;&#10;Description automatically generated">
            <a:extLst>
              <a:ext uri="{FF2B5EF4-FFF2-40B4-BE49-F238E27FC236}">
                <a16:creationId xmlns:a16="http://schemas.microsoft.com/office/drawing/2014/main" id="{4E6424D9-09D8-5144-83F3-E1B9B4561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92457" y="1245900"/>
            <a:ext cx="6903086" cy="4366200"/>
          </a:xfrm>
          <a:prstGeom prst="rect">
            <a:avLst/>
          </a:prstGeom>
          <a:noFill/>
        </p:spPr>
      </p:pic>
      <p:sp>
        <p:nvSpPr>
          <p:cNvPr id="3" name="Title 2">
            <a:extLst>
              <a:ext uri="{FF2B5EF4-FFF2-40B4-BE49-F238E27FC236}">
                <a16:creationId xmlns:a16="http://schemas.microsoft.com/office/drawing/2014/main" id="{C93697F7-EA1E-5549-A8F7-9C7911C3ABB9}"/>
              </a:ext>
            </a:extLst>
          </p:cNvPr>
          <p:cNvSpPr>
            <a:spLocks noGrp="1"/>
          </p:cNvSpPr>
          <p:nvPr>
            <p:ph type="title"/>
          </p:nvPr>
        </p:nvSpPr>
        <p:spPr>
          <a:xfrm>
            <a:off x="964023" y="879063"/>
            <a:ext cx="4941477" cy="610863"/>
          </a:xfrm>
        </p:spPr>
        <p:txBody>
          <a:bodyPr vert="horz" lIns="0" tIns="0" rIns="0" bIns="0" rtlCol="0" anchor="b" anchorCtr="0">
            <a:normAutofit/>
          </a:bodyPr>
          <a:lstStyle/>
          <a:p>
            <a:r>
              <a:rPr lang="en-US" sz="2100" b="1" i="0" kern="1200" spc="100" baseline="0" dirty="0">
                <a:latin typeface="+mj-lt"/>
                <a:ea typeface="+mj-ea"/>
                <a:cs typeface="+mj-cs"/>
              </a:rPr>
              <a:t>Segment 1: Priority Substance(s) Vaping Tobacco and Cannabis</a:t>
            </a:r>
          </a:p>
        </p:txBody>
      </p:sp>
      <p:sp>
        <p:nvSpPr>
          <p:cNvPr id="7" name="TextBox 6">
            <a:extLst>
              <a:ext uri="{FF2B5EF4-FFF2-40B4-BE49-F238E27FC236}">
                <a16:creationId xmlns:a16="http://schemas.microsoft.com/office/drawing/2014/main" id="{2B475A2A-F443-0C46-8B9B-92A65A54CF1B}"/>
              </a:ext>
            </a:extLst>
          </p:cNvPr>
          <p:cNvSpPr txBox="1"/>
          <p:nvPr/>
        </p:nvSpPr>
        <p:spPr>
          <a:xfrm>
            <a:off x="952499" y="2289363"/>
            <a:ext cx="4572001" cy="2795232"/>
          </a:xfrm>
          <a:prstGeom prst="rect">
            <a:avLst/>
          </a:prstGeom>
        </p:spPr>
        <p:txBody>
          <a:bodyPr vert="horz" lIns="0" tIns="0" rIns="0" bIns="0" numCol="1" rtlCol="0">
            <a:normAutofit/>
          </a:bodyPr>
          <a:lstStyle/>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Law and Policy</a:t>
            </a:r>
          </a:p>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Drug Facts (e.g., drug class, photos, street names, and cost)</a:t>
            </a:r>
          </a:p>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Access</a:t>
            </a:r>
          </a:p>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Signs and Symptoms of Use</a:t>
            </a:r>
          </a:p>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Patterns of Use (e.g., disparities, include factors such as COVID-19)</a:t>
            </a:r>
          </a:p>
          <a:p>
            <a:pPr marL="285750" indent="-285750">
              <a:lnSpc>
                <a:spcPct val="90000"/>
              </a:lnSpc>
              <a:spcBef>
                <a:spcPts val="1000"/>
              </a:spcBef>
              <a:buFont typeface="Arial" panose="020B0604020202020204" pitchFamily="34" charset="0"/>
              <a:buChar char="•"/>
            </a:pPr>
            <a:r>
              <a:rPr lang="en-US" sz="1600" b="0" i="0" kern="1200" dirty="0">
                <a:solidFill>
                  <a:schemeClr val="bg1"/>
                </a:solidFill>
                <a:latin typeface="+mn-lt"/>
                <a:ea typeface="+mn-ea"/>
                <a:cs typeface="+mn-cs"/>
              </a:rPr>
              <a:t>Impacts of use/misuse (long and short-term)</a:t>
            </a:r>
          </a:p>
        </p:txBody>
      </p:sp>
      <p:sp>
        <p:nvSpPr>
          <p:cNvPr id="5" name="Footer Placeholder 4">
            <a:extLst>
              <a:ext uri="{FF2B5EF4-FFF2-40B4-BE49-F238E27FC236}">
                <a16:creationId xmlns:a16="http://schemas.microsoft.com/office/drawing/2014/main" id="{22787A8B-3ECC-B944-AD05-41E5670C32A8}"/>
              </a:ext>
            </a:extLst>
          </p:cNvPr>
          <p:cNvSpPr>
            <a:spLocks noGrp="1"/>
          </p:cNvSpPr>
          <p:nvPr>
            <p:ph type="ftr" sz="quarter" idx="15"/>
          </p:nvPr>
        </p:nvSpPr>
        <p:spPr>
          <a:xfrm>
            <a:off x="1494790" y="6332220"/>
            <a:ext cx="1497330" cy="247651"/>
          </a:xfrm>
        </p:spPr>
        <p:txBody>
          <a:bodyPr vert="horz" lIns="0" tIns="0" rIns="0" bIns="0" rtlCol="0" anchor="t" anchorCtr="0">
            <a:normAutofit/>
          </a:bodyPr>
          <a:lstStyle/>
          <a:p>
            <a:pPr>
              <a:spcAft>
                <a:spcPts val="600"/>
              </a:spcAft>
            </a:pPr>
            <a:r>
              <a:rPr lang="en-US" dirty="0"/>
              <a:t>Fundamentals of Vaping</a:t>
            </a:r>
          </a:p>
        </p:txBody>
      </p:sp>
      <p:sp>
        <p:nvSpPr>
          <p:cNvPr id="6" name="Slide Number Placeholder 5">
            <a:extLst>
              <a:ext uri="{FF2B5EF4-FFF2-40B4-BE49-F238E27FC236}">
                <a16:creationId xmlns:a16="http://schemas.microsoft.com/office/drawing/2014/main" id="{77AB7FC7-BC58-5E4A-A873-332F500FFB86}"/>
              </a:ext>
            </a:extLst>
          </p:cNvPr>
          <p:cNvSpPr>
            <a:spLocks noGrp="1"/>
          </p:cNvSpPr>
          <p:nvPr>
            <p:ph type="sldNum" sz="quarter" idx="16"/>
          </p:nvPr>
        </p:nvSpPr>
        <p:spPr>
          <a:xfrm>
            <a:off x="971550" y="6332220"/>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5</a:t>
            </a:fld>
            <a:endParaRPr lang="en-US" dirty="0"/>
          </a:p>
        </p:txBody>
      </p:sp>
    </p:spTree>
    <p:extLst>
      <p:ext uri="{BB962C8B-B14F-4D97-AF65-F5344CB8AC3E}">
        <p14:creationId xmlns:p14="http://schemas.microsoft.com/office/powerpoint/2010/main" val="2176707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l="13000" r="7000"/>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50</a:t>
            </a:fld>
            <a:endParaRPr lang="en-US" dirty="0">
              <a:latin typeface="+mn-lt"/>
            </a:endParaRPr>
          </a:p>
        </p:txBody>
      </p:sp>
      <p:sp>
        <p:nvSpPr>
          <p:cNvPr id="16" name="Title 1">
            <a:extLst>
              <a:ext uri="{FF2B5EF4-FFF2-40B4-BE49-F238E27FC236}">
                <a16:creationId xmlns:a16="http://schemas.microsoft.com/office/drawing/2014/main" id="{B04BA4D5-06A4-7B4A-9FDE-610F64C710EB}"/>
              </a:ext>
            </a:extLst>
          </p:cNvPr>
          <p:cNvSpPr>
            <a:spLocks noGrp="1"/>
          </p:cNvSpPr>
          <p:nvPr>
            <p:ph type="title"/>
          </p:nvPr>
        </p:nvSpPr>
        <p:spPr>
          <a:xfrm>
            <a:off x="770255" y="511885"/>
            <a:ext cx="10651490" cy="713961"/>
          </a:xfrm>
        </p:spPr>
        <p:txBody>
          <a:bodyPr>
            <a:normAutofit/>
          </a:bodyPr>
          <a:lstStyle/>
          <a:p>
            <a:pPr algn="ctr"/>
            <a:r>
              <a:rPr lang="en-US" dirty="0"/>
              <a:t>Other Resources</a:t>
            </a:r>
          </a:p>
        </p:txBody>
      </p:sp>
      <p:sp>
        <p:nvSpPr>
          <p:cNvPr id="8" name="TextBox 7">
            <a:extLst>
              <a:ext uri="{FF2B5EF4-FFF2-40B4-BE49-F238E27FC236}">
                <a16:creationId xmlns:a16="http://schemas.microsoft.com/office/drawing/2014/main" id="{EFBCAAA3-1253-7A40-81BE-6421FD8A3119}"/>
              </a:ext>
            </a:extLst>
          </p:cNvPr>
          <p:cNvSpPr txBox="1"/>
          <p:nvPr/>
        </p:nvSpPr>
        <p:spPr>
          <a:xfrm>
            <a:off x="1139231" y="1963151"/>
            <a:ext cx="9913538" cy="363176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3"/>
              </a:rPr>
              <a:t>Centers for Disease Control and Prevention (CDC)</a:t>
            </a:r>
            <a:endParaRPr lang="en-US" sz="2000" dirty="0">
              <a:solidFill>
                <a:srgbClr val="002060"/>
              </a:solidFill>
              <a:latin typeface="Arial" panose="020B0604020202020204" pitchFamily="34" charset="0"/>
              <a:cs typeface="Arial" panose="020B0604020202020204" pitchFamily="34" charset="0"/>
            </a:endParaRPr>
          </a:p>
          <a:p>
            <a:pPr marL="342900" indent="-342900">
              <a:spcBef>
                <a:spcPts val="18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4"/>
              </a:rPr>
              <a:t>Food and Drug Administration (FDA) Center for Tobacco Products</a:t>
            </a:r>
            <a:endParaRPr lang="en-US" sz="2000" dirty="0">
              <a:solidFill>
                <a:srgbClr val="002060"/>
              </a:solidFill>
              <a:latin typeface="Arial" panose="020B0604020202020204" pitchFamily="34" charset="0"/>
              <a:cs typeface="Arial" panose="020B0604020202020204" pitchFamily="34" charset="0"/>
            </a:endParaRPr>
          </a:p>
          <a:p>
            <a:pPr marL="342900" indent="-342900">
              <a:spcBef>
                <a:spcPts val="18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5"/>
              </a:rPr>
              <a:t>Campaign for Tobacco Free Kids</a:t>
            </a:r>
            <a:endParaRPr lang="en-US" sz="2000" dirty="0">
              <a:solidFill>
                <a:srgbClr val="002060"/>
              </a:solidFill>
              <a:latin typeface="Arial" panose="020B0604020202020204" pitchFamily="34" charset="0"/>
              <a:cs typeface="Arial" panose="020B0604020202020204" pitchFamily="34" charset="0"/>
            </a:endParaRPr>
          </a:p>
          <a:p>
            <a:pPr marL="342900" indent="-342900">
              <a:spcBef>
                <a:spcPts val="18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6"/>
              </a:rPr>
              <a:t>Stanford University School of Medicine</a:t>
            </a:r>
          </a:p>
          <a:p>
            <a:pPr marL="342900" indent="-342900">
              <a:spcBef>
                <a:spcPts val="18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6"/>
              </a:rPr>
              <a:t>Tobacco Prevention Toolkit (teaching modules include vaping)</a:t>
            </a:r>
            <a:endParaRPr lang="en-US" sz="2000" dirty="0">
              <a:solidFill>
                <a:srgbClr val="002060"/>
              </a:solidFill>
              <a:latin typeface="Arial" panose="020B0604020202020204" pitchFamily="34" charset="0"/>
              <a:cs typeface="Arial" panose="020B0604020202020204" pitchFamily="34" charset="0"/>
            </a:endParaRPr>
          </a:p>
          <a:p>
            <a:pPr marL="342900" indent="-342900">
              <a:spcBef>
                <a:spcPts val="18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7"/>
              </a:rPr>
              <a:t>Parents Against Vaping</a:t>
            </a:r>
            <a:endParaRPr lang="en-US" sz="2000" dirty="0">
              <a:solidFill>
                <a:srgbClr val="002060"/>
              </a:solidFill>
              <a:latin typeface="Arial" panose="020B0604020202020204" pitchFamily="34" charset="0"/>
              <a:cs typeface="Arial" panose="020B0604020202020204" pitchFamily="34" charset="0"/>
            </a:endParaRPr>
          </a:p>
          <a:p>
            <a:pPr marL="342900" indent="-342900">
              <a:spcBef>
                <a:spcPts val="18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8"/>
              </a:rPr>
              <a:t>The Truth Initiative</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94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10DD-C37B-CD4C-9682-0D163055B557}"/>
              </a:ext>
            </a:extLst>
          </p:cNvPr>
          <p:cNvSpPr>
            <a:spLocks noGrp="1"/>
          </p:cNvSpPr>
          <p:nvPr>
            <p:ph type="title"/>
          </p:nvPr>
        </p:nvSpPr>
        <p:spPr>
          <a:xfrm>
            <a:off x="425497" y="204781"/>
            <a:ext cx="7532277" cy="610863"/>
          </a:xfrm>
        </p:spPr>
        <p:txBody>
          <a:bodyPr anchor="b">
            <a:normAutofit/>
          </a:bodyPr>
          <a:lstStyle/>
          <a:p>
            <a:r>
              <a:rPr lang="en-US" dirty="0"/>
              <a:t>Law and Policy (e-cigs)</a:t>
            </a:r>
          </a:p>
        </p:txBody>
      </p:sp>
      <p:sp>
        <p:nvSpPr>
          <p:cNvPr id="8" name="Footer Placeholder 7">
            <a:extLst>
              <a:ext uri="{FF2B5EF4-FFF2-40B4-BE49-F238E27FC236}">
                <a16:creationId xmlns:a16="http://schemas.microsoft.com/office/drawing/2014/main" id="{CC41CF2F-09D1-2F40-80B6-38BF955C3B1C}"/>
              </a:ext>
            </a:extLst>
          </p:cNvPr>
          <p:cNvSpPr>
            <a:spLocks noGrp="1"/>
          </p:cNvSpPr>
          <p:nvPr>
            <p:ph type="ftr" sz="quarter" idx="33"/>
          </p:nvPr>
        </p:nvSpPr>
        <p:spPr>
          <a:xfrm>
            <a:off x="1494790" y="6332220"/>
            <a:ext cx="1497330" cy="247651"/>
          </a:xfrm>
        </p:spPr>
        <p:txBody>
          <a:bodyPr anchor="t">
            <a:normAutofit/>
          </a:bodyPr>
          <a:lstStyle/>
          <a:p>
            <a:pPr>
              <a:spcAft>
                <a:spcPts val="600"/>
              </a:spcAft>
            </a:pPr>
            <a:r>
              <a:rPr lang="en-US" b="0" dirty="0"/>
              <a:t>Fundamentals of Vaping</a:t>
            </a:r>
          </a:p>
        </p:txBody>
      </p:sp>
      <p:sp>
        <p:nvSpPr>
          <p:cNvPr id="9" name="Slide Number Placeholder 8">
            <a:extLst>
              <a:ext uri="{FF2B5EF4-FFF2-40B4-BE49-F238E27FC236}">
                <a16:creationId xmlns:a16="http://schemas.microsoft.com/office/drawing/2014/main" id="{D0D91AEE-7461-A84F-878A-399BBC9AE85B}"/>
              </a:ext>
            </a:extLst>
          </p:cNvPr>
          <p:cNvSpPr>
            <a:spLocks noGrp="1"/>
          </p:cNvSpPr>
          <p:nvPr>
            <p:ph type="sldNum" sz="quarter" idx="34"/>
          </p:nvPr>
        </p:nvSpPr>
        <p:spPr>
          <a:xfrm>
            <a:off x="971550" y="6332220"/>
            <a:ext cx="523240" cy="247651"/>
          </a:xfrm>
        </p:spPr>
        <p:txBody>
          <a:bodyPr anchor="t">
            <a:normAutofit/>
          </a:bodyPr>
          <a:lstStyle/>
          <a:p>
            <a:pPr>
              <a:spcAft>
                <a:spcPts val="600"/>
              </a:spcAft>
            </a:pPr>
            <a:fld id="{294A09A9-5501-47C1-A89A-A340965A2BE2}" type="slidenum">
              <a:rPr lang="en-US" smtClean="0"/>
              <a:pPr>
                <a:spcAft>
                  <a:spcPts val="600"/>
                </a:spcAft>
              </a:pPr>
              <a:t>6</a:t>
            </a:fld>
            <a:endParaRPr lang="en-US" dirty="0"/>
          </a:p>
        </p:txBody>
      </p:sp>
      <p:pic>
        <p:nvPicPr>
          <p:cNvPr id="25" name="Content Placeholder 3">
            <a:extLst>
              <a:ext uri="{FF2B5EF4-FFF2-40B4-BE49-F238E27FC236}">
                <a16:creationId xmlns:a16="http://schemas.microsoft.com/office/drawing/2014/main" id="{5C8EEC51-E256-4A4F-BFA2-A23BC2D84431}"/>
              </a:ext>
            </a:extLst>
          </p:cNvPr>
          <p:cNvPicPr>
            <a:picLocks noChangeAspect="1"/>
          </p:cNvPicPr>
          <p:nvPr/>
        </p:nvPicPr>
        <p:blipFill>
          <a:blip r:embed="rId3"/>
          <a:stretch>
            <a:fillRect/>
          </a:stretch>
        </p:blipFill>
        <p:spPr>
          <a:xfrm>
            <a:off x="6888480" y="0"/>
            <a:ext cx="4924430" cy="6875130"/>
          </a:xfrm>
          <a:prstGeom prst="rect">
            <a:avLst/>
          </a:prstGeom>
        </p:spPr>
      </p:pic>
      <p:pic>
        <p:nvPicPr>
          <p:cNvPr id="27" name="Picture 26">
            <a:extLst>
              <a:ext uri="{FF2B5EF4-FFF2-40B4-BE49-F238E27FC236}">
                <a16:creationId xmlns:a16="http://schemas.microsoft.com/office/drawing/2014/main" id="{19B56D5B-E570-3645-BD74-8F17179530BD}"/>
              </a:ext>
            </a:extLst>
          </p:cNvPr>
          <p:cNvPicPr>
            <a:picLocks noChangeAspect="1"/>
          </p:cNvPicPr>
          <p:nvPr/>
        </p:nvPicPr>
        <p:blipFill>
          <a:blip r:embed="rId4"/>
          <a:stretch>
            <a:fillRect/>
          </a:stretch>
        </p:blipFill>
        <p:spPr>
          <a:xfrm>
            <a:off x="1105023" y="815644"/>
            <a:ext cx="4938051" cy="5471183"/>
          </a:xfrm>
          <a:prstGeom prst="rect">
            <a:avLst/>
          </a:prstGeom>
        </p:spPr>
      </p:pic>
    </p:spTree>
    <p:extLst>
      <p:ext uri="{BB962C8B-B14F-4D97-AF65-F5344CB8AC3E}">
        <p14:creationId xmlns:p14="http://schemas.microsoft.com/office/powerpoint/2010/main" val="410566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E9BFC5-96B9-6B48-A53B-2B3AC1F34760}"/>
              </a:ext>
            </a:extLst>
          </p:cNvPr>
          <p:cNvSpPr/>
          <p:nvPr/>
        </p:nvSpPr>
        <p:spPr>
          <a:xfrm>
            <a:off x="6096000" y="0"/>
            <a:ext cx="6096000" cy="382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EC10DD-C37B-CD4C-9682-0D163055B557}"/>
              </a:ext>
            </a:extLst>
          </p:cNvPr>
          <p:cNvSpPr>
            <a:spLocks noGrp="1"/>
          </p:cNvSpPr>
          <p:nvPr>
            <p:ph type="title"/>
          </p:nvPr>
        </p:nvSpPr>
        <p:spPr>
          <a:xfrm>
            <a:off x="1154850" y="503289"/>
            <a:ext cx="9882300" cy="659496"/>
          </a:xfrm>
        </p:spPr>
        <p:txBody>
          <a:bodyPr anchor="b">
            <a:normAutofit fontScale="90000"/>
          </a:bodyPr>
          <a:lstStyle/>
          <a:p>
            <a:pPr algn="ctr"/>
            <a:r>
              <a:rPr lang="en-US" sz="3600" dirty="0"/>
              <a:t>Types of Electronic Nicotine Delivery Systems (ENDS)</a:t>
            </a:r>
          </a:p>
        </p:txBody>
      </p:sp>
      <p:pic>
        <p:nvPicPr>
          <p:cNvPr id="5" name="Picture Placeholder 4" descr="Diagram, text&#10;&#10;Description automatically generated">
            <a:extLst>
              <a:ext uri="{FF2B5EF4-FFF2-40B4-BE49-F238E27FC236}">
                <a16:creationId xmlns:a16="http://schemas.microsoft.com/office/drawing/2014/main" id="{B2F457EF-B780-FF4D-A6C4-3BC00549F9D7}"/>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t="1912" b="1912"/>
          <a:stretch>
            <a:fillRect/>
          </a:stretch>
        </p:blipFill>
        <p:spPr>
          <a:xfrm>
            <a:off x="7407746" y="4093930"/>
            <a:ext cx="2117725" cy="2036762"/>
          </a:xfrm>
        </p:spPr>
      </p:pic>
      <p:pic>
        <p:nvPicPr>
          <p:cNvPr id="7" name="Picture Placeholder 6" descr="A picture containing square&#10;&#10;Description automatically generated">
            <a:extLst>
              <a:ext uri="{FF2B5EF4-FFF2-40B4-BE49-F238E27FC236}">
                <a16:creationId xmlns:a16="http://schemas.microsoft.com/office/drawing/2014/main" id="{8C36EC9C-32BD-2945-B92C-937FC4CEEA89}"/>
              </a:ext>
            </a:extLst>
          </p:cNvPr>
          <p:cNvPicPr>
            <a:picLocks noGrp="1" noChangeAspect="1"/>
          </p:cNvPicPr>
          <p:nvPr>
            <p:ph type="pic" sz="quarter" idx="30"/>
          </p:nvPr>
        </p:nvPicPr>
        <p:blipFill>
          <a:blip r:embed="rId4">
            <a:extLst>
              <a:ext uri="{28A0092B-C50C-407E-A947-70E740481C1C}">
                <a14:useLocalDpi xmlns:a14="http://schemas.microsoft.com/office/drawing/2010/main" val="0"/>
              </a:ext>
            </a:extLst>
          </a:blip>
          <a:srcRect t="2241" b="2241"/>
          <a:stretch>
            <a:fillRect/>
          </a:stretch>
        </p:blipFill>
        <p:spPr>
          <a:xfrm>
            <a:off x="9794987" y="1518852"/>
            <a:ext cx="2117725" cy="2036762"/>
          </a:xfrm>
        </p:spPr>
      </p:pic>
      <p:sp>
        <p:nvSpPr>
          <p:cNvPr id="8" name="Footer Placeholder 7">
            <a:extLst>
              <a:ext uri="{FF2B5EF4-FFF2-40B4-BE49-F238E27FC236}">
                <a16:creationId xmlns:a16="http://schemas.microsoft.com/office/drawing/2014/main" id="{CC41CF2F-09D1-2F40-80B6-38BF955C3B1C}"/>
              </a:ext>
            </a:extLst>
          </p:cNvPr>
          <p:cNvSpPr>
            <a:spLocks noGrp="1"/>
          </p:cNvSpPr>
          <p:nvPr>
            <p:ph type="ftr" sz="quarter" idx="33"/>
          </p:nvPr>
        </p:nvSpPr>
        <p:spPr>
          <a:xfrm>
            <a:off x="1494790" y="6332220"/>
            <a:ext cx="1497330" cy="247651"/>
          </a:xfrm>
        </p:spPr>
        <p:txBody>
          <a:bodyPr anchor="t">
            <a:normAutofit/>
          </a:bodyPr>
          <a:lstStyle/>
          <a:p>
            <a:pPr>
              <a:spcAft>
                <a:spcPts val="600"/>
              </a:spcAft>
            </a:pPr>
            <a:r>
              <a:rPr lang="en-US" b="0" dirty="0"/>
              <a:t>Fundamentals of Vaping</a:t>
            </a:r>
          </a:p>
        </p:txBody>
      </p:sp>
      <p:sp>
        <p:nvSpPr>
          <p:cNvPr id="9" name="Slide Number Placeholder 8">
            <a:extLst>
              <a:ext uri="{FF2B5EF4-FFF2-40B4-BE49-F238E27FC236}">
                <a16:creationId xmlns:a16="http://schemas.microsoft.com/office/drawing/2014/main" id="{D0D91AEE-7461-A84F-878A-399BBC9AE85B}"/>
              </a:ext>
            </a:extLst>
          </p:cNvPr>
          <p:cNvSpPr>
            <a:spLocks noGrp="1"/>
          </p:cNvSpPr>
          <p:nvPr>
            <p:ph type="sldNum" sz="quarter" idx="34"/>
          </p:nvPr>
        </p:nvSpPr>
        <p:spPr>
          <a:xfrm>
            <a:off x="971550" y="6332220"/>
            <a:ext cx="523240" cy="247651"/>
          </a:xfrm>
        </p:spPr>
        <p:txBody>
          <a:bodyPr anchor="t">
            <a:normAutofit/>
          </a:bodyPr>
          <a:lstStyle/>
          <a:p>
            <a:pPr>
              <a:spcAft>
                <a:spcPts val="600"/>
              </a:spcAft>
            </a:pPr>
            <a:fld id="{294A09A9-5501-47C1-A89A-A340965A2BE2}" type="slidenum">
              <a:rPr lang="en-US" smtClean="0"/>
              <a:pPr>
                <a:spcAft>
                  <a:spcPts val="600"/>
                </a:spcAft>
              </a:pPr>
              <a:t>7</a:t>
            </a:fld>
            <a:endParaRPr lang="en-US" dirty="0"/>
          </a:p>
        </p:txBody>
      </p:sp>
      <p:pic>
        <p:nvPicPr>
          <p:cNvPr id="60" name="Picture 59">
            <a:extLst>
              <a:ext uri="{FF2B5EF4-FFF2-40B4-BE49-F238E27FC236}">
                <a16:creationId xmlns:a16="http://schemas.microsoft.com/office/drawing/2014/main" id="{39DE887C-05BD-6044-A442-DD5BB81FAB49}"/>
              </a:ext>
            </a:extLst>
          </p:cNvPr>
          <p:cNvPicPr>
            <a:picLocks noChangeAspect="1"/>
          </p:cNvPicPr>
          <p:nvPr/>
        </p:nvPicPr>
        <p:blipFill rotWithShape="1">
          <a:blip r:embed="rId5"/>
          <a:srcRect l="14612" t="7666" r="1207" b="-481"/>
          <a:stretch/>
        </p:blipFill>
        <p:spPr>
          <a:xfrm>
            <a:off x="4452045" y="1324938"/>
            <a:ext cx="2794186" cy="3101314"/>
          </a:xfrm>
          <a:prstGeom prst="rect">
            <a:avLst/>
          </a:prstGeom>
          <a:effectLst>
            <a:outerShdw blurRad="50800" dist="38100" dir="2700000" algn="tl" rotWithShape="0">
              <a:prstClr val="black">
                <a:alpha val="40000"/>
              </a:prstClr>
            </a:outerShdw>
          </a:effectLst>
        </p:spPr>
      </p:pic>
      <p:pic>
        <p:nvPicPr>
          <p:cNvPr id="61" name="Picture 6">
            <a:extLst>
              <a:ext uri="{FF2B5EF4-FFF2-40B4-BE49-F238E27FC236}">
                <a16:creationId xmlns:a16="http://schemas.microsoft.com/office/drawing/2014/main" id="{BCF16722-09E5-914D-AC89-6A12117EB7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4048" y="3980349"/>
            <a:ext cx="2079147" cy="20379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a:extLst>
              <a:ext uri="{FF2B5EF4-FFF2-40B4-BE49-F238E27FC236}">
                <a16:creationId xmlns:a16="http://schemas.microsoft.com/office/drawing/2014/main" id="{29073725-E41E-7740-AFDB-3A84A71A6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0900" y="1515599"/>
            <a:ext cx="2024799" cy="2024799"/>
          </a:xfrm>
          <a:prstGeom prst="rect">
            <a:avLst/>
          </a:prstGeom>
          <a:effectLst>
            <a:outerShdw blurRad="50800" dist="38100" dir="2700000" algn="tl" rotWithShape="0">
              <a:prstClr val="black">
                <a:alpha val="40000"/>
              </a:prstClr>
            </a:outerShdw>
          </a:effectLst>
        </p:spPr>
      </p:pic>
      <p:pic>
        <p:nvPicPr>
          <p:cNvPr id="63" name="Picture 62" descr="vibe Complete Kit">
            <a:extLst>
              <a:ext uri="{FF2B5EF4-FFF2-40B4-BE49-F238E27FC236}">
                <a16:creationId xmlns:a16="http://schemas.microsoft.com/office/drawing/2014/main" id="{580F4A47-D57F-B846-A620-EABA03B55C6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rot="3780000">
            <a:off x="1337439" y="4197212"/>
            <a:ext cx="377796" cy="2486868"/>
          </a:xfrm>
          <a:prstGeom prst="rect">
            <a:avLst/>
          </a:prstGeom>
          <a:noFill/>
          <a:ln>
            <a:noFill/>
          </a:ln>
          <a:effectLst>
            <a:outerShdw blurRad="50800" dist="38100" dir="2700000" algn="tl" rotWithShape="0">
              <a:prstClr val="black">
                <a:alpha val="40000"/>
              </a:prstClr>
            </a:outerShdw>
          </a:effectLst>
        </p:spPr>
      </p:pic>
      <p:pic>
        <p:nvPicPr>
          <p:cNvPr id="64" name="Picture 63" descr="alto Complete Kit">
            <a:extLst>
              <a:ext uri="{FF2B5EF4-FFF2-40B4-BE49-F238E27FC236}">
                <a16:creationId xmlns:a16="http://schemas.microsoft.com/office/drawing/2014/main" id="{D1838B05-854F-7441-8797-897D0DA8545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rot="3790589">
            <a:off x="3213163" y="4385617"/>
            <a:ext cx="488266" cy="2110057"/>
          </a:xfrm>
          <a:prstGeom prst="rect">
            <a:avLst/>
          </a:prstGeom>
          <a:noFill/>
          <a:ln>
            <a:noFill/>
          </a:ln>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7CDCC87C-4C6A-8B47-946A-F98410DCCC70}"/>
              </a:ext>
            </a:extLst>
          </p:cNvPr>
          <p:cNvPicPr>
            <a:picLocks noChangeAspect="1"/>
          </p:cNvPicPr>
          <p:nvPr/>
        </p:nvPicPr>
        <p:blipFill>
          <a:blip r:embed="rId10"/>
          <a:stretch>
            <a:fillRect/>
          </a:stretch>
        </p:blipFill>
        <p:spPr>
          <a:xfrm rot="3760205">
            <a:off x="5122526" y="4385616"/>
            <a:ext cx="1066135" cy="2110058"/>
          </a:xfrm>
          <a:prstGeom prst="rect">
            <a:avLst/>
          </a:prstGeom>
        </p:spPr>
      </p:pic>
      <p:pic>
        <p:nvPicPr>
          <p:cNvPr id="66" name="Picture 65">
            <a:extLst>
              <a:ext uri="{FF2B5EF4-FFF2-40B4-BE49-F238E27FC236}">
                <a16:creationId xmlns:a16="http://schemas.microsoft.com/office/drawing/2014/main" id="{F570674A-1DF7-B440-A899-D177AB4146A5}"/>
              </a:ext>
            </a:extLst>
          </p:cNvPr>
          <p:cNvPicPr>
            <a:picLocks noChangeAspect="1"/>
          </p:cNvPicPr>
          <p:nvPr/>
        </p:nvPicPr>
        <p:blipFill>
          <a:blip r:embed="rId11"/>
          <a:stretch>
            <a:fillRect/>
          </a:stretch>
        </p:blipFill>
        <p:spPr>
          <a:xfrm>
            <a:off x="136338" y="1357650"/>
            <a:ext cx="4152916" cy="3368152"/>
          </a:xfrm>
          <a:prstGeom prst="rect">
            <a:avLst/>
          </a:prstGeom>
          <a:effectLst>
            <a:softEdge rad="127000"/>
          </a:effectLst>
        </p:spPr>
      </p:pic>
    </p:spTree>
    <p:extLst>
      <p:ext uri="{BB962C8B-B14F-4D97-AF65-F5344CB8AC3E}">
        <p14:creationId xmlns:p14="http://schemas.microsoft.com/office/powerpoint/2010/main" val="429274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F13D9-A5E5-284C-966F-4E2E54F2FF45}"/>
              </a:ext>
            </a:extLst>
          </p:cNvPr>
          <p:cNvSpPr>
            <a:spLocks noGrp="1"/>
          </p:cNvSpPr>
          <p:nvPr>
            <p:ph type="title"/>
          </p:nvPr>
        </p:nvSpPr>
        <p:spPr>
          <a:xfrm>
            <a:off x="964023" y="879063"/>
            <a:ext cx="7956457" cy="610863"/>
          </a:xfrm>
        </p:spPr>
        <p:txBody>
          <a:bodyPr>
            <a:normAutofit fontScale="90000"/>
          </a:bodyPr>
          <a:lstStyle/>
          <a:p>
            <a:r>
              <a:rPr lang="en-US" dirty="0"/>
              <a:t>Anatomy of a Pod-Based System</a:t>
            </a:r>
          </a:p>
        </p:txBody>
      </p:sp>
      <p:sp>
        <p:nvSpPr>
          <p:cNvPr id="14" name="Footer Placeholder 13">
            <a:extLst>
              <a:ext uri="{FF2B5EF4-FFF2-40B4-BE49-F238E27FC236}">
                <a16:creationId xmlns:a16="http://schemas.microsoft.com/office/drawing/2014/main" id="{32AB8B71-B60F-C34A-911A-CF2162E95035}"/>
              </a:ext>
            </a:extLst>
          </p:cNvPr>
          <p:cNvSpPr>
            <a:spLocks noGrp="1"/>
          </p:cNvSpPr>
          <p:nvPr>
            <p:ph type="ftr" sz="quarter" idx="22"/>
          </p:nvPr>
        </p:nvSpPr>
        <p:spPr/>
        <p:txBody>
          <a:bodyPr/>
          <a:lstStyle/>
          <a:p>
            <a:r>
              <a:rPr lang="en-US" dirty="0"/>
              <a:t>Fundamentals of Vaping</a:t>
            </a:r>
            <a:endParaRPr lang="en-US" b="0" dirty="0"/>
          </a:p>
        </p:txBody>
      </p:sp>
      <p:sp>
        <p:nvSpPr>
          <p:cNvPr id="15" name="Slide Number Placeholder 14">
            <a:extLst>
              <a:ext uri="{FF2B5EF4-FFF2-40B4-BE49-F238E27FC236}">
                <a16:creationId xmlns:a16="http://schemas.microsoft.com/office/drawing/2014/main" id="{FA89ED34-0D03-6E4A-9051-3DB798B0FA47}"/>
              </a:ext>
            </a:extLst>
          </p:cNvPr>
          <p:cNvSpPr>
            <a:spLocks noGrp="1"/>
          </p:cNvSpPr>
          <p:nvPr>
            <p:ph type="sldNum" sz="quarter" idx="23"/>
          </p:nvPr>
        </p:nvSpPr>
        <p:spPr/>
        <p:txBody>
          <a:bodyPr/>
          <a:lstStyle/>
          <a:p>
            <a:fld id="{294A09A9-5501-47C1-A89A-A340965A2BE2}" type="slidenum">
              <a:rPr lang="en-US" smtClean="0"/>
              <a:pPr/>
              <a:t>8</a:t>
            </a:fld>
            <a:endParaRPr lang="en-US" dirty="0">
              <a:latin typeface="+mn-lt"/>
            </a:endParaRPr>
          </a:p>
        </p:txBody>
      </p:sp>
      <p:sp>
        <p:nvSpPr>
          <p:cNvPr id="139" name="Rectangle 138">
            <a:extLst>
              <a:ext uri="{FF2B5EF4-FFF2-40B4-BE49-F238E27FC236}">
                <a16:creationId xmlns:a16="http://schemas.microsoft.com/office/drawing/2014/main" id="{D2CAAA4D-B579-A340-883E-E10B8A0AB545}"/>
              </a:ext>
            </a:extLst>
          </p:cNvPr>
          <p:cNvSpPr/>
          <p:nvPr/>
        </p:nvSpPr>
        <p:spPr>
          <a:xfrm>
            <a:off x="3929234" y="4147376"/>
            <a:ext cx="4179095" cy="803672"/>
          </a:xfrm>
          <a:prstGeom prst="rect">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D353236A-BEEC-8E4B-A3AF-E8234297FEF2}"/>
              </a:ext>
            </a:extLst>
          </p:cNvPr>
          <p:cNvSpPr/>
          <p:nvPr/>
        </p:nvSpPr>
        <p:spPr>
          <a:xfrm>
            <a:off x="8108326" y="4147376"/>
            <a:ext cx="857251" cy="803672"/>
          </a:xfrm>
          <a:prstGeom prst="rect">
            <a:avLst/>
          </a:prstGeom>
          <a:solidFill>
            <a:srgbClr val="E7E6E6">
              <a:lumMod val="2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1" name="Hexagon 140">
            <a:extLst>
              <a:ext uri="{FF2B5EF4-FFF2-40B4-BE49-F238E27FC236}">
                <a16:creationId xmlns:a16="http://schemas.microsoft.com/office/drawing/2014/main" id="{0D4E97DF-34B2-2D42-A849-B1F4FF806B8F}"/>
              </a:ext>
            </a:extLst>
          </p:cNvPr>
          <p:cNvSpPr/>
          <p:nvPr/>
        </p:nvSpPr>
        <p:spPr>
          <a:xfrm rot="5400000">
            <a:off x="7786855" y="4409287"/>
            <a:ext cx="642938" cy="279859"/>
          </a:xfrm>
          <a:prstGeom prst="hexagon">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76F131D0-84A0-B34F-9434-69F7E25ACC46}"/>
              </a:ext>
            </a:extLst>
          </p:cNvPr>
          <p:cNvSpPr/>
          <p:nvPr/>
        </p:nvSpPr>
        <p:spPr>
          <a:xfrm>
            <a:off x="6768872" y="4495634"/>
            <a:ext cx="107156" cy="107156"/>
          </a:xfrm>
          <a:prstGeom prst="ellips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3" name="Straight Connector 142">
            <a:extLst>
              <a:ext uri="{FF2B5EF4-FFF2-40B4-BE49-F238E27FC236}">
                <a16:creationId xmlns:a16="http://schemas.microsoft.com/office/drawing/2014/main" id="{6D2293E3-D6BF-EA45-A589-1CCD5F0498D7}"/>
              </a:ext>
            </a:extLst>
          </p:cNvPr>
          <p:cNvCxnSpPr/>
          <p:nvPr/>
        </p:nvCxnSpPr>
        <p:spPr>
          <a:xfrm>
            <a:off x="7968398" y="4549212"/>
            <a:ext cx="279859" cy="0"/>
          </a:xfrm>
          <a:prstGeom prst="line">
            <a:avLst/>
          </a:prstGeom>
          <a:noFill/>
          <a:ln w="95250" cap="flat" cmpd="sng" algn="ctr">
            <a:solidFill>
              <a:srgbClr val="E7E6E6">
                <a:lumMod val="50000"/>
              </a:srgbClr>
            </a:solidFill>
            <a:prstDash val="solid"/>
            <a:miter lim="800000"/>
          </a:ln>
          <a:effectLst/>
        </p:spPr>
      </p:cxnSp>
      <p:sp>
        <p:nvSpPr>
          <p:cNvPr id="144" name="Rectangle 143">
            <a:extLst>
              <a:ext uri="{FF2B5EF4-FFF2-40B4-BE49-F238E27FC236}">
                <a16:creationId xmlns:a16="http://schemas.microsoft.com/office/drawing/2014/main" id="{F51EBC49-BAEE-7D46-BDA0-AE906F2A777F}"/>
              </a:ext>
            </a:extLst>
          </p:cNvPr>
          <p:cNvSpPr/>
          <p:nvPr/>
        </p:nvSpPr>
        <p:spPr>
          <a:xfrm>
            <a:off x="9573798" y="4147376"/>
            <a:ext cx="857251" cy="803672"/>
          </a:xfrm>
          <a:prstGeom prst="rect">
            <a:avLst/>
          </a:prstGeom>
          <a:solidFill>
            <a:srgbClr val="E7E6E6">
              <a:lumMod val="2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5" name="Round Same Side Corner Rectangle 144">
            <a:extLst>
              <a:ext uri="{FF2B5EF4-FFF2-40B4-BE49-F238E27FC236}">
                <a16:creationId xmlns:a16="http://schemas.microsoft.com/office/drawing/2014/main" id="{F7E26B3E-4FF0-B944-915F-5F55AC00E9B9}"/>
              </a:ext>
            </a:extLst>
          </p:cNvPr>
          <p:cNvSpPr/>
          <p:nvPr/>
        </p:nvSpPr>
        <p:spPr>
          <a:xfrm rot="16200000">
            <a:off x="8759508" y="4109968"/>
            <a:ext cx="750095" cy="878493"/>
          </a:xfrm>
          <a:prstGeom prst="round2SameRect">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6" name="Hexagon 145">
            <a:extLst>
              <a:ext uri="{FF2B5EF4-FFF2-40B4-BE49-F238E27FC236}">
                <a16:creationId xmlns:a16="http://schemas.microsoft.com/office/drawing/2014/main" id="{D52E4B53-9A6B-774E-9851-03A26969FAD9}"/>
              </a:ext>
            </a:extLst>
          </p:cNvPr>
          <p:cNvSpPr/>
          <p:nvPr/>
        </p:nvSpPr>
        <p:spPr>
          <a:xfrm rot="5400000">
            <a:off x="9252327" y="4409287"/>
            <a:ext cx="642938" cy="279859"/>
          </a:xfrm>
          <a:prstGeom prst="hexagon">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47" name="Straight Connector 146">
            <a:extLst>
              <a:ext uri="{FF2B5EF4-FFF2-40B4-BE49-F238E27FC236}">
                <a16:creationId xmlns:a16="http://schemas.microsoft.com/office/drawing/2014/main" id="{1480E2BE-A6D3-A146-91B6-13BCAEBB93BD}"/>
              </a:ext>
            </a:extLst>
          </p:cNvPr>
          <p:cNvCxnSpPr/>
          <p:nvPr/>
        </p:nvCxnSpPr>
        <p:spPr>
          <a:xfrm>
            <a:off x="9177508" y="4549211"/>
            <a:ext cx="536220" cy="2"/>
          </a:xfrm>
          <a:prstGeom prst="line">
            <a:avLst/>
          </a:prstGeom>
          <a:noFill/>
          <a:ln w="95250" cap="flat" cmpd="sng" algn="ctr">
            <a:solidFill>
              <a:srgbClr val="E7E6E6">
                <a:lumMod val="50000"/>
              </a:srgbClr>
            </a:solidFill>
            <a:prstDash val="solid"/>
            <a:miter lim="800000"/>
          </a:ln>
          <a:effectLst/>
        </p:spPr>
      </p:cxnSp>
      <p:sp>
        <p:nvSpPr>
          <p:cNvPr id="148" name="Rectangle 147">
            <a:extLst>
              <a:ext uri="{FF2B5EF4-FFF2-40B4-BE49-F238E27FC236}">
                <a16:creationId xmlns:a16="http://schemas.microsoft.com/office/drawing/2014/main" id="{04C2DB98-6D2D-FD4D-BA71-C439D547C1CB}"/>
              </a:ext>
            </a:extLst>
          </p:cNvPr>
          <p:cNvSpPr/>
          <p:nvPr/>
        </p:nvSpPr>
        <p:spPr>
          <a:xfrm>
            <a:off x="8695309" y="4415266"/>
            <a:ext cx="428623" cy="267890"/>
          </a:xfrm>
          <a:prstGeom prst="rect">
            <a:avLst/>
          </a:prstGeom>
          <a:solidFill>
            <a:srgbClr val="FFC000">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FE8D70B1-466A-3F43-A076-EBA2AD9331DE}"/>
              </a:ext>
            </a:extLst>
          </p:cNvPr>
          <p:cNvSpPr/>
          <p:nvPr/>
        </p:nvSpPr>
        <p:spPr>
          <a:xfrm>
            <a:off x="8822146" y="4281827"/>
            <a:ext cx="34331" cy="130598"/>
          </a:xfrm>
          <a:prstGeom prst="rect">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CB6F6F50-A39A-404E-B762-53A023ABD920}"/>
              </a:ext>
            </a:extLst>
          </p:cNvPr>
          <p:cNvSpPr/>
          <p:nvPr/>
        </p:nvSpPr>
        <p:spPr>
          <a:xfrm>
            <a:off x="8823474" y="4685996"/>
            <a:ext cx="33007" cy="128263"/>
          </a:xfrm>
          <a:prstGeom prst="rect">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F1C0F71F-012E-1147-9564-663570FC3CA0}"/>
              </a:ext>
            </a:extLst>
          </p:cNvPr>
          <p:cNvCxnSpPr/>
          <p:nvPr/>
        </p:nvCxnSpPr>
        <p:spPr>
          <a:xfrm flipV="1">
            <a:off x="9125082" y="4549216"/>
            <a:ext cx="53579" cy="1"/>
          </a:xfrm>
          <a:prstGeom prst="line">
            <a:avLst/>
          </a:prstGeom>
          <a:noFill/>
          <a:ln w="38100" cap="flat" cmpd="sng" algn="ctr">
            <a:solidFill>
              <a:srgbClr val="E7E6E6">
                <a:lumMod val="50000"/>
              </a:srgbClr>
            </a:solidFill>
            <a:prstDash val="solid"/>
            <a:miter lim="800000"/>
          </a:ln>
          <a:effectLst/>
        </p:spPr>
      </p:cxnSp>
      <p:cxnSp>
        <p:nvCxnSpPr>
          <p:cNvPr id="152" name="Straight Connector 151">
            <a:extLst>
              <a:ext uri="{FF2B5EF4-FFF2-40B4-BE49-F238E27FC236}">
                <a16:creationId xmlns:a16="http://schemas.microsoft.com/office/drawing/2014/main" id="{F352B6CA-3552-3E4F-B238-BC3C884EF1AD}"/>
              </a:ext>
            </a:extLst>
          </p:cNvPr>
          <p:cNvCxnSpPr/>
          <p:nvPr/>
        </p:nvCxnSpPr>
        <p:spPr>
          <a:xfrm flipV="1">
            <a:off x="8697683" y="4549215"/>
            <a:ext cx="53579" cy="1"/>
          </a:xfrm>
          <a:prstGeom prst="line">
            <a:avLst/>
          </a:prstGeom>
          <a:noFill/>
          <a:ln w="38100" cap="flat" cmpd="sng" algn="ctr">
            <a:solidFill>
              <a:sysClr val="window" lastClr="FFFFFF">
                <a:lumMod val="85000"/>
              </a:sysClr>
            </a:solidFill>
            <a:prstDash val="solid"/>
            <a:miter lim="800000"/>
          </a:ln>
          <a:effectLst/>
        </p:spPr>
      </p:cxnSp>
      <p:sp>
        <p:nvSpPr>
          <p:cNvPr id="153" name="Round Same Side Corner Rectangle 152">
            <a:extLst>
              <a:ext uri="{FF2B5EF4-FFF2-40B4-BE49-F238E27FC236}">
                <a16:creationId xmlns:a16="http://schemas.microsoft.com/office/drawing/2014/main" id="{375EDD77-04E4-404A-A409-BC454F71B597}"/>
              </a:ext>
            </a:extLst>
          </p:cNvPr>
          <p:cNvSpPr/>
          <p:nvPr/>
        </p:nvSpPr>
        <p:spPr>
          <a:xfrm rot="16200000">
            <a:off x="8687482" y="4198961"/>
            <a:ext cx="735791" cy="695312"/>
          </a:xfrm>
          <a:prstGeom prst="round2SameRect">
            <a:avLst/>
          </a:prstGeom>
          <a:solidFill>
            <a:srgbClr val="FFD966">
              <a:alpha val="34902"/>
            </a:srgbClr>
          </a:solidFill>
          <a:ln w="12700" cap="flat" cmpd="sng" algn="ctr">
            <a:noFill/>
            <a:prstDash val="solid"/>
            <a:miter lim="800000"/>
          </a:ln>
          <a:effectLst/>
        </p:spPr>
        <p:txBody>
          <a:bodyPr rtlCol="0" anchor="ctr"/>
          <a:lstStyle>
            <a:lvl1pPr defTabSz="457200">
              <a:defRPr sz="1200">
                <a:solidFill>
                  <a:schemeClr val="lt1"/>
                </a:solidFill>
                <a:latin typeface="+mn-lt"/>
                <a:ea typeface="+mn-ea"/>
                <a:cs typeface="+mn-cs"/>
                <a:sym typeface="Helvetica"/>
              </a:defRPr>
            </a:lvl1pPr>
            <a:lvl2pPr indent="228600" defTabSz="457200">
              <a:defRPr sz="1200">
                <a:solidFill>
                  <a:schemeClr val="lt1"/>
                </a:solidFill>
                <a:latin typeface="+mn-lt"/>
                <a:ea typeface="+mn-ea"/>
                <a:cs typeface="+mn-cs"/>
                <a:sym typeface="Helvetica"/>
              </a:defRPr>
            </a:lvl2pPr>
            <a:lvl3pPr indent="457200" defTabSz="457200">
              <a:defRPr sz="1200">
                <a:solidFill>
                  <a:schemeClr val="lt1"/>
                </a:solidFill>
                <a:latin typeface="+mn-lt"/>
                <a:ea typeface="+mn-ea"/>
                <a:cs typeface="+mn-cs"/>
                <a:sym typeface="Helvetica"/>
              </a:defRPr>
            </a:lvl3pPr>
            <a:lvl4pPr indent="685800" defTabSz="457200">
              <a:defRPr sz="1200">
                <a:solidFill>
                  <a:schemeClr val="lt1"/>
                </a:solidFill>
                <a:latin typeface="+mn-lt"/>
                <a:ea typeface="+mn-ea"/>
                <a:cs typeface="+mn-cs"/>
                <a:sym typeface="Helvetica"/>
              </a:defRPr>
            </a:lvl4pPr>
            <a:lvl5pPr indent="914400" defTabSz="457200">
              <a:defRPr sz="1200">
                <a:solidFill>
                  <a:schemeClr val="lt1"/>
                </a:solidFill>
                <a:latin typeface="+mn-lt"/>
                <a:ea typeface="+mn-ea"/>
                <a:cs typeface="+mn-cs"/>
                <a:sym typeface="Helvetica"/>
              </a:defRPr>
            </a:lvl5pPr>
            <a:lvl6pPr indent="1143000" defTabSz="457200">
              <a:defRPr sz="1200">
                <a:solidFill>
                  <a:schemeClr val="lt1"/>
                </a:solidFill>
                <a:latin typeface="+mn-lt"/>
                <a:ea typeface="+mn-ea"/>
                <a:cs typeface="+mn-cs"/>
                <a:sym typeface="Helvetica"/>
              </a:defRPr>
            </a:lvl6pPr>
            <a:lvl7pPr indent="1371600" defTabSz="457200">
              <a:defRPr sz="1200">
                <a:solidFill>
                  <a:schemeClr val="lt1"/>
                </a:solidFill>
                <a:latin typeface="+mn-lt"/>
                <a:ea typeface="+mn-ea"/>
                <a:cs typeface="+mn-cs"/>
                <a:sym typeface="Helvetica"/>
              </a:defRPr>
            </a:lvl7pPr>
            <a:lvl8pPr indent="1600200" defTabSz="457200">
              <a:defRPr sz="1200">
                <a:solidFill>
                  <a:schemeClr val="lt1"/>
                </a:solidFill>
                <a:latin typeface="+mn-lt"/>
                <a:ea typeface="+mn-ea"/>
                <a:cs typeface="+mn-cs"/>
                <a:sym typeface="Helvetica"/>
              </a:defRPr>
            </a:lvl8pPr>
            <a:lvl9pPr indent="1828800" defTabSz="457200">
              <a:defRPr sz="1200">
                <a:solidFill>
                  <a:schemeClr val="lt1"/>
                </a:solidFill>
                <a:latin typeface="+mn-lt"/>
                <a:ea typeface="+mn-ea"/>
                <a:cs typeface="+mn-cs"/>
                <a:sym typeface="Helvetica"/>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844" b="0" i="0" u="none" strike="noStrike" kern="0" cap="none" spc="0" normalizeH="0" baseline="0" noProof="0" dirty="0">
              <a:ln>
                <a:noFill/>
              </a:ln>
              <a:solidFill>
                <a:prstClr val="white"/>
              </a:solidFill>
              <a:effectLst/>
              <a:uLnTx/>
              <a:uFillTx/>
              <a:latin typeface="Calibri" panose="020F0502020204030204"/>
              <a:ea typeface="+mn-ea"/>
              <a:cs typeface="+mn-cs"/>
              <a:sym typeface="Helvetica"/>
            </a:endParaRPr>
          </a:p>
        </p:txBody>
      </p:sp>
      <p:sp>
        <p:nvSpPr>
          <p:cNvPr id="154" name="Rectangle 153">
            <a:extLst>
              <a:ext uri="{FF2B5EF4-FFF2-40B4-BE49-F238E27FC236}">
                <a16:creationId xmlns:a16="http://schemas.microsoft.com/office/drawing/2014/main" id="{570565A5-89A8-DC49-A169-26DE63BA89DB}"/>
              </a:ext>
            </a:extLst>
          </p:cNvPr>
          <p:cNvSpPr/>
          <p:nvPr/>
        </p:nvSpPr>
        <p:spPr>
          <a:xfrm>
            <a:off x="9573798" y="4147373"/>
            <a:ext cx="857251" cy="803672"/>
          </a:xfrm>
          <a:prstGeom prst="rect">
            <a:avLst/>
          </a:prstGeom>
          <a:solidFill>
            <a:srgbClr val="E7E6E6">
              <a:lumMod val="2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5" name="Round Same Side Corner Rectangle 154">
            <a:extLst>
              <a:ext uri="{FF2B5EF4-FFF2-40B4-BE49-F238E27FC236}">
                <a16:creationId xmlns:a16="http://schemas.microsoft.com/office/drawing/2014/main" id="{F4E9C8E1-8921-CC49-8CD7-6FC190AC64E0}"/>
              </a:ext>
            </a:extLst>
          </p:cNvPr>
          <p:cNvSpPr/>
          <p:nvPr/>
        </p:nvSpPr>
        <p:spPr>
          <a:xfrm rot="16200000">
            <a:off x="8759508" y="4109965"/>
            <a:ext cx="750095" cy="878493"/>
          </a:xfrm>
          <a:prstGeom prst="round2SameRect">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2BD1D40C-F9E9-B649-BE68-439D0C6BB27A}"/>
              </a:ext>
            </a:extLst>
          </p:cNvPr>
          <p:cNvSpPr/>
          <p:nvPr/>
        </p:nvSpPr>
        <p:spPr>
          <a:xfrm>
            <a:off x="8695306" y="4147373"/>
            <a:ext cx="878491" cy="803672"/>
          </a:xfrm>
          <a:prstGeom prst="rect">
            <a:avLst/>
          </a:prstGeom>
          <a:solidFill>
            <a:srgbClr val="D3623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7" name="Hexagon 156">
            <a:extLst>
              <a:ext uri="{FF2B5EF4-FFF2-40B4-BE49-F238E27FC236}">
                <a16:creationId xmlns:a16="http://schemas.microsoft.com/office/drawing/2014/main" id="{9862D05A-C524-F841-A4B1-E5542B8BE91B}"/>
              </a:ext>
            </a:extLst>
          </p:cNvPr>
          <p:cNvSpPr/>
          <p:nvPr/>
        </p:nvSpPr>
        <p:spPr>
          <a:xfrm rot="5400000">
            <a:off x="9252327" y="4409283"/>
            <a:ext cx="642938" cy="279859"/>
          </a:xfrm>
          <a:prstGeom prst="hexagon">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58" name="Straight Connector 157">
            <a:extLst>
              <a:ext uri="{FF2B5EF4-FFF2-40B4-BE49-F238E27FC236}">
                <a16:creationId xmlns:a16="http://schemas.microsoft.com/office/drawing/2014/main" id="{0AEF6B3B-B7CA-A447-A9BC-1C17033765AE}"/>
              </a:ext>
            </a:extLst>
          </p:cNvPr>
          <p:cNvCxnSpPr/>
          <p:nvPr/>
        </p:nvCxnSpPr>
        <p:spPr>
          <a:xfrm>
            <a:off x="9433870" y="4549205"/>
            <a:ext cx="279859" cy="4"/>
          </a:xfrm>
          <a:prstGeom prst="line">
            <a:avLst/>
          </a:prstGeom>
          <a:noFill/>
          <a:ln w="95250" cap="flat" cmpd="sng" algn="ctr">
            <a:solidFill>
              <a:srgbClr val="E7E6E6">
                <a:lumMod val="50000"/>
              </a:srgbClr>
            </a:solidFill>
            <a:prstDash val="solid"/>
            <a:miter lim="800000"/>
          </a:ln>
          <a:effectLst/>
        </p:spPr>
      </p:cxnSp>
      <p:sp>
        <p:nvSpPr>
          <p:cNvPr id="159" name="Rectangle 158">
            <a:extLst>
              <a:ext uri="{FF2B5EF4-FFF2-40B4-BE49-F238E27FC236}">
                <a16:creationId xmlns:a16="http://schemas.microsoft.com/office/drawing/2014/main" id="{431625EE-5070-E44C-A75F-A0CA356BC415}"/>
              </a:ext>
            </a:extLst>
          </p:cNvPr>
          <p:cNvSpPr/>
          <p:nvPr/>
        </p:nvSpPr>
        <p:spPr>
          <a:xfrm>
            <a:off x="3929234" y="4147376"/>
            <a:ext cx="4179095" cy="803672"/>
          </a:xfrm>
          <a:prstGeom prst="rect">
            <a:avLst/>
          </a:prstGeom>
          <a:solidFill>
            <a:srgbClr val="E7E6E6">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Hexagon 159">
            <a:extLst>
              <a:ext uri="{FF2B5EF4-FFF2-40B4-BE49-F238E27FC236}">
                <a16:creationId xmlns:a16="http://schemas.microsoft.com/office/drawing/2014/main" id="{9BB9A412-9D93-064C-8C1B-F2B0EA375F2B}"/>
              </a:ext>
            </a:extLst>
          </p:cNvPr>
          <p:cNvSpPr/>
          <p:nvPr/>
        </p:nvSpPr>
        <p:spPr>
          <a:xfrm rot="5400000">
            <a:off x="7786855" y="4409287"/>
            <a:ext cx="642938" cy="279859"/>
          </a:xfrm>
          <a:prstGeom prst="hexagon">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92890E41-97E0-2F47-95B8-FD703D36DD43}"/>
              </a:ext>
            </a:extLst>
          </p:cNvPr>
          <p:cNvSpPr/>
          <p:nvPr/>
        </p:nvSpPr>
        <p:spPr>
          <a:xfrm>
            <a:off x="6768872" y="4495634"/>
            <a:ext cx="107156" cy="107156"/>
          </a:xfrm>
          <a:prstGeom prst="ellips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1AE4D847-B2DB-B84F-A496-993784BB06EF}"/>
              </a:ext>
            </a:extLst>
          </p:cNvPr>
          <p:cNvSpPr/>
          <p:nvPr/>
        </p:nvSpPr>
        <p:spPr>
          <a:xfrm>
            <a:off x="3574992" y="2707283"/>
            <a:ext cx="4393407" cy="857250"/>
          </a:xfrm>
          <a:prstGeom prst="rect">
            <a:avLst/>
          </a:prstGeom>
          <a:solidFill>
            <a:sysClr val="windowText" lastClr="000000">
              <a:lumMod val="50000"/>
              <a:lumOff val="50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EAF536A2-CC79-0046-9BEC-59A450348723}"/>
              </a:ext>
            </a:extLst>
          </p:cNvPr>
          <p:cNvSpPr/>
          <p:nvPr/>
        </p:nvSpPr>
        <p:spPr>
          <a:xfrm>
            <a:off x="7945330" y="2707289"/>
            <a:ext cx="1210611" cy="857251"/>
          </a:xfrm>
          <a:prstGeom prst="rect">
            <a:avLst/>
          </a:prstGeom>
          <a:solidFill>
            <a:sysClr val="windowText" lastClr="000000">
              <a:lumMod val="75000"/>
              <a:lumOff val="25000"/>
            </a:sysClr>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Trapezoid 163">
            <a:extLst>
              <a:ext uri="{FF2B5EF4-FFF2-40B4-BE49-F238E27FC236}">
                <a16:creationId xmlns:a16="http://schemas.microsoft.com/office/drawing/2014/main" id="{E6A05C71-0AF2-3044-999B-675EB8C120E0}"/>
              </a:ext>
            </a:extLst>
          </p:cNvPr>
          <p:cNvSpPr/>
          <p:nvPr/>
        </p:nvSpPr>
        <p:spPr>
          <a:xfrm>
            <a:off x="8220341" y="3454097"/>
            <a:ext cx="750095" cy="107156"/>
          </a:xfrm>
          <a:prstGeom prst="trapezoid">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Trapezoid 164">
            <a:extLst>
              <a:ext uri="{FF2B5EF4-FFF2-40B4-BE49-F238E27FC236}">
                <a16:creationId xmlns:a16="http://schemas.microsoft.com/office/drawing/2014/main" id="{82FEA204-EC38-024E-A1E4-60F5FEB61FEB}"/>
              </a:ext>
            </a:extLst>
          </p:cNvPr>
          <p:cNvSpPr/>
          <p:nvPr/>
        </p:nvSpPr>
        <p:spPr>
          <a:xfrm rot="10800000">
            <a:off x="8220341" y="2713844"/>
            <a:ext cx="750095" cy="107156"/>
          </a:xfrm>
          <a:prstGeom prst="trapezoid">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Isosceles Triangle 19">
            <a:extLst>
              <a:ext uri="{FF2B5EF4-FFF2-40B4-BE49-F238E27FC236}">
                <a16:creationId xmlns:a16="http://schemas.microsoft.com/office/drawing/2014/main" id="{D8A65E5A-ECB0-A34E-AD73-FB38B2BF3C09}"/>
              </a:ext>
            </a:extLst>
          </p:cNvPr>
          <p:cNvSpPr/>
          <p:nvPr/>
        </p:nvSpPr>
        <p:spPr>
          <a:xfrm rot="16200000">
            <a:off x="3089869" y="3091809"/>
            <a:ext cx="857250" cy="101325"/>
          </a:xfrm>
          <a:prstGeom prst="triangle">
            <a:avLst/>
          </a:prstGeom>
          <a:solidFill>
            <a:sysClr val="windowText" lastClr="000000">
              <a:lumMod val="50000"/>
              <a:lumOff val="50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67" name="Straight Connector 166">
            <a:extLst>
              <a:ext uri="{FF2B5EF4-FFF2-40B4-BE49-F238E27FC236}">
                <a16:creationId xmlns:a16="http://schemas.microsoft.com/office/drawing/2014/main" id="{D0F1C1B2-370E-C141-9E36-2B548DD0A519}"/>
              </a:ext>
            </a:extLst>
          </p:cNvPr>
          <p:cNvCxnSpPr/>
          <p:nvPr/>
        </p:nvCxnSpPr>
        <p:spPr>
          <a:xfrm>
            <a:off x="3574988" y="2713850"/>
            <a:ext cx="0" cy="850689"/>
          </a:xfrm>
          <a:prstGeom prst="line">
            <a:avLst/>
          </a:prstGeom>
          <a:noFill/>
          <a:ln w="57150" cap="flat" cmpd="sng" algn="ctr">
            <a:solidFill>
              <a:sysClr val="windowText" lastClr="000000">
                <a:lumMod val="50000"/>
                <a:lumOff val="50000"/>
              </a:sysClr>
            </a:solidFill>
            <a:prstDash val="solid"/>
            <a:miter lim="800000"/>
          </a:ln>
          <a:effectLst/>
        </p:spPr>
      </p:cxnSp>
      <p:cxnSp>
        <p:nvCxnSpPr>
          <p:cNvPr id="168" name="Straight Connector 167">
            <a:extLst>
              <a:ext uri="{FF2B5EF4-FFF2-40B4-BE49-F238E27FC236}">
                <a16:creationId xmlns:a16="http://schemas.microsoft.com/office/drawing/2014/main" id="{BD9DA796-A47C-FC47-AF93-E1854C945C95}"/>
              </a:ext>
            </a:extLst>
          </p:cNvPr>
          <p:cNvCxnSpPr>
            <a:stCxn id="166" idx="0"/>
            <a:endCxn id="163" idx="3"/>
          </p:cNvCxnSpPr>
          <p:nvPr/>
        </p:nvCxnSpPr>
        <p:spPr>
          <a:xfrm flipV="1">
            <a:off x="3467833" y="3135909"/>
            <a:ext cx="5688109" cy="6560"/>
          </a:xfrm>
          <a:prstGeom prst="line">
            <a:avLst/>
          </a:prstGeom>
          <a:noFill/>
          <a:ln w="28575" cap="flat" cmpd="sng" algn="ctr">
            <a:solidFill>
              <a:sysClr val="window" lastClr="FFFFFF">
                <a:lumMod val="75000"/>
              </a:sysClr>
            </a:solidFill>
            <a:prstDash val="solid"/>
            <a:miter lim="800000"/>
          </a:ln>
          <a:effectLst>
            <a:outerShdw blurRad="50800" dist="38100" dir="2700000" algn="tl" rotWithShape="0">
              <a:prstClr val="black">
                <a:alpha val="40000"/>
              </a:prstClr>
            </a:outerShdw>
          </a:effectLst>
        </p:spPr>
      </p:cxnSp>
      <p:sp>
        <p:nvSpPr>
          <p:cNvPr id="169" name="Rectangle 168">
            <a:extLst>
              <a:ext uri="{FF2B5EF4-FFF2-40B4-BE49-F238E27FC236}">
                <a16:creationId xmlns:a16="http://schemas.microsoft.com/office/drawing/2014/main" id="{843C43E6-0E7D-A54E-93CF-619D0C8B8910}"/>
              </a:ext>
            </a:extLst>
          </p:cNvPr>
          <p:cNvSpPr/>
          <p:nvPr/>
        </p:nvSpPr>
        <p:spPr>
          <a:xfrm>
            <a:off x="9198752" y="2712160"/>
            <a:ext cx="1232297" cy="857251"/>
          </a:xfrm>
          <a:prstGeom prst="rect">
            <a:avLst/>
          </a:prstGeom>
          <a:solidFill>
            <a:sysClr val="windowText" lastClr="000000">
              <a:lumMod val="75000"/>
              <a:lumOff val="25000"/>
            </a:sysClr>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Trapezoid 169">
            <a:extLst>
              <a:ext uri="{FF2B5EF4-FFF2-40B4-BE49-F238E27FC236}">
                <a16:creationId xmlns:a16="http://schemas.microsoft.com/office/drawing/2014/main" id="{C19AB810-5B8D-0F4F-88DE-A4221CD64DE2}"/>
              </a:ext>
            </a:extLst>
          </p:cNvPr>
          <p:cNvSpPr/>
          <p:nvPr/>
        </p:nvSpPr>
        <p:spPr>
          <a:xfrm>
            <a:off x="9444319" y="3462248"/>
            <a:ext cx="750095" cy="107156"/>
          </a:xfrm>
          <a:prstGeom prst="trapezoid">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Trapezoid 170">
            <a:extLst>
              <a:ext uri="{FF2B5EF4-FFF2-40B4-BE49-F238E27FC236}">
                <a16:creationId xmlns:a16="http://schemas.microsoft.com/office/drawing/2014/main" id="{E2BB3126-7484-3546-9BB6-7E18378D0DDE}"/>
              </a:ext>
            </a:extLst>
          </p:cNvPr>
          <p:cNvSpPr/>
          <p:nvPr/>
        </p:nvSpPr>
        <p:spPr>
          <a:xfrm rot="10800000">
            <a:off x="9444319" y="2712154"/>
            <a:ext cx="750095" cy="107156"/>
          </a:xfrm>
          <a:prstGeom prst="trapezoid">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72" name="Straight Connector 171">
            <a:extLst>
              <a:ext uri="{FF2B5EF4-FFF2-40B4-BE49-F238E27FC236}">
                <a16:creationId xmlns:a16="http://schemas.microsoft.com/office/drawing/2014/main" id="{F1E88C1D-68ED-EC43-9AB4-4A1ACA4FA653}"/>
              </a:ext>
            </a:extLst>
          </p:cNvPr>
          <p:cNvCxnSpPr>
            <a:cxnSpLocks/>
            <a:endCxn id="162" idx="3"/>
          </p:cNvCxnSpPr>
          <p:nvPr/>
        </p:nvCxnSpPr>
        <p:spPr>
          <a:xfrm>
            <a:off x="3467833" y="3135908"/>
            <a:ext cx="4500563" cy="0"/>
          </a:xfrm>
          <a:prstGeom prst="line">
            <a:avLst/>
          </a:prstGeom>
          <a:noFill/>
          <a:ln w="28575" cap="flat" cmpd="sng" algn="ctr">
            <a:solidFill>
              <a:sysClr val="window" lastClr="FFFFFF">
                <a:lumMod val="75000"/>
              </a:sysClr>
            </a:solidFill>
            <a:prstDash val="solid"/>
            <a:miter lim="800000"/>
          </a:ln>
          <a:effectLst>
            <a:outerShdw blurRad="50800" dist="38100" dir="2700000" algn="tl" rotWithShape="0">
              <a:prstClr val="black">
                <a:alpha val="40000"/>
              </a:prstClr>
            </a:outerShdw>
          </a:effectLst>
        </p:spPr>
      </p:cxnSp>
      <p:cxnSp>
        <p:nvCxnSpPr>
          <p:cNvPr id="173" name="Straight Connector 172">
            <a:extLst>
              <a:ext uri="{FF2B5EF4-FFF2-40B4-BE49-F238E27FC236}">
                <a16:creationId xmlns:a16="http://schemas.microsoft.com/office/drawing/2014/main" id="{3A8F734B-6545-B14B-AD41-E682BCC25B87}"/>
              </a:ext>
            </a:extLst>
          </p:cNvPr>
          <p:cNvCxnSpPr>
            <a:stCxn id="169" idx="1"/>
          </p:cNvCxnSpPr>
          <p:nvPr/>
        </p:nvCxnSpPr>
        <p:spPr>
          <a:xfrm flipV="1">
            <a:off x="9198752" y="3134218"/>
            <a:ext cx="1232297" cy="6562"/>
          </a:xfrm>
          <a:prstGeom prst="line">
            <a:avLst/>
          </a:prstGeom>
          <a:noFill/>
          <a:ln w="28575" cap="flat" cmpd="sng" algn="ctr">
            <a:solidFill>
              <a:sysClr val="window" lastClr="FFFFFF">
                <a:lumMod val="75000"/>
              </a:sysClr>
            </a:solidFill>
            <a:prstDash val="solid"/>
            <a:miter lim="800000"/>
          </a:ln>
          <a:effectLst>
            <a:outerShdw blurRad="50800" dist="38100" dir="2700000" algn="tl" rotWithShape="0">
              <a:prstClr val="black">
                <a:alpha val="40000"/>
              </a:prstClr>
            </a:outerShdw>
          </a:effectLst>
        </p:spPr>
      </p:cxnSp>
      <p:sp>
        <p:nvSpPr>
          <p:cNvPr id="174" name="Rectangle 173">
            <a:extLst>
              <a:ext uri="{FF2B5EF4-FFF2-40B4-BE49-F238E27FC236}">
                <a16:creationId xmlns:a16="http://schemas.microsoft.com/office/drawing/2014/main" id="{EEA4AE47-F3AA-1C43-8417-C658BE0C9975}"/>
              </a:ext>
            </a:extLst>
          </p:cNvPr>
          <p:cNvSpPr/>
          <p:nvPr/>
        </p:nvSpPr>
        <p:spPr>
          <a:xfrm>
            <a:off x="8296401" y="2765732"/>
            <a:ext cx="902353" cy="750094"/>
          </a:xfrm>
          <a:prstGeom prst="rect">
            <a:avLst/>
          </a:prstGeom>
          <a:solidFill>
            <a:srgbClr val="FFC000">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5" name="Rectangle 174">
            <a:extLst>
              <a:ext uri="{FF2B5EF4-FFF2-40B4-BE49-F238E27FC236}">
                <a16:creationId xmlns:a16="http://schemas.microsoft.com/office/drawing/2014/main" id="{AB3DB1F7-654B-BF4F-ADB6-8413BED812B0}"/>
              </a:ext>
            </a:extLst>
          </p:cNvPr>
          <p:cNvSpPr/>
          <p:nvPr/>
        </p:nvSpPr>
        <p:spPr>
          <a:xfrm>
            <a:off x="8304365" y="2769657"/>
            <a:ext cx="190949" cy="746175"/>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95B1B2F1-0AF0-7845-9CB8-0981D3499B16}"/>
              </a:ext>
            </a:extLst>
          </p:cNvPr>
          <p:cNvSpPr/>
          <p:nvPr/>
        </p:nvSpPr>
        <p:spPr>
          <a:xfrm>
            <a:off x="8480146" y="2765738"/>
            <a:ext cx="75667" cy="750093"/>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7" name="Snip Same Side Corner Rectangle 176">
            <a:extLst>
              <a:ext uri="{FF2B5EF4-FFF2-40B4-BE49-F238E27FC236}">
                <a16:creationId xmlns:a16="http://schemas.microsoft.com/office/drawing/2014/main" id="{37EB5B53-4748-3C45-B737-ACA10DA77731}"/>
              </a:ext>
            </a:extLst>
          </p:cNvPr>
          <p:cNvSpPr/>
          <p:nvPr/>
        </p:nvSpPr>
        <p:spPr>
          <a:xfrm rot="5400000">
            <a:off x="8471259" y="3087203"/>
            <a:ext cx="293221" cy="107156"/>
          </a:xfrm>
          <a:prstGeom prst="snip2SameRect">
            <a:avLst/>
          </a:prstGeom>
          <a:solidFill>
            <a:srgbClr val="FFC000">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8" name="Rounded Rectangle 177">
            <a:extLst>
              <a:ext uri="{FF2B5EF4-FFF2-40B4-BE49-F238E27FC236}">
                <a16:creationId xmlns:a16="http://schemas.microsoft.com/office/drawing/2014/main" id="{ACC9D66C-AE3E-E946-BD86-3AD9A1A1E617}"/>
              </a:ext>
            </a:extLst>
          </p:cNvPr>
          <p:cNvSpPr/>
          <p:nvPr/>
        </p:nvSpPr>
        <p:spPr>
          <a:xfrm>
            <a:off x="8668528" y="3087200"/>
            <a:ext cx="522511" cy="100596"/>
          </a:xfrm>
          <a:prstGeom prst="roundRect">
            <a:avLst/>
          </a:prstGeom>
          <a:solidFill>
            <a:srgbClr val="FFC000">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A762FA2D-5212-724B-8436-5191BFD87B66}"/>
              </a:ext>
            </a:extLst>
          </p:cNvPr>
          <p:cNvSpPr/>
          <p:nvPr/>
        </p:nvSpPr>
        <p:spPr>
          <a:xfrm>
            <a:off x="8287471" y="2738943"/>
            <a:ext cx="903569" cy="803672"/>
          </a:xfrm>
          <a:prstGeom prst="rect">
            <a:avLst/>
          </a:prstGeom>
          <a:solidFill>
            <a:srgbClr val="CDB235"/>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66"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1" name="Left Brace 180">
            <a:extLst>
              <a:ext uri="{FF2B5EF4-FFF2-40B4-BE49-F238E27FC236}">
                <a16:creationId xmlns:a16="http://schemas.microsoft.com/office/drawing/2014/main" id="{5533126B-B663-1641-BB79-03527B38A937}"/>
              </a:ext>
            </a:extLst>
          </p:cNvPr>
          <p:cNvSpPr/>
          <p:nvPr/>
        </p:nvSpPr>
        <p:spPr>
          <a:xfrm rot="16200000" flipV="1">
            <a:off x="5827534" y="3156358"/>
            <a:ext cx="382486" cy="4179093"/>
          </a:xfrm>
          <a:prstGeom prst="leftBrace">
            <a:avLst/>
          </a:prstGeom>
          <a:noFill/>
          <a:ln w="57150">
            <a:solidFill>
              <a:srgbClr val="1B36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dirty="0"/>
          </a:p>
        </p:txBody>
      </p:sp>
      <p:cxnSp>
        <p:nvCxnSpPr>
          <p:cNvPr id="182" name="Straight Arrow Connector 181">
            <a:extLst>
              <a:ext uri="{FF2B5EF4-FFF2-40B4-BE49-F238E27FC236}">
                <a16:creationId xmlns:a16="http://schemas.microsoft.com/office/drawing/2014/main" id="{4584E48E-5524-5146-B743-7F0375588B9C}"/>
              </a:ext>
            </a:extLst>
          </p:cNvPr>
          <p:cNvCxnSpPr>
            <a:cxnSpLocks/>
          </p:cNvCxnSpPr>
          <p:nvPr/>
        </p:nvCxnSpPr>
        <p:spPr>
          <a:xfrm flipV="1">
            <a:off x="9121484" y="5054661"/>
            <a:ext cx="0" cy="382487"/>
          </a:xfrm>
          <a:prstGeom prst="straightConnector1">
            <a:avLst/>
          </a:prstGeom>
          <a:ln w="57150">
            <a:solidFill>
              <a:srgbClr val="1B3630"/>
            </a:solidFill>
            <a:tailEnd type="triangle"/>
          </a:ln>
        </p:spPr>
        <p:style>
          <a:lnRef idx="1">
            <a:schemeClr val="accent1"/>
          </a:lnRef>
          <a:fillRef idx="0">
            <a:schemeClr val="accent1"/>
          </a:fillRef>
          <a:effectRef idx="0">
            <a:schemeClr val="accent1"/>
          </a:effectRef>
          <a:fontRef idx="minor">
            <a:schemeClr val="tx1"/>
          </a:fontRef>
        </p:style>
      </p:cxnSp>
      <p:sp>
        <p:nvSpPr>
          <p:cNvPr id="184" name="Left Brace 183">
            <a:extLst>
              <a:ext uri="{FF2B5EF4-FFF2-40B4-BE49-F238E27FC236}">
                <a16:creationId xmlns:a16="http://schemas.microsoft.com/office/drawing/2014/main" id="{176DE62B-3F9F-1A4E-ADBC-FB26F16677D6}"/>
              </a:ext>
            </a:extLst>
          </p:cNvPr>
          <p:cNvSpPr/>
          <p:nvPr/>
        </p:nvSpPr>
        <p:spPr>
          <a:xfrm rot="5400000">
            <a:off x="9123695" y="1305124"/>
            <a:ext cx="488023" cy="2126684"/>
          </a:xfrm>
          <a:prstGeom prst="leftBrace">
            <a:avLst>
              <a:gd name="adj1" fmla="val 8333"/>
              <a:gd name="adj2" fmla="val 50000"/>
            </a:avLst>
          </a:prstGeom>
          <a:noFill/>
          <a:ln w="57150">
            <a:solidFill>
              <a:srgbClr val="1B36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dirty="0"/>
          </a:p>
        </p:txBody>
      </p:sp>
      <p:sp>
        <p:nvSpPr>
          <p:cNvPr id="185" name="TextBox 184">
            <a:extLst>
              <a:ext uri="{FF2B5EF4-FFF2-40B4-BE49-F238E27FC236}">
                <a16:creationId xmlns:a16="http://schemas.microsoft.com/office/drawing/2014/main" id="{8DD729A9-39DF-7641-82EE-458927BC5A77}"/>
              </a:ext>
            </a:extLst>
          </p:cNvPr>
          <p:cNvSpPr txBox="1"/>
          <p:nvPr/>
        </p:nvSpPr>
        <p:spPr>
          <a:xfrm>
            <a:off x="4220592" y="5540761"/>
            <a:ext cx="3596369" cy="698396"/>
          </a:xfrm>
          <a:prstGeom prst="rect">
            <a:avLst/>
          </a:prstGeom>
          <a:noFill/>
        </p:spPr>
        <p:txBody>
          <a:bodyPr wrap="square" rtlCol="0">
            <a:spAutoFit/>
          </a:bodyPr>
          <a:lstStyle/>
          <a:p>
            <a:pPr algn="ctr"/>
            <a:r>
              <a:rPr lang="en-US" sz="1969" b="1" dirty="0">
                <a:solidFill>
                  <a:schemeClr val="bg1"/>
                </a:solidFill>
                <a:latin typeface="Arial" panose="020B0604020202020204" pitchFamily="34" charset="0"/>
                <a:cs typeface="Arial" panose="020B0604020202020204" pitchFamily="34" charset="0"/>
              </a:rPr>
              <a:t>Devices with Rechargeable </a:t>
            </a:r>
          </a:p>
          <a:p>
            <a:pPr algn="ctr"/>
            <a:r>
              <a:rPr lang="en-US" sz="1969" b="1" dirty="0">
                <a:solidFill>
                  <a:schemeClr val="bg1"/>
                </a:solidFill>
                <a:latin typeface="Arial" panose="020B0604020202020204" pitchFamily="34" charset="0"/>
                <a:cs typeface="Arial" panose="020B0604020202020204" pitchFamily="34" charset="0"/>
              </a:rPr>
              <a:t>Battery</a:t>
            </a:r>
          </a:p>
        </p:txBody>
      </p:sp>
      <p:sp>
        <p:nvSpPr>
          <p:cNvPr id="186" name="TextBox 185">
            <a:extLst>
              <a:ext uri="{FF2B5EF4-FFF2-40B4-BE49-F238E27FC236}">
                <a16:creationId xmlns:a16="http://schemas.microsoft.com/office/drawing/2014/main" id="{D7FA5063-243D-A64F-B9FA-7ED263096392}"/>
              </a:ext>
            </a:extLst>
          </p:cNvPr>
          <p:cNvSpPr txBox="1"/>
          <p:nvPr/>
        </p:nvSpPr>
        <p:spPr>
          <a:xfrm>
            <a:off x="8210656" y="5437148"/>
            <a:ext cx="1821656" cy="395365"/>
          </a:xfrm>
          <a:prstGeom prst="rect">
            <a:avLst/>
          </a:prstGeom>
          <a:noFill/>
        </p:spPr>
        <p:txBody>
          <a:bodyPr wrap="square" rtlCol="0">
            <a:spAutoFit/>
          </a:bodyPr>
          <a:lstStyle/>
          <a:p>
            <a:pPr algn="ctr"/>
            <a:r>
              <a:rPr lang="en-US" sz="1969" b="1" dirty="0">
                <a:solidFill>
                  <a:schemeClr val="bg1"/>
                </a:solidFill>
                <a:latin typeface="Arial" panose="020B0604020202020204" pitchFamily="34" charset="0"/>
                <a:cs typeface="Arial" panose="020B0604020202020204" pitchFamily="34" charset="0"/>
              </a:rPr>
              <a:t>Covers</a:t>
            </a:r>
          </a:p>
        </p:txBody>
      </p:sp>
      <p:sp>
        <p:nvSpPr>
          <p:cNvPr id="187" name="TextBox 186">
            <a:extLst>
              <a:ext uri="{FF2B5EF4-FFF2-40B4-BE49-F238E27FC236}">
                <a16:creationId xmlns:a16="http://schemas.microsoft.com/office/drawing/2014/main" id="{6E740A04-9900-F349-A279-EA3A3EC75B49}"/>
              </a:ext>
            </a:extLst>
          </p:cNvPr>
          <p:cNvSpPr txBox="1"/>
          <p:nvPr/>
        </p:nvSpPr>
        <p:spPr>
          <a:xfrm>
            <a:off x="7701453" y="1608673"/>
            <a:ext cx="3332506" cy="395365"/>
          </a:xfrm>
          <a:prstGeom prst="rect">
            <a:avLst/>
          </a:prstGeom>
          <a:noFill/>
        </p:spPr>
        <p:txBody>
          <a:bodyPr wrap="square" rtlCol="0">
            <a:spAutoFit/>
          </a:bodyPr>
          <a:lstStyle/>
          <a:p>
            <a:pPr algn="ctr"/>
            <a:r>
              <a:rPr lang="en-US" sz="1969" b="1" dirty="0">
                <a:solidFill>
                  <a:schemeClr val="bg1"/>
                </a:solidFill>
                <a:latin typeface="Arial" panose="020B0604020202020204" pitchFamily="34" charset="0"/>
                <a:cs typeface="Arial" panose="020B0604020202020204" pitchFamily="34" charset="0"/>
              </a:rPr>
              <a:t>Cartridges/Pods</a:t>
            </a:r>
          </a:p>
        </p:txBody>
      </p:sp>
      <p:sp>
        <p:nvSpPr>
          <p:cNvPr id="188" name="TextBox 187">
            <a:extLst>
              <a:ext uri="{FF2B5EF4-FFF2-40B4-BE49-F238E27FC236}">
                <a16:creationId xmlns:a16="http://schemas.microsoft.com/office/drawing/2014/main" id="{D8F30FF8-33B7-FF44-89C5-465B4B7C56D1}"/>
              </a:ext>
            </a:extLst>
          </p:cNvPr>
          <p:cNvSpPr txBox="1"/>
          <p:nvPr/>
        </p:nvSpPr>
        <p:spPr>
          <a:xfrm>
            <a:off x="10698419" y="2548591"/>
            <a:ext cx="296781" cy="1077218"/>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P</a:t>
            </a:r>
          </a:p>
          <a:p>
            <a:pPr algn="ctr"/>
            <a:r>
              <a:rPr lang="en-US" sz="1600" b="1" dirty="0">
                <a:solidFill>
                  <a:schemeClr val="bg1"/>
                </a:solidFill>
                <a:latin typeface="Arial" panose="020B0604020202020204" pitchFamily="34" charset="0"/>
                <a:cs typeface="Arial" panose="020B0604020202020204" pitchFamily="34" charset="0"/>
              </a:rPr>
              <a:t>H</a:t>
            </a:r>
          </a:p>
          <a:p>
            <a:pPr algn="ctr"/>
            <a:r>
              <a:rPr lang="en-US" sz="1600" b="1" dirty="0">
                <a:solidFill>
                  <a:schemeClr val="bg1"/>
                </a:solidFill>
                <a:latin typeface="Arial" panose="020B0604020202020204" pitchFamily="34" charset="0"/>
                <a:cs typeface="Arial" panose="020B0604020202020204" pitchFamily="34" charset="0"/>
              </a:rPr>
              <a:t>I</a:t>
            </a:r>
          </a:p>
          <a:p>
            <a:pPr algn="ctr"/>
            <a:r>
              <a:rPr lang="en-US" sz="1600" b="1" dirty="0">
                <a:solidFill>
                  <a:schemeClr val="bg1"/>
                </a:solidFill>
                <a:latin typeface="Arial" panose="020B0604020202020204" pitchFamily="34" charset="0"/>
                <a:cs typeface="Arial" panose="020B0604020202020204" pitchFamily="34" charset="0"/>
              </a:rPr>
              <a:t>X</a:t>
            </a:r>
          </a:p>
        </p:txBody>
      </p:sp>
      <p:sp>
        <p:nvSpPr>
          <p:cNvPr id="189" name="TextBox 188">
            <a:extLst>
              <a:ext uri="{FF2B5EF4-FFF2-40B4-BE49-F238E27FC236}">
                <a16:creationId xmlns:a16="http://schemas.microsoft.com/office/drawing/2014/main" id="{48F2537F-BA81-E54F-92C2-8291FE25B2B3}"/>
              </a:ext>
            </a:extLst>
          </p:cNvPr>
          <p:cNvSpPr txBox="1"/>
          <p:nvPr/>
        </p:nvSpPr>
        <p:spPr>
          <a:xfrm>
            <a:off x="10698419" y="4008008"/>
            <a:ext cx="296781" cy="1077218"/>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J</a:t>
            </a:r>
          </a:p>
          <a:p>
            <a:pPr algn="ctr"/>
            <a:r>
              <a:rPr lang="en-US" sz="1600" b="1" dirty="0">
                <a:solidFill>
                  <a:schemeClr val="bg1"/>
                </a:solidFill>
                <a:latin typeface="Arial" panose="020B0604020202020204" pitchFamily="34" charset="0"/>
                <a:cs typeface="Arial" panose="020B0604020202020204" pitchFamily="34" charset="0"/>
              </a:rPr>
              <a:t>U</a:t>
            </a:r>
          </a:p>
          <a:p>
            <a:pPr algn="ctr"/>
            <a:r>
              <a:rPr lang="en-US" sz="1600" b="1" dirty="0">
                <a:solidFill>
                  <a:schemeClr val="bg1"/>
                </a:solidFill>
                <a:latin typeface="Arial" panose="020B0604020202020204" pitchFamily="34" charset="0"/>
                <a:cs typeface="Arial" panose="020B0604020202020204" pitchFamily="34" charset="0"/>
              </a:rPr>
              <a:t>U</a:t>
            </a:r>
          </a:p>
          <a:p>
            <a:pPr algn="ctr"/>
            <a:r>
              <a:rPr lang="en-US" sz="1600" b="1" dirty="0">
                <a:solidFill>
                  <a:schemeClr val="bg1"/>
                </a:solidFill>
                <a:latin typeface="Arial" panose="020B0604020202020204" pitchFamily="34" charset="0"/>
                <a:cs typeface="Arial" panose="020B0604020202020204" pitchFamily="34" charset="0"/>
              </a:rPr>
              <a:t>L</a:t>
            </a:r>
          </a:p>
        </p:txBody>
      </p:sp>
      <p:sp>
        <p:nvSpPr>
          <p:cNvPr id="192" name="Rectangle 191">
            <a:extLst>
              <a:ext uri="{FF2B5EF4-FFF2-40B4-BE49-F238E27FC236}">
                <a16:creationId xmlns:a16="http://schemas.microsoft.com/office/drawing/2014/main" id="{C04086BC-CAC0-BD4D-BB45-EECB02BC1628}"/>
              </a:ext>
            </a:extLst>
          </p:cNvPr>
          <p:cNvSpPr/>
          <p:nvPr/>
        </p:nvSpPr>
        <p:spPr>
          <a:xfrm>
            <a:off x="848221" y="1937908"/>
            <a:ext cx="2339602" cy="3894605"/>
          </a:xfrm>
          <a:prstGeom prst="rect">
            <a:avLst/>
          </a:prstGeom>
          <a:solidFill>
            <a:schemeClr val="accent1">
              <a:alpha val="0"/>
            </a:schemeClr>
          </a:solidFill>
          <a:ln w="127000">
            <a:solidFill>
              <a:srgbClr val="1B3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a:extLst>
              <a:ext uri="{FF2B5EF4-FFF2-40B4-BE49-F238E27FC236}">
                <a16:creationId xmlns:a16="http://schemas.microsoft.com/office/drawing/2014/main" id="{6875C0FD-ED00-1B4E-A33F-576007E71BFB}"/>
              </a:ext>
            </a:extLst>
          </p:cNvPr>
          <p:cNvSpPr txBox="1"/>
          <p:nvPr/>
        </p:nvSpPr>
        <p:spPr>
          <a:xfrm>
            <a:off x="1048454" y="2715910"/>
            <a:ext cx="1939135" cy="1631216"/>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These cartridges/pods contain</a:t>
            </a:r>
          </a:p>
        </p:txBody>
      </p:sp>
      <p:sp>
        <p:nvSpPr>
          <p:cNvPr id="191" name="TextBox 190">
            <a:extLst>
              <a:ext uri="{FF2B5EF4-FFF2-40B4-BE49-F238E27FC236}">
                <a16:creationId xmlns:a16="http://schemas.microsoft.com/office/drawing/2014/main" id="{835517AA-42BC-CA46-8095-F27C4C7D12C1}"/>
              </a:ext>
            </a:extLst>
          </p:cNvPr>
          <p:cNvSpPr txBox="1"/>
          <p:nvPr/>
        </p:nvSpPr>
        <p:spPr>
          <a:xfrm>
            <a:off x="946312" y="4485257"/>
            <a:ext cx="2143420" cy="553998"/>
          </a:xfrm>
          <a:prstGeom prst="rect">
            <a:avLst/>
          </a:prstGeom>
          <a:noFill/>
        </p:spPr>
        <p:txBody>
          <a:bodyPr wrap="square" rtlCol="0">
            <a:spAutoFit/>
          </a:bodyPr>
          <a:lstStyle/>
          <a:p>
            <a:pPr algn="ctr"/>
            <a:r>
              <a:rPr lang="en-US" sz="3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NICOTINE!</a:t>
            </a:r>
          </a:p>
        </p:txBody>
      </p:sp>
      <p:sp>
        <p:nvSpPr>
          <p:cNvPr id="193" name="TextBox 192">
            <a:extLst>
              <a:ext uri="{FF2B5EF4-FFF2-40B4-BE49-F238E27FC236}">
                <a16:creationId xmlns:a16="http://schemas.microsoft.com/office/drawing/2014/main" id="{6DF42059-7DDB-A445-8720-6D204897005D}"/>
              </a:ext>
            </a:extLst>
          </p:cNvPr>
          <p:cNvSpPr txBox="1"/>
          <p:nvPr/>
        </p:nvSpPr>
        <p:spPr>
          <a:xfrm>
            <a:off x="8803800" y="6237711"/>
            <a:ext cx="3180116" cy="525016"/>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Slide adapted from:</a:t>
            </a:r>
          </a:p>
          <a:p>
            <a:r>
              <a:rPr lang="en-US" sz="1400" dirty="0">
                <a:solidFill>
                  <a:schemeClr val="bg1"/>
                </a:solidFill>
                <a:latin typeface="Arial" panose="020B0604020202020204" pitchFamily="34" charset="0"/>
                <a:cs typeface="Arial" panose="020B0604020202020204" pitchFamily="34" charset="0"/>
              </a:rPr>
              <a:t>tobaccopreventiontoolkit.stanford.edu</a:t>
            </a:r>
          </a:p>
        </p:txBody>
      </p:sp>
    </p:spTree>
    <p:extLst>
      <p:ext uri="{BB962C8B-B14F-4D97-AF65-F5344CB8AC3E}">
        <p14:creationId xmlns:p14="http://schemas.microsoft.com/office/powerpoint/2010/main" val="266646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2CB464-164C-0A4A-A437-E4F20D1A8FBC}"/>
              </a:ext>
            </a:extLst>
          </p:cNvPr>
          <p:cNvSpPr>
            <a:spLocks noGrp="1"/>
          </p:cNvSpPr>
          <p:nvPr>
            <p:ph type="title"/>
          </p:nvPr>
        </p:nvSpPr>
        <p:spPr/>
        <p:txBody>
          <a:bodyPr/>
          <a:lstStyle/>
          <a:p>
            <a:r>
              <a:rPr lang="en-US" dirty="0"/>
              <a:t>How ENDS Work?</a:t>
            </a:r>
          </a:p>
        </p:txBody>
      </p:sp>
      <p:sp>
        <p:nvSpPr>
          <p:cNvPr id="4" name="Text Placeholder 3">
            <a:extLst>
              <a:ext uri="{FF2B5EF4-FFF2-40B4-BE49-F238E27FC236}">
                <a16:creationId xmlns:a16="http://schemas.microsoft.com/office/drawing/2014/main" id="{FD287F5C-ED5D-D242-9646-1FE1C857DAE1}"/>
              </a:ext>
            </a:extLst>
          </p:cNvPr>
          <p:cNvSpPr>
            <a:spLocks noGrp="1"/>
          </p:cNvSpPr>
          <p:nvPr>
            <p:ph type="body" sz="quarter" idx="11"/>
          </p:nvPr>
        </p:nvSpPr>
        <p:spPr>
          <a:xfrm>
            <a:off x="971550" y="2310095"/>
            <a:ext cx="6384290" cy="1083345"/>
          </a:xfrm>
        </p:spPr>
        <p:txBody>
          <a:bodyPr/>
          <a:lstStyle/>
          <a:p>
            <a:r>
              <a:rPr lang="en-US" sz="2000" dirty="0"/>
              <a:t>Electronic cigarettes are battery-powered devices that deliver nicotine and/or flavoring to the user in the form of an </a:t>
            </a:r>
            <a:r>
              <a:rPr lang="en-US" sz="2000" u="sng" dirty="0"/>
              <a:t>aerosol</a:t>
            </a:r>
            <a:r>
              <a:rPr lang="en-US" sz="2000" dirty="0"/>
              <a:t> (not water vapor).</a:t>
            </a:r>
          </a:p>
          <a:p>
            <a:endParaRPr lang="en-US" u="sng" dirty="0"/>
          </a:p>
        </p:txBody>
      </p:sp>
      <p:sp>
        <p:nvSpPr>
          <p:cNvPr id="6" name="Footer Placeholder 5">
            <a:extLst>
              <a:ext uri="{FF2B5EF4-FFF2-40B4-BE49-F238E27FC236}">
                <a16:creationId xmlns:a16="http://schemas.microsoft.com/office/drawing/2014/main" id="{D3B8ECF8-211B-4948-99CD-E811DE9410A4}"/>
              </a:ext>
            </a:extLst>
          </p:cNvPr>
          <p:cNvSpPr>
            <a:spLocks noGrp="1"/>
          </p:cNvSpPr>
          <p:nvPr>
            <p:ph type="ftr" sz="quarter" idx="15"/>
          </p:nvPr>
        </p:nvSpPr>
        <p:spPr/>
        <p:txBody>
          <a:bodyPr/>
          <a:lstStyle/>
          <a:p>
            <a:r>
              <a:rPr lang="en-US" b="0" dirty="0"/>
              <a:t>Fundamentals of Vaping</a:t>
            </a:r>
          </a:p>
        </p:txBody>
      </p:sp>
      <p:sp>
        <p:nvSpPr>
          <p:cNvPr id="7" name="Slide Number Placeholder 6">
            <a:extLst>
              <a:ext uri="{FF2B5EF4-FFF2-40B4-BE49-F238E27FC236}">
                <a16:creationId xmlns:a16="http://schemas.microsoft.com/office/drawing/2014/main" id="{E4122EB5-25A6-9E44-A050-912FE6087E70}"/>
              </a:ext>
            </a:extLst>
          </p:cNvPr>
          <p:cNvSpPr>
            <a:spLocks noGrp="1"/>
          </p:cNvSpPr>
          <p:nvPr>
            <p:ph type="sldNum" sz="quarter" idx="16"/>
          </p:nvPr>
        </p:nvSpPr>
        <p:spPr/>
        <p:txBody>
          <a:bodyPr/>
          <a:lstStyle/>
          <a:p>
            <a:fld id="{294A09A9-5501-47C1-A89A-A340965A2BE2}" type="slidenum">
              <a:rPr lang="en-US" smtClean="0"/>
              <a:pPr/>
              <a:t>9</a:t>
            </a:fld>
            <a:endParaRPr lang="en-US" dirty="0">
              <a:latin typeface="+mn-lt"/>
            </a:endParaRPr>
          </a:p>
        </p:txBody>
      </p:sp>
      <p:sp>
        <p:nvSpPr>
          <p:cNvPr id="8" name="Text Placeholder 3">
            <a:extLst>
              <a:ext uri="{FF2B5EF4-FFF2-40B4-BE49-F238E27FC236}">
                <a16:creationId xmlns:a16="http://schemas.microsoft.com/office/drawing/2014/main" id="{55F12999-729C-9143-B9AF-82D74207071D}"/>
              </a:ext>
            </a:extLst>
          </p:cNvPr>
          <p:cNvSpPr txBox="1">
            <a:spLocks/>
          </p:cNvSpPr>
          <p:nvPr/>
        </p:nvSpPr>
        <p:spPr>
          <a:xfrm>
            <a:off x="1024276" y="3429001"/>
            <a:ext cx="5884524" cy="1711960"/>
          </a:xfrm>
          <a:prstGeom prst="rect">
            <a:avLst/>
          </a:prstGeom>
          <a:gradFill flip="none" rotWithShape="1">
            <a:gsLst>
              <a:gs pos="0">
                <a:schemeClr val="accent4">
                  <a:lumMod val="0"/>
                  <a:lumOff val="100000"/>
                </a:schemeClr>
              </a:gs>
              <a:gs pos="31000">
                <a:schemeClr val="accent4">
                  <a:lumMod val="0"/>
                  <a:lumOff val="100000"/>
                </a:schemeClr>
              </a:gs>
              <a:gs pos="100000">
                <a:srgbClr val="CDB235"/>
              </a:gs>
            </a:gsLst>
            <a:path path="circle">
              <a:fillToRect l="100000" t="100000"/>
            </a:path>
            <a:tileRect r="-100000" b="-100000"/>
          </a:gradFill>
          <a:ln w="50800">
            <a:solidFill>
              <a:srgbClr val="1B3630"/>
            </a:solidFill>
          </a:ln>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ctr">
              <a:spcBef>
                <a:spcPts val="0"/>
              </a:spcBef>
            </a:pPr>
            <a:r>
              <a:rPr lang="en-US" sz="2000" b="1" dirty="0"/>
              <a:t>Vaping</a:t>
            </a:r>
            <a:r>
              <a:rPr lang="en-US" sz="2000" dirty="0"/>
              <a:t> is actually a misnomer.</a:t>
            </a:r>
          </a:p>
          <a:p>
            <a:pPr algn="ctr" fontAlgn="ctr">
              <a:spcBef>
                <a:spcPts val="0"/>
              </a:spcBef>
            </a:pPr>
            <a:r>
              <a:rPr lang="en-US" sz="2000" i="1" dirty="0"/>
              <a:t>ENDS create aerosol, not water vapor.</a:t>
            </a:r>
          </a:p>
          <a:p>
            <a:pPr algn="ctr" fontAlgn="ctr"/>
            <a:r>
              <a:rPr lang="en-US" sz="2000" i="1" dirty="0"/>
              <a:t>Aerosol </a:t>
            </a:r>
            <a:r>
              <a:rPr lang="en-US" sz="2000" dirty="0"/>
              <a:t>is </a:t>
            </a:r>
            <a:r>
              <a:rPr lang="en-US" sz="2000" u="sng" dirty="0"/>
              <a:t>not harmless</a:t>
            </a:r>
            <a:r>
              <a:rPr lang="en-US" sz="2000" dirty="0"/>
              <a:t>. It contains harmful and potentially harmful chemicals in addition to nicotine.</a:t>
            </a:r>
            <a:endParaRPr lang="en-US" sz="2000" u="sng" dirty="0"/>
          </a:p>
        </p:txBody>
      </p:sp>
      <p:sp>
        <p:nvSpPr>
          <p:cNvPr id="9" name="Text Placeholder 3">
            <a:extLst>
              <a:ext uri="{FF2B5EF4-FFF2-40B4-BE49-F238E27FC236}">
                <a16:creationId xmlns:a16="http://schemas.microsoft.com/office/drawing/2014/main" id="{03B9333F-AD89-DC46-9514-70EB45CCA78C}"/>
              </a:ext>
            </a:extLst>
          </p:cNvPr>
          <p:cNvSpPr txBox="1">
            <a:spLocks/>
          </p:cNvSpPr>
          <p:nvPr/>
        </p:nvSpPr>
        <p:spPr>
          <a:xfrm>
            <a:off x="7427571" y="2310095"/>
            <a:ext cx="3792879" cy="378590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E-Liquids, when heated, may form additional harmful compounds that are also inhaled by the user.</a:t>
            </a:r>
          </a:p>
          <a:p>
            <a:pPr marL="342900" indent="-342900">
              <a:buFont typeface="Arial" panose="020B0604020202020204" pitchFamily="34" charset="0"/>
              <a:buChar char="•"/>
            </a:pPr>
            <a:r>
              <a:rPr lang="en-US" sz="2000" dirty="0"/>
              <a:t>E-Liquids typically use </a:t>
            </a:r>
            <a:r>
              <a:rPr lang="en-US" sz="2000" b="1" dirty="0"/>
              <a:t>propylene glycol</a:t>
            </a:r>
            <a:r>
              <a:rPr lang="en-US" sz="2000" dirty="0"/>
              <a:t> and/or </a:t>
            </a:r>
            <a:r>
              <a:rPr lang="en-US" sz="2000" b="1" dirty="0"/>
              <a:t>vegetable glycerin </a:t>
            </a:r>
            <a:r>
              <a:rPr lang="en-US" sz="2000" dirty="0"/>
              <a:t>as the solvents for the nicotine and flavoring chemicals</a:t>
            </a:r>
          </a:p>
          <a:p>
            <a:pPr marL="1028700" lvl="1" indent="-342900"/>
            <a:r>
              <a:rPr lang="en-US" sz="2000" dirty="0"/>
              <a:t>Although these elements are deemed safe in food products, they have not been tested for safety when heated and inhaled into the lungs.</a:t>
            </a:r>
            <a:endParaRPr lang="en-US" sz="11600" b="1" dirty="0"/>
          </a:p>
          <a:p>
            <a:endParaRPr lang="en-US" u="sng" dirty="0"/>
          </a:p>
        </p:txBody>
      </p:sp>
      <p:pic>
        <p:nvPicPr>
          <p:cNvPr id="10" name="Picture 9">
            <a:extLst>
              <a:ext uri="{FF2B5EF4-FFF2-40B4-BE49-F238E27FC236}">
                <a16:creationId xmlns:a16="http://schemas.microsoft.com/office/drawing/2014/main" id="{518E6593-2E80-7548-9C50-83D012459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548" y="5668"/>
            <a:ext cx="2450452" cy="1596294"/>
          </a:xfrm>
          <a:prstGeom prst="rect">
            <a:avLst/>
          </a:prstGeom>
        </p:spPr>
      </p:pic>
    </p:spTree>
    <p:extLst>
      <p:ext uri="{BB962C8B-B14F-4D97-AF65-F5344CB8AC3E}">
        <p14:creationId xmlns:p14="http://schemas.microsoft.com/office/powerpoint/2010/main" val="3000510411"/>
      </p:ext>
    </p:extLst>
  </p:cSld>
  <p:clrMapOvr>
    <a:masterClrMapping/>
  </p:clrMapOvr>
</p:sld>
</file>

<file path=ppt/theme/theme1.xml><?xml version="1.0" encoding="utf-8"?>
<a:theme xmlns:a="http://schemas.openxmlformats.org/drawingml/2006/main" name="Theme1">
  <a:themeElements>
    <a:clrScheme name="Custom 2">
      <a:dk1>
        <a:srgbClr val="000000"/>
      </a:dk1>
      <a:lt1>
        <a:srgbClr val="FFFFFF"/>
      </a:lt1>
      <a:dk2>
        <a:srgbClr val="323232"/>
      </a:dk2>
      <a:lt2>
        <a:srgbClr val="1C3731"/>
      </a:lt2>
      <a:accent1>
        <a:srgbClr val="DDDCDC"/>
      </a:accent1>
      <a:accent2>
        <a:srgbClr val="C11D22"/>
      </a:accent2>
      <a:accent3>
        <a:srgbClr val="D2623E"/>
      </a:accent3>
      <a:accent4>
        <a:srgbClr val="C7CD58"/>
      </a:accent4>
      <a:accent5>
        <a:srgbClr val="B4858D"/>
      </a:accent5>
      <a:accent6>
        <a:srgbClr val="CDB236"/>
      </a:accent6>
      <a:hlink>
        <a:srgbClr val="7D6641"/>
      </a:hlink>
      <a:folHlink>
        <a:srgbClr val="2EB07A"/>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2.xml><?xml version="1.0" encoding="utf-8"?>
<ds:datastoreItem xmlns:ds="http://schemas.openxmlformats.org/officeDocument/2006/customXml" ds:itemID="{94F21D10-BD83-491A-AAA6-945C2DB1E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EC1AB0-9704-404D-B6D3-819D938AC55B}">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1391</TotalTime>
  <Words>7331</Words>
  <Application>Microsoft Office PowerPoint</Application>
  <PresentationFormat>Widescreen</PresentationFormat>
  <Paragraphs>758</Paragraphs>
  <Slides>50</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Franklin Gothic Book</vt:lpstr>
      <vt:lpstr>Franklin Gothic Demi</vt:lpstr>
      <vt:lpstr>Lucida Grande</vt:lpstr>
      <vt:lpstr>Wingdings</vt:lpstr>
      <vt:lpstr>Theme1</vt:lpstr>
      <vt:lpstr>Fundamentals of Vaping/Electronic Nicotine Delivery Systems</vt:lpstr>
      <vt:lpstr>Organization Name</vt:lpstr>
      <vt:lpstr>Learning Objectives</vt:lpstr>
      <vt:lpstr>Agenda</vt:lpstr>
      <vt:lpstr>Segment 1: Priority Substance(s) Vaping Tobacco and Cannabis</vt:lpstr>
      <vt:lpstr>Law and Policy (e-cigs)</vt:lpstr>
      <vt:lpstr>Types of Electronic Nicotine Delivery Systems (ENDS)</vt:lpstr>
      <vt:lpstr>Anatomy of a Pod-Based System</vt:lpstr>
      <vt:lpstr>How ENDS Work?</vt:lpstr>
      <vt:lpstr>What’s in Your E-Cigarette?</vt:lpstr>
      <vt:lpstr>What’s in your E-Cigarette?</vt:lpstr>
      <vt:lpstr>PowerPoint Presentation</vt:lpstr>
      <vt:lpstr>The Health Effects of ENDS on Youth</vt:lpstr>
      <vt:lpstr>E-Cigarettes are the most commonly used tobacco product among youth </vt:lpstr>
      <vt:lpstr>2019 Connecticut Youth Risk Behavior Survey Results</vt:lpstr>
      <vt:lpstr>Trends in Percent of High School Students Reporting Past 30-Day Use of Electronic Vapor Products vs. Cigarettes: CT 2011-2019</vt:lpstr>
      <vt:lpstr>Percentage of CT High School Students who Currently Used an Electronic Vapor Product, by Sex, Grade, Race/Ethnicity 2019</vt:lpstr>
      <vt:lpstr>Marketing and Messaging</vt:lpstr>
      <vt:lpstr>Know the Law</vt:lpstr>
      <vt:lpstr>Law and Policy (Cannabis)</vt:lpstr>
      <vt:lpstr>Cannabis Vaping Options</vt:lpstr>
      <vt:lpstr>Past Year Cannabis Use by Age Group: CT vs US, 2008-2018</vt:lpstr>
      <vt:lpstr>Cannabis: Risk and Impact</vt:lpstr>
      <vt:lpstr>Recent Vaping News in CT</vt:lpstr>
      <vt:lpstr>Segment 2: Prevention Basics</vt:lpstr>
      <vt:lpstr>Substance Misuse/Use Prevention Basics</vt:lpstr>
      <vt:lpstr>Socio-Ecological Model</vt:lpstr>
      <vt:lpstr>Vaping Risk Factors by Socio-Ecological Level</vt:lpstr>
      <vt:lpstr>Vaping Protective Factors by Socio-Ecological Level</vt:lpstr>
      <vt:lpstr>Strategic Prevention Framework (SPF)</vt:lpstr>
      <vt:lpstr>Local Prevention Councils and Community Coalitions</vt:lpstr>
      <vt:lpstr>Segment 3: Evidence Based Strategies/Practices</vt:lpstr>
      <vt:lpstr>Evidence Based Prevention Strategies</vt:lpstr>
      <vt:lpstr>Evidence Based Vaping Prevention Strategies</vt:lpstr>
      <vt:lpstr>Evidence Based Vaping Prevention Strategies (Tobacco) - Examples by Level</vt:lpstr>
      <vt:lpstr>Evidence Based Vaping Prevention Strategies (Tobacco) - Examples by Level</vt:lpstr>
      <vt:lpstr>Vaping Prevention: What Can We Do About It?</vt:lpstr>
      <vt:lpstr>Prevention Education Curricula</vt:lpstr>
      <vt:lpstr>Community Prevention Strategies</vt:lpstr>
      <vt:lpstr>Segment 4: Measures and Metrics</vt:lpstr>
      <vt:lpstr>Core Prevention Measures</vt:lpstr>
      <vt:lpstr>Examples of Other Metrics and Measures</vt:lpstr>
      <vt:lpstr>Segment 5: What’s Next</vt:lpstr>
      <vt:lpstr>What’s Next?</vt:lpstr>
      <vt:lpstr>Strategic Prevention Framework Resources </vt:lpstr>
      <vt:lpstr>Vaping Prevention Resources</vt:lpstr>
      <vt:lpstr>Vaping Prevention &amp; Cessation Resources</vt:lpstr>
      <vt:lpstr>Tobacco Cessation Resources</vt:lpstr>
      <vt:lpstr>Connecticut Resources</vt:lpstr>
      <vt:lpstr>Other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Vaping/Electronic Nicotine Delivery Systems</dc:title>
  <dc:creator>David Reyes</dc:creator>
  <cp:lastModifiedBy>Owner</cp:lastModifiedBy>
  <cp:revision>49</cp:revision>
  <dcterms:created xsi:type="dcterms:W3CDTF">2021-12-16T20:15:48Z</dcterms:created>
  <dcterms:modified xsi:type="dcterms:W3CDTF">2022-04-04T15:23:26Z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