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90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48"/>
    <p:restoredTop sz="71294"/>
  </p:normalViewPr>
  <p:slideViewPr>
    <p:cSldViewPr>
      <p:cViewPr varScale="1">
        <p:scale>
          <a:sx n="133" d="100"/>
          <a:sy n="133" d="100"/>
        </p:scale>
        <p:origin x="200" y="7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3ECC-B32D-384D-8CF1-1FC08FD10DC5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F0BE-C10B-CA42-9F8B-3A97DEF08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0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739354" y="1731805"/>
            <a:ext cx="2451100" cy="2432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venir Next Condensed"/>
                <a:cs typeface="Avenir Next Condens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71755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venir Next Condensed"/>
                <a:cs typeface="Avenir Next Condens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71755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C1BE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72420" y="457199"/>
            <a:ext cx="7748905" cy="5943600"/>
          </a:xfrm>
          <a:custGeom>
            <a:avLst/>
            <a:gdLst/>
            <a:ahLst/>
            <a:cxnLst/>
            <a:rect l="l" t="t" r="r" b="b"/>
            <a:pathLst>
              <a:path w="7748905" h="5943600">
                <a:moveTo>
                  <a:pt x="7748740" y="0"/>
                </a:moveTo>
                <a:lnTo>
                  <a:pt x="6961848" y="0"/>
                </a:lnTo>
                <a:lnTo>
                  <a:pt x="6961848" y="2159012"/>
                </a:lnTo>
                <a:lnTo>
                  <a:pt x="6961848" y="2971800"/>
                </a:lnTo>
                <a:lnTo>
                  <a:pt x="6961848" y="3783012"/>
                </a:lnTo>
                <a:lnTo>
                  <a:pt x="4255186" y="3783012"/>
                </a:lnTo>
                <a:lnTo>
                  <a:pt x="4255186" y="2971800"/>
                </a:lnTo>
                <a:lnTo>
                  <a:pt x="4255186" y="2159012"/>
                </a:lnTo>
                <a:lnTo>
                  <a:pt x="6961848" y="2159012"/>
                </a:lnTo>
                <a:lnTo>
                  <a:pt x="6961848" y="0"/>
                </a:lnTo>
                <a:lnTo>
                  <a:pt x="0" y="0"/>
                </a:lnTo>
                <a:lnTo>
                  <a:pt x="0" y="2159012"/>
                </a:lnTo>
                <a:lnTo>
                  <a:pt x="0" y="2971800"/>
                </a:lnTo>
                <a:lnTo>
                  <a:pt x="0" y="3783012"/>
                </a:lnTo>
                <a:lnTo>
                  <a:pt x="0" y="5715000"/>
                </a:lnTo>
                <a:lnTo>
                  <a:pt x="0" y="5943600"/>
                </a:lnTo>
                <a:lnTo>
                  <a:pt x="7748740" y="5943600"/>
                </a:lnTo>
                <a:lnTo>
                  <a:pt x="7748740" y="5715000"/>
                </a:lnTo>
                <a:lnTo>
                  <a:pt x="7748740" y="3783012"/>
                </a:lnTo>
                <a:lnTo>
                  <a:pt x="7748740" y="2971800"/>
                </a:lnTo>
                <a:lnTo>
                  <a:pt x="7748740" y="2159012"/>
                </a:lnTo>
                <a:lnTo>
                  <a:pt x="7748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972420" y="457200"/>
            <a:ext cx="7748905" cy="5943600"/>
          </a:xfrm>
          <a:custGeom>
            <a:avLst/>
            <a:gdLst/>
            <a:ahLst/>
            <a:cxnLst/>
            <a:rect l="l" t="t" r="r" b="b"/>
            <a:pathLst>
              <a:path w="7748905" h="5943600">
                <a:moveTo>
                  <a:pt x="0" y="0"/>
                </a:moveTo>
                <a:lnTo>
                  <a:pt x="7748749" y="0"/>
                </a:lnTo>
                <a:lnTo>
                  <a:pt x="7748749" y="5943600"/>
                </a:lnTo>
                <a:lnTo>
                  <a:pt x="0" y="59436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817352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799"/>
                </a:lnTo>
                <a:lnTo>
                  <a:pt x="685800" y="685799"/>
                </a:lnTo>
                <a:lnTo>
                  <a:pt x="685800" y="0"/>
                </a:lnTo>
                <a:close/>
              </a:path>
            </a:pathLst>
          </a:custGeom>
          <a:solidFill>
            <a:srgbClr val="EA03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817352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0"/>
                </a:moveTo>
                <a:lnTo>
                  <a:pt x="685800" y="0"/>
                </a:lnTo>
                <a:lnTo>
                  <a:pt x="6858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EA03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63071" y="6239255"/>
            <a:ext cx="566927" cy="60655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42394" y="6263639"/>
            <a:ext cx="460795" cy="502919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4248421" y="0"/>
            <a:ext cx="228600" cy="3429000"/>
          </a:xfrm>
          <a:custGeom>
            <a:avLst/>
            <a:gdLst/>
            <a:ahLst/>
            <a:cxnLst/>
            <a:rect l="l" t="t" r="r" b="b"/>
            <a:pathLst>
              <a:path w="228600" h="3429000">
                <a:moveTo>
                  <a:pt x="228600" y="0"/>
                </a:moveTo>
                <a:lnTo>
                  <a:pt x="0" y="0"/>
                </a:lnTo>
                <a:lnTo>
                  <a:pt x="0" y="3429000"/>
                </a:lnTo>
                <a:lnTo>
                  <a:pt x="228600" y="3429000"/>
                </a:lnTo>
                <a:lnTo>
                  <a:pt x="228600" y="0"/>
                </a:lnTo>
                <a:close/>
              </a:path>
            </a:pathLst>
          </a:custGeom>
          <a:solidFill>
            <a:srgbClr val="C1BE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248421" y="0"/>
            <a:ext cx="228600" cy="3429000"/>
          </a:xfrm>
          <a:custGeom>
            <a:avLst/>
            <a:gdLst/>
            <a:ahLst/>
            <a:cxnLst/>
            <a:rect l="l" t="t" r="r" b="b"/>
            <a:pathLst>
              <a:path w="228600" h="3429000">
                <a:moveTo>
                  <a:pt x="0" y="0"/>
                </a:moveTo>
                <a:lnTo>
                  <a:pt x="228600" y="0"/>
                </a:lnTo>
                <a:lnTo>
                  <a:pt x="2286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C1BE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250282" y="721541"/>
            <a:ext cx="2707005" cy="1624330"/>
          </a:xfrm>
          <a:custGeom>
            <a:avLst/>
            <a:gdLst/>
            <a:ahLst/>
            <a:cxnLst/>
            <a:rect l="l" t="t" r="r" b="b"/>
            <a:pathLst>
              <a:path w="2707004" h="1624330">
                <a:moveTo>
                  <a:pt x="2706664" y="0"/>
                </a:moveTo>
                <a:lnTo>
                  <a:pt x="0" y="0"/>
                </a:lnTo>
                <a:lnTo>
                  <a:pt x="0" y="1623998"/>
                </a:lnTo>
                <a:lnTo>
                  <a:pt x="2706664" y="1623998"/>
                </a:lnTo>
                <a:lnTo>
                  <a:pt x="2706664" y="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250282" y="721541"/>
            <a:ext cx="2707005" cy="1624330"/>
          </a:xfrm>
          <a:custGeom>
            <a:avLst/>
            <a:gdLst/>
            <a:ahLst/>
            <a:cxnLst/>
            <a:rect l="l" t="t" r="r" b="b"/>
            <a:pathLst>
              <a:path w="2707004" h="1624330">
                <a:moveTo>
                  <a:pt x="0" y="0"/>
                </a:moveTo>
                <a:lnTo>
                  <a:pt x="2706664" y="0"/>
                </a:lnTo>
                <a:lnTo>
                  <a:pt x="2706664" y="1623998"/>
                </a:lnTo>
                <a:lnTo>
                  <a:pt x="0" y="1623998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22543" y="1600798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1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22543" y="5265025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1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8195" y="1499108"/>
            <a:ext cx="4758690" cy="4472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venir Next Condensed"/>
                <a:cs typeface="Avenir Next Condens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08743" y="1618996"/>
            <a:ext cx="5430520" cy="4288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venir Next Condensed"/>
                <a:cs typeface="Avenir Next Condense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71755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71755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C1BEC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02607" y="469391"/>
            <a:ext cx="7680959" cy="59466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104166" y="472188"/>
            <a:ext cx="7677150" cy="5943600"/>
          </a:xfrm>
          <a:custGeom>
            <a:avLst/>
            <a:gdLst/>
            <a:ahLst/>
            <a:cxnLst/>
            <a:rect l="l" t="t" r="r" b="b"/>
            <a:pathLst>
              <a:path w="7677150" h="5943600">
                <a:moveTo>
                  <a:pt x="0" y="0"/>
                </a:moveTo>
                <a:lnTo>
                  <a:pt x="7676710" y="0"/>
                </a:lnTo>
                <a:lnTo>
                  <a:pt x="7676710" y="5943600"/>
                </a:lnTo>
                <a:lnTo>
                  <a:pt x="0" y="59436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817351" y="617219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799"/>
                </a:lnTo>
                <a:lnTo>
                  <a:pt x="685800" y="685799"/>
                </a:lnTo>
                <a:lnTo>
                  <a:pt x="685800" y="0"/>
                </a:lnTo>
                <a:close/>
              </a:path>
            </a:pathLst>
          </a:custGeom>
          <a:solidFill>
            <a:srgbClr val="EA03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817351" y="617219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0"/>
                </a:moveTo>
                <a:lnTo>
                  <a:pt x="685800" y="0"/>
                </a:lnTo>
                <a:lnTo>
                  <a:pt x="6858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EA03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63072" y="6239255"/>
            <a:ext cx="566927" cy="60655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942394" y="6263639"/>
            <a:ext cx="460795" cy="5029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71755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C1BE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6000" y="391817"/>
            <a:ext cx="9639998" cy="742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bg1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09381" y="2796540"/>
            <a:ext cx="7028815" cy="156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venir Next Condensed"/>
                <a:cs typeface="Avenir Next Condens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57975" y="6358716"/>
            <a:ext cx="1273810" cy="348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2355" y="6441013"/>
            <a:ext cx="22542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 marL="71755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mason@xsector.com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reyes@xsector.com" TargetMode="External"/><Relationship Id="rId12" Type="http://schemas.openxmlformats.org/officeDocument/2006/relationships/hyperlink" Target="https://www.preventiontrainingcenter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hyperlink" Target="https://www.instagram.com/prevention_ttasc/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s://www.facebook.com/PreventionCntr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plourd@xsecto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7975" y="6352032"/>
            <a:ext cx="11290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75" dirty="0">
                <a:solidFill>
                  <a:srgbClr val="898989"/>
                </a:solidFill>
                <a:latin typeface="Arial"/>
                <a:cs typeface="Arial"/>
              </a:rPr>
              <a:t>YPA</a:t>
            </a:r>
            <a:r>
              <a:rPr sz="1100" b="1" spc="-45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120" dirty="0">
                <a:solidFill>
                  <a:srgbClr val="898989"/>
                </a:solidFill>
                <a:latin typeface="Arial"/>
                <a:cs typeface="Arial"/>
              </a:rPr>
              <a:t>Onboarding</a:t>
            </a:r>
            <a:r>
              <a:rPr sz="1100" b="1" spc="-35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898989"/>
                </a:solidFill>
                <a:latin typeface="Arial"/>
                <a:cs typeface="Arial"/>
              </a:rPr>
              <a:t>for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886" y="6434328"/>
            <a:ext cx="965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5" dirty="0">
                <a:solidFill>
                  <a:srgbClr val="898989"/>
                </a:solidFill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-6350"/>
            <a:ext cx="12204700" cy="4691380"/>
            <a:chOff x="-6350" y="-6350"/>
            <a:chExt cx="12204700" cy="46913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4587239"/>
              <a:ext cx="12188952" cy="975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0"/>
              <a:ext cx="12192000" cy="4589780"/>
            </a:xfrm>
            <a:custGeom>
              <a:avLst/>
              <a:gdLst/>
              <a:ahLst/>
              <a:cxnLst/>
              <a:rect l="l" t="t" r="r" b="b"/>
              <a:pathLst>
                <a:path w="12192000" h="4589780">
                  <a:moveTo>
                    <a:pt x="12192000" y="0"/>
                  </a:moveTo>
                  <a:lnTo>
                    <a:pt x="0" y="0"/>
                  </a:lnTo>
                  <a:lnTo>
                    <a:pt x="0" y="4589462"/>
                  </a:lnTo>
                  <a:lnTo>
                    <a:pt x="12192000" y="458946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1BE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00" cy="4589780"/>
            </a:xfrm>
            <a:custGeom>
              <a:avLst/>
              <a:gdLst/>
              <a:ahLst/>
              <a:cxnLst/>
              <a:rect l="l" t="t" r="r" b="b"/>
              <a:pathLst>
                <a:path w="12192000" h="4589780">
                  <a:moveTo>
                    <a:pt x="0" y="0"/>
                  </a:moveTo>
                  <a:lnTo>
                    <a:pt x="12192000" y="0"/>
                  </a:lnTo>
                  <a:lnTo>
                    <a:pt x="12192000" y="4589463"/>
                  </a:lnTo>
                  <a:lnTo>
                    <a:pt x="0" y="458946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1BE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9596972" y="5480050"/>
            <a:ext cx="1612900" cy="1384300"/>
            <a:chOff x="9596972" y="5480050"/>
            <a:chExt cx="1612900" cy="1384300"/>
          </a:xfrm>
        </p:grpSpPr>
        <p:sp>
          <p:nvSpPr>
            <p:cNvPr id="9" name="object 9"/>
            <p:cNvSpPr/>
            <p:nvPr/>
          </p:nvSpPr>
          <p:spPr>
            <a:xfrm>
              <a:off x="9603322" y="5486400"/>
              <a:ext cx="1600200" cy="1371600"/>
            </a:xfrm>
            <a:custGeom>
              <a:avLst/>
              <a:gdLst/>
              <a:ahLst/>
              <a:cxnLst/>
              <a:rect l="l" t="t" r="r" b="b"/>
              <a:pathLst>
                <a:path w="1600200" h="1371600">
                  <a:moveTo>
                    <a:pt x="1600200" y="0"/>
                  </a:moveTo>
                  <a:lnTo>
                    <a:pt x="0" y="0"/>
                  </a:lnTo>
                  <a:lnTo>
                    <a:pt x="0" y="1371599"/>
                  </a:lnTo>
                  <a:lnTo>
                    <a:pt x="1600200" y="1371599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EA0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603322" y="5486400"/>
              <a:ext cx="1600200" cy="1371600"/>
            </a:xfrm>
            <a:custGeom>
              <a:avLst/>
              <a:gdLst/>
              <a:ahLst/>
              <a:cxnLst/>
              <a:rect l="l" t="t" r="r" b="b"/>
              <a:pathLst>
                <a:path w="1600200" h="1371600">
                  <a:moveTo>
                    <a:pt x="0" y="0"/>
                  </a:moveTo>
                  <a:lnTo>
                    <a:pt x="1600200" y="0"/>
                  </a:lnTo>
                  <a:lnTo>
                    <a:pt x="1600200" y="1371600"/>
                  </a:lnTo>
                  <a:lnTo>
                    <a:pt x="0" y="13716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EA03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83496" y="5846063"/>
              <a:ext cx="658368" cy="71018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62239" y="5872079"/>
              <a:ext cx="555491" cy="60627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9609672" y="5815931"/>
            <a:ext cx="1587500" cy="6718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878840" marR="151765">
              <a:lnSpc>
                <a:spcPct val="101600"/>
              </a:lnSpc>
              <a:spcBef>
                <a:spcPts val="185"/>
              </a:spcBef>
            </a:pPr>
            <a:r>
              <a:rPr sz="650" spc="-10" dirty="0">
                <a:solidFill>
                  <a:srgbClr val="FCFCFC"/>
                </a:solidFill>
                <a:latin typeface="Avenir-Light"/>
                <a:cs typeface="Avenir-Light"/>
              </a:rPr>
              <a:t>PREVENTION</a:t>
            </a:r>
            <a:r>
              <a:rPr sz="650" spc="500" dirty="0">
                <a:solidFill>
                  <a:srgbClr val="FCFCFC"/>
                </a:solidFill>
                <a:latin typeface="Avenir-Light"/>
                <a:cs typeface="Avenir-Light"/>
              </a:rPr>
              <a:t> </a:t>
            </a:r>
            <a:r>
              <a:rPr sz="700" dirty="0">
                <a:solidFill>
                  <a:srgbClr val="FCFCFC"/>
                </a:solidFill>
                <a:latin typeface="Avenir-Light"/>
                <a:cs typeface="Avenir-Light"/>
              </a:rPr>
              <a:t>TRAINING</a:t>
            </a:r>
            <a:r>
              <a:rPr sz="700" spc="15" dirty="0">
                <a:solidFill>
                  <a:srgbClr val="FCFCFC"/>
                </a:solidFill>
                <a:latin typeface="Avenir-Light"/>
                <a:cs typeface="Avenir-Light"/>
              </a:rPr>
              <a:t> </a:t>
            </a:r>
            <a:r>
              <a:rPr sz="700" spc="-50" dirty="0">
                <a:solidFill>
                  <a:srgbClr val="FCFCFC"/>
                </a:solidFill>
                <a:latin typeface="Avenir-Light"/>
                <a:cs typeface="Avenir-Light"/>
              </a:rPr>
              <a:t>&amp;</a:t>
            </a:r>
            <a:r>
              <a:rPr sz="700" spc="500" dirty="0">
                <a:solidFill>
                  <a:srgbClr val="FCFCFC"/>
                </a:solidFill>
                <a:latin typeface="Avenir-Light"/>
                <a:cs typeface="Avenir-Light"/>
              </a:rPr>
              <a:t> </a:t>
            </a:r>
            <a:r>
              <a:rPr sz="700" spc="-10" dirty="0">
                <a:solidFill>
                  <a:srgbClr val="FCFCFC"/>
                </a:solidFill>
                <a:latin typeface="Avenir-Light"/>
                <a:cs typeface="Avenir-Light"/>
              </a:rPr>
              <a:t>TECHNICAL</a:t>
            </a:r>
            <a:r>
              <a:rPr sz="700" spc="500" dirty="0">
                <a:solidFill>
                  <a:srgbClr val="FCFCFC"/>
                </a:solidFill>
                <a:latin typeface="Avenir-Light"/>
                <a:cs typeface="Avenir-Light"/>
              </a:rPr>
              <a:t> </a:t>
            </a:r>
            <a:r>
              <a:rPr sz="700" spc="-10" dirty="0">
                <a:solidFill>
                  <a:srgbClr val="FCFCFC"/>
                </a:solidFill>
                <a:latin typeface="Avenir-Light"/>
                <a:cs typeface="Avenir-Light"/>
              </a:rPr>
              <a:t>ASSISTANCE</a:t>
            </a:r>
            <a:r>
              <a:rPr sz="700" spc="500" dirty="0">
                <a:solidFill>
                  <a:srgbClr val="FCFCFC"/>
                </a:solidFill>
                <a:latin typeface="Avenir-Light"/>
                <a:cs typeface="Avenir-Light"/>
              </a:rPr>
              <a:t> </a:t>
            </a:r>
            <a:r>
              <a:rPr sz="700" spc="-10" dirty="0">
                <a:solidFill>
                  <a:srgbClr val="FCFCFC"/>
                </a:solidFill>
                <a:latin typeface="Avenir-Light"/>
                <a:cs typeface="Avenir-Light"/>
              </a:rPr>
              <a:t>SERVICE</a:t>
            </a:r>
            <a:r>
              <a:rPr sz="700" spc="500" dirty="0">
                <a:solidFill>
                  <a:srgbClr val="FCFCFC"/>
                </a:solidFill>
                <a:latin typeface="Avenir-Light"/>
                <a:cs typeface="Avenir-Light"/>
              </a:rPr>
              <a:t> </a:t>
            </a:r>
            <a:r>
              <a:rPr sz="650" spc="-10" dirty="0">
                <a:solidFill>
                  <a:srgbClr val="FCFCFC"/>
                </a:solidFill>
                <a:latin typeface="Avenir-Light"/>
                <a:cs typeface="Avenir-Light"/>
              </a:rPr>
              <a:t>CENTER</a:t>
            </a:r>
            <a:endParaRPr sz="650">
              <a:latin typeface="Avenir-Light"/>
              <a:cs typeface="Avenir-Ligh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403420" y="5883602"/>
            <a:ext cx="0" cy="600710"/>
          </a:xfrm>
          <a:custGeom>
            <a:avLst/>
            <a:gdLst/>
            <a:ahLst/>
            <a:cxnLst/>
            <a:rect l="l" t="t" r="r" b="b"/>
            <a:pathLst>
              <a:path h="600710">
                <a:moveTo>
                  <a:pt x="0" y="0"/>
                </a:moveTo>
                <a:lnTo>
                  <a:pt x="1" y="600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10589" y="2940811"/>
            <a:ext cx="9771380" cy="144180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 marR="5080">
              <a:lnSpc>
                <a:spcPts val="5210"/>
              </a:lnSpc>
              <a:spcBef>
                <a:spcPts val="730"/>
              </a:spcBef>
              <a:tabLst>
                <a:tab pos="3360420" algn="l"/>
              </a:tabLst>
            </a:pPr>
            <a:r>
              <a:rPr sz="4800" b="1" spc="-30" dirty="0">
                <a:solidFill>
                  <a:srgbClr val="FFFFFF"/>
                </a:solidFill>
                <a:latin typeface="Avenir"/>
                <a:cs typeface="Avenir"/>
              </a:rPr>
              <a:t>Youth</a:t>
            </a:r>
            <a:r>
              <a:rPr sz="4800" b="1" spc="-31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800" b="1" spc="-20" dirty="0">
                <a:solidFill>
                  <a:srgbClr val="FFFFFF"/>
                </a:solidFill>
                <a:latin typeface="Avenir"/>
                <a:cs typeface="Avenir"/>
              </a:rPr>
              <a:t>Peer</a:t>
            </a:r>
            <a:r>
              <a:rPr sz="4800" b="1" dirty="0">
                <a:solidFill>
                  <a:srgbClr val="FFFFFF"/>
                </a:solidFill>
                <a:latin typeface="Avenir"/>
                <a:cs typeface="Avenir"/>
              </a:rPr>
              <a:t>	Advocate</a:t>
            </a:r>
            <a:r>
              <a:rPr sz="4800" b="1" spc="-1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800" b="1" spc="-20" dirty="0">
                <a:solidFill>
                  <a:srgbClr val="FFFFFF"/>
                </a:solidFill>
                <a:latin typeface="Avenir"/>
                <a:cs typeface="Avenir"/>
              </a:rPr>
              <a:t>Onboarding </a:t>
            </a:r>
            <a:r>
              <a:rPr sz="4800" b="1" dirty="0">
                <a:solidFill>
                  <a:srgbClr val="FFFFFF"/>
                </a:solidFill>
                <a:latin typeface="Avenir"/>
                <a:cs typeface="Avenir"/>
              </a:rPr>
              <a:t>for</a:t>
            </a:r>
            <a:r>
              <a:rPr sz="4800" b="1" spc="-2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800" b="1" dirty="0">
                <a:solidFill>
                  <a:srgbClr val="FFFFFF"/>
                </a:solidFill>
                <a:latin typeface="Avenir"/>
                <a:cs typeface="Avenir"/>
              </a:rPr>
              <a:t>Coalition</a:t>
            </a:r>
            <a:r>
              <a:rPr sz="4800" b="1" spc="-2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800" b="1" spc="-10" dirty="0">
                <a:solidFill>
                  <a:srgbClr val="FFFFFF"/>
                </a:solidFill>
                <a:latin typeface="Avenir"/>
                <a:cs typeface="Avenir"/>
              </a:rPr>
              <a:t>Coordinators</a:t>
            </a:r>
            <a:r>
              <a:rPr lang="en-US" sz="4800" b="1" spc="-10" dirty="0">
                <a:solidFill>
                  <a:srgbClr val="FFFFFF"/>
                </a:solidFill>
                <a:latin typeface="Avenir"/>
                <a:cs typeface="Avenir"/>
              </a:rPr>
              <a:t> Tool</a:t>
            </a:r>
            <a:endParaRPr sz="4800" dirty="0">
              <a:latin typeface="Avenir"/>
              <a:cs typeface="Aveni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89340" y="6375908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65323" y="5475511"/>
            <a:ext cx="2113070" cy="1382488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357975" y="6511116"/>
            <a:ext cx="1273810" cy="19621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100" b="1" spc="-100" dirty="0">
                <a:solidFill>
                  <a:srgbClr val="898989"/>
                </a:solidFill>
                <a:latin typeface="Arial"/>
                <a:cs typeface="Arial"/>
              </a:rPr>
              <a:t>Coalition</a:t>
            </a:r>
            <a:r>
              <a:rPr sz="1100" b="1" spc="-20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100" dirty="0">
                <a:solidFill>
                  <a:srgbClr val="898989"/>
                </a:solidFill>
                <a:latin typeface="Arial"/>
                <a:cs typeface="Arial"/>
              </a:rPr>
              <a:t>Coordinators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97816" y="465838"/>
            <a:ext cx="7689850" cy="6398895"/>
            <a:chOff x="4097816" y="465838"/>
            <a:chExt cx="7689850" cy="63988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02607" y="469391"/>
              <a:ext cx="7680959" cy="594664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04166" y="472188"/>
              <a:ext cx="7677150" cy="5943600"/>
            </a:xfrm>
            <a:custGeom>
              <a:avLst/>
              <a:gdLst/>
              <a:ahLst/>
              <a:cxnLst/>
              <a:rect l="l" t="t" r="r" b="b"/>
              <a:pathLst>
                <a:path w="7677150" h="5943600">
                  <a:moveTo>
                    <a:pt x="0" y="0"/>
                  </a:moveTo>
                  <a:lnTo>
                    <a:pt x="7676710" y="0"/>
                  </a:lnTo>
                  <a:lnTo>
                    <a:pt x="7676710" y="5943600"/>
                  </a:lnTo>
                  <a:lnTo>
                    <a:pt x="0" y="59436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17351" y="61721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799"/>
                  </a:lnTo>
                  <a:lnTo>
                    <a:pt x="685800" y="685799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EA0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17351" y="61721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0"/>
                  </a:moveTo>
                  <a:lnTo>
                    <a:pt x="685800" y="0"/>
                  </a:lnTo>
                  <a:lnTo>
                    <a:pt x="685800" y="685800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EA03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63072" y="6239255"/>
              <a:ext cx="566927" cy="60655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2394" y="6263639"/>
              <a:ext cx="460795" cy="50291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91395" y="2071265"/>
            <a:ext cx="2910205" cy="14014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660"/>
              </a:spcBef>
            </a:pP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Getting</a:t>
            </a:r>
            <a:r>
              <a:rPr sz="4700" spc="50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5" dirty="0">
                <a:solidFill>
                  <a:srgbClr val="FFFFFF"/>
                </a:solidFill>
                <a:latin typeface="Avenir"/>
                <a:cs typeface="Avenir"/>
              </a:rPr>
              <a:t>to </a:t>
            </a:r>
            <a:r>
              <a:rPr sz="4700" spc="55" dirty="0">
                <a:solidFill>
                  <a:srgbClr val="FFFFFF"/>
                </a:solidFill>
                <a:latin typeface="Avenir"/>
                <a:cs typeface="Avenir"/>
              </a:rPr>
              <a:t>know</a:t>
            </a: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0" dirty="0">
                <a:solidFill>
                  <a:srgbClr val="FFFFFF"/>
                </a:solidFill>
                <a:latin typeface="Avenir"/>
                <a:cs typeface="Avenir"/>
              </a:rPr>
              <a:t>your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10" name="object 10"/>
          <p:cNvSpPr txBox="1"/>
          <p:nvPr/>
        </p:nvSpPr>
        <p:spPr>
          <a:xfrm>
            <a:off x="291395" y="3391049"/>
            <a:ext cx="2367280" cy="742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00" spc="-10" dirty="0">
                <a:solidFill>
                  <a:srgbClr val="FFFFFF"/>
                </a:solidFill>
                <a:latin typeface="Avenir"/>
                <a:cs typeface="Avenir"/>
              </a:rPr>
              <a:t>coalition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395" y="4108195"/>
            <a:ext cx="2966720" cy="55626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4"/>
              </a:spcBef>
            </a:pP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Familiarize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yourself with</a:t>
            </a:r>
            <a:r>
              <a:rPr sz="1800" spc="-5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venir-Book"/>
                <a:cs typeface="Avenir-Book"/>
              </a:rPr>
              <a:t>your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town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coalition</a:t>
            </a:r>
            <a:endParaRPr sz="1800">
              <a:latin typeface="Avenir-Book"/>
              <a:cs typeface="Avenir-Boo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409381" y="619251"/>
            <a:ext cx="19894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000000"/>
                </a:solidFill>
                <a:latin typeface="Avenir Next Condensed"/>
                <a:cs typeface="Avenir Next Condensed"/>
              </a:rPr>
              <a:t>Mission/Purpose:</a:t>
            </a:r>
            <a:endParaRPr sz="2200" dirty="0">
              <a:latin typeface="Avenir Next Condensed"/>
              <a:cs typeface="Avenir Next Condense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9381" y="988059"/>
            <a:ext cx="69088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Avenir Next Condensed"/>
                <a:cs typeface="Avenir Next Condensed"/>
              </a:rPr>
              <a:t>A</a:t>
            </a:r>
            <a:r>
              <a:rPr sz="2200" spc="-4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statement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explaining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why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the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coalition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exists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and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how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it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will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serve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spc="-25" dirty="0">
                <a:latin typeface="Avenir Next Condensed"/>
                <a:cs typeface="Avenir Next Condensed"/>
              </a:rPr>
              <a:t>its</a:t>
            </a:r>
            <a:endParaRPr sz="2200" dirty="0">
              <a:latin typeface="Avenir Next Condensed"/>
              <a:cs typeface="Avenir Next Condense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09381" y="1216659"/>
            <a:ext cx="132270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latin typeface="Avenir Next Condensed"/>
                <a:cs typeface="Avenir Next Condensed"/>
              </a:rPr>
              <a:t>stakeholders.</a:t>
            </a:r>
            <a:endParaRPr sz="2200">
              <a:latin typeface="Avenir Next Condensed"/>
              <a:cs typeface="Avenir Next Condens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66581" y="1535176"/>
            <a:ext cx="652081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1900" dirty="0">
                <a:latin typeface="Avenir Next Condensed"/>
                <a:cs typeface="Avenir Next Condensed"/>
              </a:rPr>
              <a:t>States</a:t>
            </a:r>
            <a:r>
              <a:rPr sz="1900" spc="-2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why</a:t>
            </a:r>
            <a:r>
              <a:rPr sz="1900" spc="-1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the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coalition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does</a:t>
            </a:r>
            <a:r>
              <a:rPr sz="1900" spc="-1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the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work</a:t>
            </a:r>
            <a:r>
              <a:rPr sz="1900" spc="-1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it</a:t>
            </a:r>
            <a:r>
              <a:rPr sz="1900" spc="-1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does</a:t>
            </a:r>
            <a:r>
              <a:rPr sz="1900" spc="-1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but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does</a:t>
            </a:r>
            <a:r>
              <a:rPr sz="1900" spc="-1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not</a:t>
            </a:r>
            <a:r>
              <a:rPr sz="1900" spc="-1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outline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how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spc="-25" dirty="0">
                <a:latin typeface="Avenir Next Condensed"/>
                <a:cs typeface="Avenir Next Condensed"/>
              </a:rPr>
              <a:t>the</a:t>
            </a:r>
            <a:endParaRPr sz="1900" dirty="0">
              <a:latin typeface="Avenir Next Condensed"/>
              <a:cs typeface="Avenir Next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95181" y="1736344"/>
            <a:ext cx="161290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venir Next Condensed"/>
                <a:cs typeface="Avenir Next Condensed"/>
              </a:rPr>
              <a:t>work</a:t>
            </a:r>
            <a:r>
              <a:rPr sz="1900" spc="-1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is</a:t>
            </a:r>
            <a:r>
              <a:rPr sz="1900" spc="-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to</a:t>
            </a:r>
            <a:r>
              <a:rPr sz="1900" spc="-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be</a:t>
            </a:r>
            <a:r>
              <a:rPr sz="1900" spc="-10" dirty="0">
                <a:latin typeface="Avenir Next Condensed"/>
                <a:cs typeface="Avenir Next Condensed"/>
              </a:rPr>
              <a:t> done.</a:t>
            </a:r>
            <a:endParaRPr sz="1900" dirty="0">
              <a:latin typeface="Avenir Next Condensed"/>
              <a:cs typeface="Avenir Next Condens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09381" y="2411476"/>
            <a:ext cx="817244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latin typeface="Avenir Next Condensed"/>
                <a:cs typeface="Avenir Next Condensed"/>
              </a:rPr>
              <a:t>Vision:</a:t>
            </a:r>
            <a:endParaRPr sz="2200">
              <a:latin typeface="Avenir Next Condensed"/>
              <a:cs typeface="Avenir Next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9381" y="2777235"/>
            <a:ext cx="65055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Avenir Next Condensed"/>
                <a:cs typeface="Avenir Next Condensed"/>
              </a:rPr>
              <a:t>A</a:t>
            </a:r>
            <a:r>
              <a:rPr sz="2200" spc="-5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clear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and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specific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picture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of</a:t>
            </a:r>
            <a:r>
              <a:rPr sz="2200" spc="4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what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that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coalition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aspires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to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be.</a:t>
            </a:r>
            <a:r>
              <a:rPr sz="2200" spc="-75" dirty="0">
                <a:latin typeface="Avenir Next Condensed"/>
                <a:cs typeface="Avenir Next Condensed"/>
              </a:rPr>
              <a:t> </a:t>
            </a:r>
            <a:r>
              <a:rPr sz="2200" spc="-25" dirty="0">
                <a:latin typeface="Avenir Next Condensed"/>
                <a:cs typeface="Avenir Next Condensed"/>
              </a:rPr>
              <a:t>May</a:t>
            </a:r>
            <a:endParaRPr sz="2200">
              <a:latin typeface="Avenir Next Condensed"/>
              <a:cs typeface="Avenir Next Condense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09381" y="3005835"/>
            <a:ext cx="660908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Avenir Next Condensed"/>
                <a:cs typeface="Avenir Next Condensed"/>
              </a:rPr>
              <a:t>include</a:t>
            </a:r>
            <a:r>
              <a:rPr sz="2200" spc="-2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data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and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tools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that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will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be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used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to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measure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progress</a:t>
            </a:r>
            <a:r>
              <a:rPr sz="2200" spc="-5" dirty="0">
                <a:latin typeface="Avenir Next Condensed"/>
                <a:cs typeface="Avenir Next Condensed"/>
              </a:rPr>
              <a:t> </a:t>
            </a:r>
            <a:r>
              <a:rPr sz="2200" spc="-10" dirty="0">
                <a:latin typeface="Avenir Next Condensed"/>
                <a:cs typeface="Avenir Next Condensed"/>
              </a:rPr>
              <a:t>toward</a:t>
            </a:r>
            <a:endParaRPr sz="2200">
              <a:latin typeface="Avenir Next Condensed"/>
              <a:cs typeface="Avenir Next Condense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09381" y="3249676"/>
            <a:ext cx="4565650" cy="618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5"/>
              </a:lnSpc>
              <a:spcBef>
                <a:spcPts val="100"/>
              </a:spcBef>
            </a:pPr>
            <a:r>
              <a:rPr sz="2200" dirty="0">
                <a:latin typeface="Avenir Next Condensed"/>
                <a:cs typeface="Avenir Next Condensed"/>
              </a:rPr>
              <a:t>accomplishing</a:t>
            </a:r>
            <a:r>
              <a:rPr sz="2200" spc="-2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the</a:t>
            </a:r>
            <a:r>
              <a:rPr sz="2200" spc="-20" dirty="0">
                <a:latin typeface="Avenir Next Condensed"/>
                <a:cs typeface="Avenir Next Condensed"/>
              </a:rPr>
              <a:t> </a:t>
            </a:r>
            <a:r>
              <a:rPr sz="2200" spc="-10" dirty="0">
                <a:latin typeface="Avenir Next Condensed"/>
                <a:cs typeface="Avenir Next Condensed"/>
              </a:rPr>
              <a:t>vision.</a:t>
            </a:r>
            <a:endParaRPr sz="2200">
              <a:latin typeface="Avenir Next Condensed"/>
              <a:cs typeface="Avenir Next Condensed"/>
            </a:endParaRPr>
          </a:p>
          <a:p>
            <a:pPr marL="697865" indent="-227965">
              <a:lnSpc>
                <a:spcPts val="2155"/>
              </a:lnSpc>
              <a:buFont typeface="Arial"/>
              <a:buChar char="•"/>
              <a:tabLst>
                <a:tab pos="697865" algn="l"/>
              </a:tabLst>
            </a:pPr>
            <a:r>
              <a:rPr sz="1900" dirty="0">
                <a:latin typeface="Avenir Next Condensed"/>
                <a:cs typeface="Avenir Next Condensed"/>
              </a:rPr>
              <a:t>Describes </a:t>
            </a:r>
            <a:r>
              <a:rPr sz="1900" spc="-10" dirty="0">
                <a:latin typeface="Avenir Next Condensed"/>
                <a:cs typeface="Avenir Next Condensed"/>
              </a:rPr>
              <a:t>short-</a:t>
            </a:r>
            <a:r>
              <a:rPr sz="1900" dirty="0">
                <a:latin typeface="Avenir Next Condensed"/>
                <a:cs typeface="Avenir Next Condensed"/>
              </a:rPr>
              <a:t>term</a:t>
            </a:r>
            <a:r>
              <a:rPr sz="1900" spc="-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and</a:t>
            </a:r>
            <a:r>
              <a:rPr sz="1900" spc="5" dirty="0">
                <a:latin typeface="Avenir Next Condensed"/>
                <a:cs typeface="Avenir Next Condensed"/>
              </a:rPr>
              <a:t> </a:t>
            </a:r>
            <a:r>
              <a:rPr sz="1900" spc="-10" dirty="0">
                <a:latin typeface="Avenir Next Condensed"/>
                <a:cs typeface="Avenir Next Condensed"/>
              </a:rPr>
              <a:t>long-</a:t>
            </a:r>
            <a:r>
              <a:rPr sz="1900" dirty="0">
                <a:latin typeface="Avenir Next Condensed"/>
                <a:cs typeface="Avenir Next Condensed"/>
              </a:rPr>
              <a:t>term</a:t>
            </a:r>
            <a:r>
              <a:rPr sz="1900" spc="-5" dirty="0">
                <a:latin typeface="Avenir Next Condensed"/>
                <a:cs typeface="Avenir Next Condensed"/>
              </a:rPr>
              <a:t> </a:t>
            </a:r>
            <a:r>
              <a:rPr sz="1900" spc="-10" dirty="0">
                <a:latin typeface="Avenir Next Condensed"/>
                <a:cs typeface="Avenir Next Condensed"/>
              </a:rPr>
              <a:t>outcomes</a:t>
            </a:r>
            <a:endParaRPr sz="1900">
              <a:latin typeface="Avenir Next Condensed"/>
              <a:cs typeface="Avenir Next Condense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09381" y="4221988"/>
            <a:ext cx="6525259" cy="73279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200" b="1" dirty="0">
                <a:latin typeface="Avenir Next Condensed"/>
                <a:cs typeface="Avenir Next Condensed"/>
              </a:rPr>
              <a:t>Change</a:t>
            </a:r>
            <a:r>
              <a:rPr sz="2200" b="1" spc="-20" dirty="0">
                <a:latin typeface="Avenir Next Condensed"/>
                <a:cs typeface="Avenir Next Condensed"/>
              </a:rPr>
              <a:t> </a:t>
            </a:r>
            <a:r>
              <a:rPr sz="2200" b="1" spc="-10" dirty="0">
                <a:latin typeface="Avenir Next Condensed"/>
                <a:cs typeface="Avenir Next Condensed"/>
              </a:rPr>
              <a:t>Strategy/Activities:</a:t>
            </a:r>
            <a:endParaRPr sz="2200" dirty="0">
              <a:latin typeface="Avenir Next Condensed"/>
              <a:cs typeface="Avenir Next Condensed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2200" dirty="0">
                <a:latin typeface="Avenir Next Condensed"/>
                <a:cs typeface="Avenir Next Condensed"/>
              </a:rPr>
              <a:t>Describes</a:t>
            </a:r>
            <a:r>
              <a:rPr sz="2200" spc="-2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how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the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coalition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plans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to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achieve</a:t>
            </a:r>
            <a:r>
              <a:rPr sz="2200" spc="-15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its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mission</a:t>
            </a:r>
            <a:r>
              <a:rPr sz="2200" spc="-10" dirty="0">
                <a:latin typeface="Avenir Next Condensed"/>
                <a:cs typeface="Avenir Next Condensed"/>
              </a:rPr>
              <a:t> </a:t>
            </a:r>
            <a:r>
              <a:rPr sz="2200" dirty="0">
                <a:latin typeface="Avenir Next Condensed"/>
                <a:cs typeface="Avenir Next Condensed"/>
              </a:rPr>
              <a:t>and</a:t>
            </a:r>
            <a:r>
              <a:rPr sz="2200" spc="-10" dirty="0">
                <a:latin typeface="Avenir Next Condensed"/>
                <a:cs typeface="Avenir Next Condensed"/>
              </a:rPr>
              <a:t> vision.</a:t>
            </a:r>
            <a:endParaRPr sz="2200" dirty="0">
              <a:latin typeface="Avenir Next Condensed"/>
              <a:cs typeface="Avenir Next Condense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66581" y="4912360"/>
            <a:ext cx="6562090" cy="5194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marR="5080" indent="-228600">
              <a:lnSpc>
                <a:spcPct val="705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1900" dirty="0">
                <a:latin typeface="Avenir Next Condensed"/>
                <a:cs typeface="Avenir Next Condensed"/>
              </a:rPr>
              <a:t>List</a:t>
            </a:r>
            <a:r>
              <a:rPr sz="1900" spc="-2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practice</a:t>
            </a:r>
            <a:r>
              <a:rPr sz="1900" spc="-3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activities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that</a:t>
            </a:r>
            <a:r>
              <a:rPr sz="1900" spc="-2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will</a:t>
            </a:r>
            <a:r>
              <a:rPr sz="1900" spc="-2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move</a:t>
            </a:r>
            <a:r>
              <a:rPr sz="1900" spc="-3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the</a:t>
            </a:r>
            <a:r>
              <a:rPr sz="1900" spc="-3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coalition</a:t>
            </a:r>
            <a:r>
              <a:rPr sz="1900" spc="-25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toward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its</a:t>
            </a:r>
            <a:r>
              <a:rPr sz="1900" spc="-2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short-</a:t>
            </a:r>
            <a:r>
              <a:rPr sz="1900" spc="-30" dirty="0">
                <a:latin typeface="Avenir Next Condensed"/>
                <a:cs typeface="Avenir Next Condensed"/>
              </a:rPr>
              <a:t> </a:t>
            </a:r>
            <a:r>
              <a:rPr sz="1900" dirty="0">
                <a:latin typeface="Avenir Next Condensed"/>
                <a:cs typeface="Avenir Next Condensed"/>
              </a:rPr>
              <a:t>and</a:t>
            </a:r>
            <a:r>
              <a:rPr sz="1900" spc="-15" dirty="0">
                <a:latin typeface="Avenir Next Condensed"/>
                <a:cs typeface="Avenir Next Condensed"/>
              </a:rPr>
              <a:t> </a:t>
            </a:r>
            <a:r>
              <a:rPr sz="1900" spc="-10" dirty="0">
                <a:latin typeface="Avenir Next Condensed"/>
                <a:cs typeface="Avenir Next Condensed"/>
              </a:rPr>
              <a:t>long- </a:t>
            </a:r>
            <a:r>
              <a:rPr sz="1900" dirty="0">
                <a:latin typeface="Avenir Next Condensed"/>
                <a:cs typeface="Avenir Next Condensed"/>
              </a:rPr>
              <a:t>term</a:t>
            </a:r>
            <a:r>
              <a:rPr sz="1900" spc="-15" dirty="0">
                <a:latin typeface="Avenir Next Condensed"/>
                <a:cs typeface="Avenir Next Condensed"/>
              </a:rPr>
              <a:t> </a:t>
            </a:r>
            <a:r>
              <a:rPr sz="1900" spc="-10" dirty="0">
                <a:latin typeface="Avenir Next Condensed"/>
                <a:cs typeface="Avenir Next Condensed"/>
              </a:rPr>
              <a:t>goals</a:t>
            </a:r>
            <a:endParaRPr sz="1900" dirty="0">
              <a:latin typeface="Avenir Next Condensed"/>
              <a:cs typeface="Avenir Next Condense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23781" y="5395467"/>
            <a:ext cx="60452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1600" dirty="0">
                <a:latin typeface="Avenir Next Condensed"/>
                <a:cs typeface="Avenir Next Condensed"/>
              </a:rPr>
              <a:t>E.g.,</a:t>
            </a:r>
            <a:r>
              <a:rPr sz="1600" spc="-50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attendance at</a:t>
            </a:r>
            <a:r>
              <a:rPr sz="1600" spc="-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community events,</a:t>
            </a:r>
            <a:r>
              <a:rPr sz="1600" spc="-45" dirty="0">
                <a:latin typeface="Avenir Next Condensed"/>
                <a:cs typeface="Avenir Next Condensed"/>
              </a:rPr>
              <a:t> </a:t>
            </a:r>
            <a:r>
              <a:rPr sz="1600" spc="-10" dirty="0">
                <a:latin typeface="Avenir Next Condensed"/>
                <a:cs typeface="Avenir Next Condensed"/>
              </a:rPr>
              <a:t>awareness-</a:t>
            </a:r>
            <a:r>
              <a:rPr sz="1600" dirty="0">
                <a:latin typeface="Avenir Next Condensed"/>
                <a:cs typeface="Avenir Next Condensed"/>
              </a:rPr>
              <a:t>raising campaigns,</a:t>
            </a:r>
            <a:r>
              <a:rPr sz="1600" spc="-4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social </a:t>
            </a:r>
            <a:r>
              <a:rPr sz="1600" spc="-10" dirty="0">
                <a:latin typeface="Avenir Next Condensed"/>
                <a:cs typeface="Avenir Next Condensed"/>
              </a:rPr>
              <a:t>norms</a:t>
            </a:r>
            <a:endParaRPr sz="1600">
              <a:latin typeface="Avenir Next Condensed"/>
              <a:cs typeface="Avenir Next Condense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52381" y="5560060"/>
            <a:ext cx="53663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venir Next Condensed"/>
                <a:cs typeface="Avenir Next Condensed"/>
              </a:rPr>
              <a:t>campaigns,</a:t>
            </a:r>
            <a:r>
              <a:rPr sz="1600" spc="-6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advocacy</a:t>
            </a:r>
            <a:r>
              <a:rPr sz="1600" spc="-20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campaigns</a:t>
            </a:r>
            <a:r>
              <a:rPr sz="1600" spc="-1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(recommending</a:t>
            </a:r>
            <a:r>
              <a:rPr sz="1600" spc="-1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changes</a:t>
            </a:r>
            <a:r>
              <a:rPr sz="1600" spc="-1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to</a:t>
            </a:r>
            <a:r>
              <a:rPr sz="1600" spc="-20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disciplinary</a:t>
            </a:r>
            <a:r>
              <a:rPr sz="1600" spc="-20" dirty="0">
                <a:latin typeface="Avenir Next Condensed"/>
                <a:cs typeface="Avenir Next Condensed"/>
              </a:rPr>
              <a:t> </a:t>
            </a:r>
            <a:r>
              <a:rPr sz="1600" spc="-25" dirty="0">
                <a:latin typeface="Avenir Next Condensed"/>
                <a:cs typeface="Avenir Next Condensed"/>
              </a:rPr>
              <a:t>or</a:t>
            </a:r>
            <a:endParaRPr sz="1600">
              <a:latin typeface="Avenir Next Condensed"/>
              <a:cs typeface="Avenir Next Condense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52381" y="5736844"/>
            <a:ext cx="53028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venir Next Condensed"/>
                <a:cs typeface="Avenir Next Condensed"/>
              </a:rPr>
              <a:t>regulatory</a:t>
            </a:r>
            <a:r>
              <a:rPr sz="1600" spc="-1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policy),</a:t>
            </a:r>
            <a:r>
              <a:rPr sz="1600" spc="-50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establishing</a:t>
            </a:r>
            <a:r>
              <a:rPr sz="1600" spc="5" dirty="0">
                <a:latin typeface="Avenir Next Condensed"/>
                <a:cs typeface="Avenir Next Condensed"/>
              </a:rPr>
              <a:t> </a:t>
            </a:r>
            <a:r>
              <a:rPr sz="1600" spc="-10" dirty="0">
                <a:latin typeface="Avenir Next Condensed"/>
                <a:cs typeface="Avenir Next Condensed"/>
              </a:rPr>
              <a:t>substance-</a:t>
            </a:r>
            <a:r>
              <a:rPr sz="1600" dirty="0">
                <a:latin typeface="Avenir Next Condensed"/>
                <a:cs typeface="Avenir Next Condensed"/>
              </a:rPr>
              <a:t>free</a:t>
            </a:r>
            <a:r>
              <a:rPr sz="1600" spc="-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spaces</a:t>
            </a:r>
            <a:r>
              <a:rPr sz="1600" spc="10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throughout</a:t>
            </a:r>
            <a:r>
              <a:rPr sz="1600" spc="-5" dirty="0">
                <a:latin typeface="Avenir Next Condensed"/>
                <a:cs typeface="Avenir Next Condensed"/>
              </a:rPr>
              <a:t> </a:t>
            </a:r>
            <a:r>
              <a:rPr sz="1600" dirty="0">
                <a:latin typeface="Avenir Next Condensed"/>
                <a:cs typeface="Avenir Next Condensed"/>
              </a:rPr>
              <a:t>the </a:t>
            </a:r>
            <a:r>
              <a:rPr sz="1600" spc="-20" dirty="0">
                <a:latin typeface="Avenir Next Condensed"/>
                <a:cs typeface="Avenir Next Condensed"/>
              </a:rPr>
              <a:t>town</a:t>
            </a:r>
            <a:endParaRPr sz="1600">
              <a:latin typeface="Avenir Next Condensed"/>
              <a:cs typeface="Avenir Next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395" y="2071265"/>
            <a:ext cx="2910205" cy="14014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660"/>
              </a:spcBef>
            </a:pP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Getting</a:t>
            </a:r>
            <a:r>
              <a:rPr sz="4700" spc="50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5" dirty="0">
                <a:solidFill>
                  <a:srgbClr val="FFFFFF"/>
                </a:solidFill>
                <a:latin typeface="Avenir"/>
                <a:cs typeface="Avenir"/>
              </a:rPr>
              <a:t>to </a:t>
            </a:r>
            <a:r>
              <a:rPr sz="4700" spc="55" dirty="0">
                <a:solidFill>
                  <a:srgbClr val="FFFFFF"/>
                </a:solidFill>
                <a:latin typeface="Avenir"/>
                <a:cs typeface="Avenir"/>
              </a:rPr>
              <a:t>know</a:t>
            </a: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0" dirty="0">
                <a:solidFill>
                  <a:srgbClr val="FFFFFF"/>
                </a:solidFill>
                <a:latin typeface="Avenir"/>
                <a:cs typeface="Avenir"/>
              </a:rPr>
              <a:t>your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395" y="3391049"/>
            <a:ext cx="2367280" cy="742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00" spc="-10" dirty="0">
                <a:solidFill>
                  <a:srgbClr val="FFFFFF"/>
                </a:solidFill>
                <a:latin typeface="Avenir"/>
                <a:cs typeface="Avenir"/>
              </a:rPr>
              <a:t>coalition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395" y="4108195"/>
            <a:ext cx="2966720" cy="55626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4"/>
              </a:spcBef>
            </a:pP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Familiarize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yourself with</a:t>
            </a:r>
            <a:r>
              <a:rPr sz="1800" spc="-5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venir-Book"/>
                <a:cs typeface="Avenir-Book"/>
              </a:rPr>
              <a:t>your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town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coalition</a:t>
            </a:r>
            <a:endParaRPr sz="1800">
              <a:latin typeface="Avenir-Book"/>
              <a:cs typeface="Avenir-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9381" y="669544"/>
            <a:ext cx="66522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latin typeface="Avenir Next Condensed"/>
                <a:cs typeface="Avenir Next Condensed"/>
              </a:rPr>
              <a:t>Coalition</a:t>
            </a:r>
            <a:r>
              <a:rPr sz="1300" b="1" spc="-1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–</a:t>
            </a:r>
            <a:r>
              <a:rPr sz="1300" b="1" spc="-15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Group</a:t>
            </a:r>
            <a:r>
              <a:rPr sz="1300" spc="-20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of</a:t>
            </a:r>
            <a:r>
              <a:rPr sz="1300" spc="20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people</a:t>
            </a:r>
            <a:r>
              <a:rPr sz="1300" spc="-15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or</a:t>
            </a:r>
            <a:r>
              <a:rPr sz="1300" spc="-20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organizations</a:t>
            </a:r>
            <a:r>
              <a:rPr sz="1300" spc="-15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working</a:t>
            </a:r>
            <a:r>
              <a:rPr sz="1300" spc="-20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to</a:t>
            </a:r>
            <a:r>
              <a:rPr sz="1300" spc="-10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change</a:t>
            </a:r>
            <a:r>
              <a:rPr sz="1300" spc="-10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the</a:t>
            </a:r>
            <a:r>
              <a:rPr sz="1300" spc="-15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outcomes</a:t>
            </a:r>
            <a:r>
              <a:rPr sz="1300" spc="-20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of</a:t>
            </a:r>
            <a:r>
              <a:rPr sz="1300" spc="20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a</a:t>
            </a:r>
            <a:r>
              <a:rPr sz="1300" spc="-15" dirty="0">
                <a:latin typeface="Avenir Next Condensed"/>
                <a:cs typeface="Avenir Next Condensed"/>
              </a:rPr>
              <a:t> </a:t>
            </a:r>
            <a:r>
              <a:rPr sz="1300" dirty="0">
                <a:latin typeface="Avenir Next Condensed"/>
                <a:cs typeface="Avenir Next Condensed"/>
              </a:rPr>
              <a:t>specific</a:t>
            </a:r>
            <a:r>
              <a:rPr sz="1300" spc="-10" dirty="0">
                <a:latin typeface="Avenir Next Condensed"/>
                <a:cs typeface="Avenir Next Condensed"/>
              </a:rPr>
              <a:t> issue/concern/problem.</a:t>
            </a:r>
            <a:endParaRPr sz="1300" dirty="0">
              <a:latin typeface="Avenir Next Condensed"/>
              <a:cs typeface="Avenir Next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 dirty="0">
              <a:latin typeface="Avenir Next Condensed"/>
              <a:cs typeface="Avenir Next Condensed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b="1" dirty="0">
                <a:latin typeface="Avenir Next Condensed"/>
                <a:cs typeface="Avenir Next Condensed"/>
              </a:rPr>
              <a:t>What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is</a:t>
            </a:r>
            <a:r>
              <a:rPr sz="1300" b="1" spc="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your</a:t>
            </a:r>
            <a:r>
              <a:rPr sz="1300" b="1" spc="5" dirty="0">
                <a:latin typeface="Avenir Next Condensed"/>
                <a:cs typeface="Avenir Next Condensed"/>
              </a:rPr>
              <a:t> </a:t>
            </a:r>
            <a:r>
              <a:rPr sz="1300" b="1" spc="-10" dirty="0">
                <a:latin typeface="Avenir Next Condensed"/>
                <a:cs typeface="Avenir Next Condensed"/>
              </a:rPr>
              <a:t>coalition’s</a:t>
            </a:r>
            <a:r>
              <a:rPr sz="1300" b="1" spc="5" dirty="0">
                <a:latin typeface="Avenir Next Condensed"/>
                <a:cs typeface="Avenir Next Condensed"/>
              </a:rPr>
              <a:t> </a:t>
            </a:r>
            <a:r>
              <a:rPr sz="1300" b="1" spc="-10" dirty="0">
                <a:latin typeface="Avenir Next Condensed"/>
                <a:cs typeface="Avenir Next Condensed"/>
              </a:rPr>
              <a:t>mission?</a:t>
            </a:r>
            <a:endParaRPr sz="1300" dirty="0">
              <a:latin typeface="Avenir Next Condensed"/>
              <a:cs typeface="Avenir Nex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9381" y="2754376"/>
            <a:ext cx="312229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latin typeface="Avenir Next Condensed"/>
                <a:cs typeface="Avenir Next Condensed"/>
              </a:rPr>
              <a:t>What</a:t>
            </a:r>
            <a:r>
              <a:rPr sz="1300" b="1" spc="-1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are</a:t>
            </a:r>
            <a:r>
              <a:rPr sz="1300" b="1" spc="-10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your </a:t>
            </a:r>
            <a:r>
              <a:rPr sz="1300" b="1" spc="-10" dirty="0">
                <a:latin typeface="Avenir Next Condensed"/>
                <a:cs typeface="Avenir Next Condensed"/>
              </a:rPr>
              <a:t>coalition’s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goals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and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spc="-10" dirty="0">
                <a:latin typeface="Avenir Next Condensed"/>
                <a:cs typeface="Avenir Next Condensed"/>
              </a:rPr>
              <a:t>objectives?</a:t>
            </a:r>
            <a:endParaRPr sz="1300" dirty="0">
              <a:latin typeface="Avenir Next Condensed"/>
              <a:cs typeface="Avenir Next Condense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10" name="object 10"/>
          <p:cNvSpPr txBox="1"/>
          <p:nvPr/>
        </p:nvSpPr>
        <p:spPr>
          <a:xfrm>
            <a:off x="4409381" y="4302760"/>
            <a:ext cx="69018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latin typeface="Avenir Next Condensed"/>
                <a:cs typeface="Avenir Next Condensed"/>
              </a:rPr>
              <a:t>What</a:t>
            </a:r>
            <a:r>
              <a:rPr sz="1300" b="1" spc="-1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are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your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spc="-10" dirty="0">
                <a:latin typeface="Avenir Next Condensed"/>
                <a:cs typeface="Avenir Next Condensed"/>
              </a:rPr>
              <a:t>coalition’s</a:t>
            </a:r>
            <a:r>
              <a:rPr sz="1300" b="1" dirty="0">
                <a:latin typeface="Avenir Next Condensed"/>
                <a:cs typeface="Avenir Next Condensed"/>
              </a:rPr>
              <a:t> prevention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strategies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that will change</a:t>
            </a:r>
            <a:r>
              <a:rPr sz="1300" b="1" spc="-10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norms,</a:t>
            </a:r>
            <a:r>
              <a:rPr sz="1300" b="1" spc="-45" dirty="0">
                <a:latin typeface="Avenir Next Condensed"/>
                <a:cs typeface="Avenir Next Condensed"/>
              </a:rPr>
              <a:t> </a:t>
            </a:r>
            <a:r>
              <a:rPr sz="1300" b="1" spc="-10" dirty="0">
                <a:latin typeface="Avenir Next Condensed"/>
                <a:cs typeface="Avenir Next Condensed"/>
              </a:rPr>
              <a:t>attitudes,</a:t>
            </a:r>
            <a:r>
              <a:rPr sz="1300" b="1" spc="-4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behaviors,</a:t>
            </a:r>
            <a:r>
              <a:rPr sz="1300" b="1" spc="-3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etc…? </a:t>
            </a:r>
            <a:r>
              <a:rPr sz="1300" b="1" spc="-25" dirty="0">
                <a:latin typeface="Avenir Next Condensed"/>
                <a:cs typeface="Avenir Next Condensed"/>
              </a:rPr>
              <a:t>How</a:t>
            </a:r>
            <a:endParaRPr sz="1300">
              <a:latin typeface="Avenir Next Condensed"/>
              <a:cs typeface="Avenir Nex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9381" y="4442967"/>
            <a:ext cx="339979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latin typeface="Avenir Next Condensed"/>
                <a:cs typeface="Avenir Next Condensed"/>
              </a:rPr>
              <a:t>does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your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coalition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plan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to</a:t>
            </a:r>
            <a:r>
              <a:rPr sz="1300" b="1" spc="-10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accomplish</a:t>
            </a:r>
            <a:r>
              <a:rPr sz="1300" b="1" spc="-5" dirty="0">
                <a:latin typeface="Avenir Next Condensed"/>
                <a:cs typeface="Avenir Next Condensed"/>
              </a:rPr>
              <a:t> </a:t>
            </a:r>
            <a:r>
              <a:rPr sz="1300" b="1" dirty="0">
                <a:latin typeface="Avenir Next Condensed"/>
                <a:cs typeface="Avenir Next Condensed"/>
              </a:rPr>
              <a:t>its </a:t>
            </a:r>
            <a:r>
              <a:rPr sz="1300" b="1" spc="-10" dirty="0">
                <a:latin typeface="Avenir Next Condensed"/>
                <a:cs typeface="Avenir Next Condensed"/>
              </a:rPr>
              <a:t>mission?</a:t>
            </a:r>
            <a:endParaRPr sz="1300">
              <a:latin typeface="Avenir Next Condensed"/>
              <a:cs typeface="Avenir Next Condensed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506E88-94F4-2BBB-6513-2FAD252102C9}"/>
              </a:ext>
            </a:extLst>
          </p:cNvPr>
          <p:cNvSpPr txBox="1"/>
          <p:nvPr/>
        </p:nvSpPr>
        <p:spPr>
          <a:xfrm>
            <a:off x="4495800" y="1426464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Answer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436E2A-7D1B-BE55-F167-AA63FF733406}"/>
              </a:ext>
            </a:extLst>
          </p:cNvPr>
          <p:cNvSpPr txBox="1"/>
          <p:nvPr/>
        </p:nvSpPr>
        <p:spPr>
          <a:xfrm>
            <a:off x="4495800" y="3028327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Answer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A5D997-5192-3A49-6886-04707EE90ECC}"/>
              </a:ext>
            </a:extLst>
          </p:cNvPr>
          <p:cNvSpPr txBox="1"/>
          <p:nvPr/>
        </p:nvSpPr>
        <p:spPr>
          <a:xfrm>
            <a:off x="4495800" y="4787558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Answer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395" y="2071265"/>
            <a:ext cx="2910205" cy="14014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660"/>
              </a:spcBef>
            </a:pP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Getting</a:t>
            </a:r>
            <a:r>
              <a:rPr sz="4700" spc="50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5" dirty="0">
                <a:solidFill>
                  <a:srgbClr val="FFFFFF"/>
                </a:solidFill>
                <a:latin typeface="Avenir"/>
                <a:cs typeface="Avenir"/>
              </a:rPr>
              <a:t>to </a:t>
            </a:r>
            <a:r>
              <a:rPr sz="4700" spc="55" dirty="0">
                <a:solidFill>
                  <a:srgbClr val="FFFFFF"/>
                </a:solidFill>
                <a:latin typeface="Avenir"/>
                <a:cs typeface="Avenir"/>
              </a:rPr>
              <a:t>know</a:t>
            </a: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0" dirty="0">
                <a:solidFill>
                  <a:srgbClr val="FFFFFF"/>
                </a:solidFill>
                <a:latin typeface="Avenir"/>
                <a:cs typeface="Avenir"/>
              </a:rPr>
              <a:t>your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291395" y="3391049"/>
            <a:ext cx="2367280" cy="742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00" spc="-10" dirty="0">
                <a:solidFill>
                  <a:srgbClr val="FFFFFF"/>
                </a:solidFill>
                <a:latin typeface="Avenir"/>
                <a:cs typeface="Avenir"/>
              </a:rPr>
              <a:t>coalition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395" y="4108195"/>
            <a:ext cx="2966720" cy="55626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4"/>
              </a:spcBef>
            </a:pP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Familiarize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yourself with</a:t>
            </a:r>
            <a:r>
              <a:rPr sz="1800" spc="-5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venir-Book"/>
                <a:cs typeface="Avenir-Book"/>
              </a:rPr>
              <a:t>your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town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coalition</a:t>
            </a:r>
            <a:endParaRPr sz="1800">
              <a:latin typeface="Avenir-Book"/>
              <a:cs typeface="Avenir-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5800" y="2667000"/>
            <a:ext cx="6710045" cy="86360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>
              <a:lnSpc>
                <a:spcPct val="72000"/>
              </a:lnSpc>
              <a:spcBef>
                <a:spcPts val="605"/>
              </a:spcBef>
            </a:pPr>
            <a:r>
              <a:rPr sz="1500" b="1" dirty="0">
                <a:latin typeface="Avenir Next Condensed"/>
                <a:cs typeface="Avenir Next Condensed"/>
              </a:rPr>
              <a:t>Needs</a:t>
            </a:r>
            <a:r>
              <a:rPr sz="1500" b="1" spc="-4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Assessment: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Report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that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describes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the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community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and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its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prevention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needs.</a:t>
            </a:r>
            <a:r>
              <a:rPr sz="1500" spc="-6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It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is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based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on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spc="-50" dirty="0">
                <a:latin typeface="Avenir Next Condensed"/>
                <a:cs typeface="Avenir Next Condensed"/>
              </a:rPr>
              <a:t>a </a:t>
            </a:r>
            <a:r>
              <a:rPr sz="1500" dirty="0">
                <a:latin typeface="Avenir Next Condensed"/>
                <a:cs typeface="Avenir Next Condensed"/>
              </a:rPr>
              <a:t>review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of</a:t>
            </a:r>
            <a:r>
              <a:rPr sz="1500" spc="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data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gathered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from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various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local,</a:t>
            </a:r>
            <a:r>
              <a:rPr sz="1500" spc="-6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state,</a:t>
            </a:r>
            <a:r>
              <a:rPr sz="1500" spc="-6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and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federal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sources.</a:t>
            </a:r>
            <a:endParaRPr sz="1500" dirty="0">
              <a:latin typeface="Avenir Next Condensed"/>
              <a:cs typeface="Avenir Next Condensed"/>
            </a:endParaRPr>
          </a:p>
          <a:p>
            <a:pPr marL="241300" marR="296545" indent="-228600">
              <a:lnSpc>
                <a:spcPct val="73300"/>
              </a:lnSpc>
              <a:spcBef>
                <a:spcPts val="860"/>
              </a:spcBef>
              <a:buFont typeface="Arial"/>
              <a:buChar char="•"/>
              <a:tabLst>
                <a:tab pos="241300" algn="l"/>
              </a:tabLst>
            </a:pPr>
            <a:r>
              <a:rPr sz="1500" dirty="0">
                <a:latin typeface="Avenir Next Condensed"/>
                <a:cs typeface="Avenir Next Condensed"/>
              </a:rPr>
              <a:t>The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assessment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ensures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that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substance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use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prevention</a:t>
            </a:r>
            <a:r>
              <a:rPr sz="1500" spc="-3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efforts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are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tailored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to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the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community’s characteristics.</a:t>
            </a:r>
            <a:endParaRPr sz="1500" dirty="0">
              <a:latin typeface="Avenir Next Condensed"/>
              <a:cs typeface="Avenir Next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95800" y="3566161"/>
            <a:ext cx="70186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1500" dirty="0">
                <a:latin typeface="Avenir Next Condensed"/>
                <a:cs typeface="Avenir Next Condensed"/>
              </a:rPr>
              <a:t>The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goal</a:t>
            </a:r>
            <a:r>
              <a:rPr sz="1500" spc="-2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of</a:t>
            </a:r>
            <a:r>
              <a:rPr sz="1500" spc="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this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document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is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to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assess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community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strengths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or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protective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factors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and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challenges/points</a:t>
            </a:r>
            <a:endParaRPr sz="1500" dirty="0">
              <a:latin typeface="Avenir Next Condensed"/>
              <a:cs typeface="Avenir Next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4400" y="3718561"/>
            <a:ext cx="14560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venir Next Condensed"/>
                <a:cs typeface="Avenir Next Condensed"/>
              </a:rPr>
              <a:t>of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growth/risk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factors.</a:t>
            </a:r>
            <a:endParaRPr sz="1500" dirty="0">
              <a:latin typeface="Avenir Next Condensed"/>
              <a:cs typeface="Avenir Next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395" y="2071265"/>
            <a:ext cx="2910205" cy="14014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660"/>
              </a:spcBef>
            </a:pP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Getting</a:t>
            </a:r>
            <a:r>
              <a:rPr sz="4700" spc="50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5" dirty="0">
                <a:solidFill>
                  <a:srgbClr val="FFFFFF"/>
                </a:solidFill>
                <a:latin typeface="Avenir"/>
                <a:cs typeface="Avenir"/>
              </a:rPr>
              <a:t>to </a:t>
            </a:r>
            <a:r>
              <a:rPr sz="4700" spc="55" dirty="0">
                <a:solidFill>
                  <a:srgbClr val="FFFFFF"/>
                </a:solidFill>
                <a:latin typeface="Avenir"/>
                <a:cs typeface="Avenir"/>
              </a:rPr>
              <a:t>know</a:t>
            </a: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0" dirty="0">
                <a:solidFill>
                  <a:srgbClr val="FFFFFF"/>
                </a:solidFill>
                <a:latin typeface="Avenir"/>
                <a:cs typeface="Avenir"/>
              </a:rPr>
              <a:t>your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395" y="3391049"/>
            <a:ext cx="2367280" cy="742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00" spc="-10" dirty="0">
                <a:solidFill>
                  <a:srgbClr val="FFFFFF"/>
                </a:solidFill>
                <a:latin typeface="Avenir"/>
                <a:cs typeface="Avenir"/>
              </a:rPr>
              <a:t>coalition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395" y="4108195"/>
            <a:ext cx="2966720" cy="55626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4"/>
              </a:spcBef>
            </a:pP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Familiarize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yourself with</a:t>
            </a:r>
            <a:r>
              <a:rPr sz="1800" spc="-5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venir-Book"/>
                <a:cs typeface="Avenir-Book"/>
              </a:rPr>
              <a:t>your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town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coalition</a:t>
            </a:r>
            <a:endParaRPr sz="1800">
              <a:latin typeface="Avenir-Book"/>
              <a:cs typeface="Avenir-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9381" y="897127"/>
            <a:ext cx="6518275" cy="99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Needs</a:t>
            </a:r>
            <a:r>
              <a:rPr sz="1500" b="1" spc="-40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Assessment</a:t>
            </a:r>
            <a:endParaRPr sz="1500">
              <a:latin typeface="Avenir Next Condensed"/>
              <a:cs typeface="Avenir Next Condense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Avenir Next Condensed"/>
              <a:cs typeface="Avenir Next Condensed"/>
            </a:endParaRPr>
          </a:p>
          <a:p>
            <a:pPr marL="12700" marR="5080">
              <a:lnSpc>
                <a:spcPct val="73300"/>
              </a:lnSpc>
            </a:pPr>
            <a:r>
              <a:rPr sz="1500" b="1" dirty="0">
                <a:latin typeface="Avenir Next Condensed"/>
                <a:cs typeface="Avenir Next Condensed"/>
              </a:rPr>
              <a:t>What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are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key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findings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in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needs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assessment?</a:t>
            </a:r>
            <a:r>
              <a:rPr sz="1500" b="1" spc="-3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What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are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key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risk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factors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spc="-25" dirty="0">
                <a:latin typeface="Avenir Next Condensed"/>
                <a:cs typeface="Avenir Next Condensed"/>
              </a:rPr>
              <a:t>and </a:t>
            </a:r>
            <a:r>
              <a:rPr sz="1500" b="1" dirty="0">
                <a:latin typeface="Avenir Next Condensed"/>
                <a:cs typeface="Avenir Next Condensed"/>
              </a:rPr>
              <a:t>protective</a:t>
            </a:r>
            <a:r>
              <a:rPr sz="1500" b="1" spc="-40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factors?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09381" y="3704335"/>
            <a:ext cx="65678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What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were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data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sources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used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to</a:t>
            </a:r>
            <a:r>
              <a:rPr sz="1500" b="1" spc="-2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determine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community’s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needs?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Did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10" dirty="0">
                <a:latin typeface="Avenir Next Condensed"/>
                <a:cs typeface="Avenir Next Condensed"/>
              </a:rPr>
              <a:t> report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7975" y="6358716"/>
            <a:ext cx="1267460" cy="331501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z="1100" b="1" spc="-200" dirty="0">
                <a:solidFill>
                  <a:srgbClr val="898989"/>
                </a:solidFill>
                <a:latin typeface="Arial"/>
                <a:cs typeface="Arial"/>
              </a:rPr>
              <a:t>YPA</a:t>
            </a:r>
            <a:r>
              <a:rPr sz="1100" b="1" spc="-50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120" dirty="0">
                <a:solidFill>
                  <a:srgbClr val="898989"/>
                </a:solidFill>
                <a:latin typeface="Arial"/>
                <a:cs typeface="Arial"/>
              </a:rPr>
              <a:t>Onboarding</a:t>
            </a:r>
            <a:r>
              <a:rPr sz="1100" b="1" spc="-40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898989"/>
                </a:solidFill>
                <a:latin typeface="Arial"/>
                <a:cs typeface="Arial"/>
              </a:rPr>
              <a:t>for </a:t>
            </a:r>
            <a:r>
              <a:rPr sz="1100" b="1" spc="-105" dirty="0">
                <a:solidFill>
                  <a:srgbClr val="898989"/>
                </a:solidFill>
                <a:latin typeface="Arial"/>
                <a:cs typeface="Arial"/>
              </a:rPr>
              <a:t>Coali</a:t>
            </a:r>
            <a:r>
              <a:rPr lang="en-US" sz="1100" b="1" spc="-105" dirty="0">
                <a:solidFill>
                  <a:srgbClr val="898989"/>
                </a:solidFill>
                <a:latin typeface="Arial"/>
                <a:cs typeface="Arial"/>
              </a:rPr>
              <a:t>ti</a:t>
            </a:r>
            <a:r>
              <a:rPr sz="1100" b="1" spc="-105" dirty="0">
                <a:solidFill>
                  <a:srgbClr val="898989"/>
                </a:solidFill>
                <a:latin typeface="Arial"/>
                <a:cs typeface="Arial"/>
              </a:rPr>
              <a:t>on</a:t>
            </a:r>
            <a:r>
              <a:rPr sz="1100" b="1" spc="-55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110" dirty="0">
                <a:solidFill>
                  <a:srgbClr val="898989"/>
                </a:solidFill>
                <a:latin typeface="Arial"/>
                <a:cs typeface="Arial"/>
              </a:rPr>
              <a:t>Coordinators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4409381" y="3868928"/>
            <a:ext cx="67386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incorporate</a:t>
            </a:r>
            <a:r>
              <a:rPr sz="1500" b="1" spc="-2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findings/insights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from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12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community</a:t>
            </a:r>
            <a:r>
              <a:rPr sz="1500" b="1" spc="-2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sectors?</a:t>
            </a:r>
            <a:r>
              <a:rPr sz="1500" b="1" spc="-2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If</a:t>
            </a:r>
            <a:r>
              <a:rPr sz="1500" b="1" spc="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not,</a:t>
            </a:r>
            <a:r>
              <a:rPr sz="1500" b="1" spc="-6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which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sectors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spc="-20" dirty="0">
                <a:latin typeface="Avenir Next Condensed"/>
                <a:cs typeface="Avenir Next Condensed"/>
              </a:rPr>
              <a:t>were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9381" y="4021328"/>
            <a:ext cx="685863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missing,</a:t>
            </a:r>
            <a:r>
              <a:rPr sz="1500" b="1" spc="-4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and</a:t>
            </a:r>
            <a:r>
              <a:rPr sz="1500" b="1" spc="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how</a:t>
            </a:r>
            <a:r>
              <a:rPr sz="1500" b="1" spc="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might</a:t>
            </a:r>
            <a:r>
              <a:rPr sz="1500" b="1" spc="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their</a:t>
            </a:r>
            <a:r>
              <a:rPr sz="1500" b="1" spc="10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incorporation/contribution</a:t>
            </a:r>
            <a:r>
              <a:rPr sz="1500" b="1" spc="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influence</a:t>
            </a:r>
            <a:r>
              <a:rPr sz="1500" b="1" spc="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needs</a:t>
            </a:r>
            <a:r>
              <a:rPr sz="1500" b="1" spc="15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assessment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09381" y="4185920"/>
            <a:ext cx="7518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latin typeface="Avenir Next Condensed"/>
                <a:cs typeface="Avenir Next Condensed"/>
              </a:rPr>
              <a:t>findings?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498848-053E-F594-C387-859B39B0210C}"/>
              </a:ext>
            </a:extLst>
          </p:cNvPr>
          <p:cNvSpPr txBox="1"/>
          <p:nvPr/>
        </p:nvSpPr>
        <p:spPr>
          <a:xfrm>
            <a:off x="4409381" y="1888996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Answer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1C2262-5E8B-167A-E34B-E93594289158}"/>
              </a:ext>
            </a:extLst>
          </p:cNvPr>
          <p:cNvSpPr txBox="1"/>
          <p:nvPr/>
        </p:nvSpPr>
        <p:spPr>
          <a:xfrm>
            <a:off x="4409381" y="4502912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Answer 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395" y="2071265"/>
            <a:ext cx="2910205" cy="14014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660"/>
              </a:spcBef>
            </a:pP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Getting</a:t>
            </a:r>
            <a:r>
              <a:rPr sz="4700" spc="50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5" dirty="0">
                <a:solidFill>
                  <a:srgbClr val="FFFFFF"/>
                </a:solidFill>
                <a:latin typeface="Avenir"/>
                <a:cs typeface="Avenir"/>
              </a:rPr>
              <a:t>to </a:t>
            </a:r>
            <a:r>
              <a:rPr sz="4700" spc="55" dirty="0">
                <a:solidFill>
                  <a:srgbClr val="FFFFFF"/>
                </a:solidFill>
                <a:latin typeface="Avenir"/>
                <a:cs typeface="Avenir"/>
              </a:rPr>
              <a:t>know</a:t>
            </a:r>
            <a:r>
              <a:rPr sz="4700" spc="4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20" dirty="0">
                <a:solidFill>
                  <a:srgbClr val="FFFFFF"/>
                </a:solidFill>
                <a:latin typeface="Avenir"/>
                <a:cs typeface="Avenir"/>
              </a:rPr>
              <a:t>your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395" y="3391049"/>
            <a:ext cx="2367280" cy="742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00" spc="-10" dirty="0">
                <a:solidFill>
                  <a:srgbClr val="FFFFFF"/>
                </a:solidFill>
                <a:latin typeface="Avenir"/>
                <a:cs typeface="Avenir"/>
              </a:rPr>
              <a:t>coalition</a:t>
            </a:r>
            <a:endParaRPr sz="4700">
              <a:latin typeface="Avenir"/>
              <a:cs typeface="Aveni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395" y="4108195"/>
            <a:ext cx="2966720" cy="55626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284"/>
              </a:spcBef>
            </a:pP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Familiarize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yourself with</a:t>
            </a:r>
            <a:r>
              <a:rPr sz="1800" spc="-5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venir-Book"/>
                <a:cs typeface="Avenir-Book"/>
              </a:rPr>
              <a:t>your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town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</a:t>
            </a:r>
            <a:r>
              <a:rPr sz="1800" dirty="0">
                <a:solidFill>
                  <a:srgbClr val="FFFFFF"/>
                </a:solidFill>
                <a:latin typeface="Avenir-Book"/>
                <a:cs typeface="Avenir-Book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Avenir-Book"/>
                <a:cs typeface="Avenir-Book"/>
              </a:rPr>
              <a:t> coalition</a:t>
            </a:r>
            <a:endParaRPr sz="1800">
              <a:latin typeface="Avenir-Book"/>
              <a:cs typeface="Avenir-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9381" y="729488"/>
            <a:ext cx="19221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latin typeface="Avenir Next Condensed"/>
                <a:cs typeface="Avenir Next Condensed"/>
              </a:rPr>
              <a:t>Coalition’s</a:t>
            </a:r>
            <a:r>
              <a:rPr sz="1500" b="1" spc="-3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Strategic</a:t>
            </a:r>
            <a:r>
              <a:rPr sz="1500" b="1" spc="-30" dirty="0">
                <a:latin typeface="Avenir Next Condensed"/>
                <a:cs typeface="Avenir Next Condensed"/>
              </a:rPr>
              <a:t> </a:t>
            </a:r>
            <a:r>
              <a:rPr sz="1500" b="1" spc="-20" dirty="0">
                <a:latin typeface="Avenir Next Condensed"/>
                <a:cs typeface="Avenir Next Condensed"/>
              </a:rPr>
              <a:t>Plan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09381" y="1022095"/>
            <a:ext cx="68954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1500" dirty="0">
                <a:latin typeface="Avenir Next Condensed"/>
                <a:cs typeface="Avenir Next Condensed"/>
              </a:rPr>
              <a:t>Considers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the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needs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assessment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findings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to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determine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the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most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appropriate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evidence-</a:t>
            </a:r>
            <a:r>
              <a:rPr sz="1500" dirty="0">
                <a:latin typeface="Avenir Next Condensed"/>
                <a:cs typeface="Avenir Next Condensed"/>
              </a:rPr>
              <a:t>based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plan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spc="-25" dirty="0">
                <a:latin typeface="Avenir Next Condensed"/>
                <a:cs typeface="Avenir Next Condensed"/>
              </a:rPr>
              <a:t>to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7981" y="1174496"/>
            <a:ext cx="27940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venir Next Condensed"/>
                <a:cs typeface="Avenir Next Condensed"/>
              </a:rPr>
              <a:t>achieve</a:t>
            </a:r>
            <a:r>
              <a:rPr sz="1500" spc="-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the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coalition’s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mission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and</a:t>
            </a:r>
            <a:r>
              <a:rPr sz="1500" spc="-10" dirty="0">
                <a:latin typeface="Avenir Next Condensed"/>
                <a:cs typeface="Avenir Next Condensed"/>
              </a:rPr>
              <a:t> vision.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09381" y="1467103"/>
            <a:ext cx="7044055" cy="41910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41300" marR="5080" indent="-228600">
              <a:lnSpc>
                <a:spcPct val="72000"/>
              </a:lnSpc>
              <a:spcBef>
                <a:spcPts val="605"/>
              </a:spcBef>
              <a:buFont typeface="Arial"/>
              <a:buChar char="•"/>
              <a:tabLst>
                <a:tab pos="241300" algn="l"/>
              </a:tabLst>
            </a:pPr>
            <a:r>
              <a:rPr sz="1500" dirty="0">
                <a:latin typeface="Avenir Next Condensed"/>
                <a:cs typeface="Avenir Next Condensed"/>
              </a:rPr>
              <a:t>Assesses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various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evidence-</a:t>
            </a:r>
            <a:r>
              <a:rPr sz="1500" dirty="0">
                <a:latin typeface="Avenir Next Condensed"/>
                <a:cs typeface="Avenir Next Condensed"/>
              </a:rPr>
              <a:t>based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prevention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plans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to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determine which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is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the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best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fit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for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the </a:t>
            </a:r>
            <a:r>
              <a:rPr sz="1500" spc="-10" dirty="0">
                <a:latin typeface="Avenir Next Condensed"/>
                <a:cs typeface="Avenir Next Condensed"/>
              </a:rPr>
              <a:t>community </a:t>
            </a:r>
            <a:r>
              <a:rPr sz="1500" dirty="0">
                <a:latin typeface="Avenir Next Condensed"/>
                <a:cs typeface="Avenir Next Condensed"/>
              </a:rPr>
              <a:t>and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its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set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of</a:t>
            </a:r>
            <a:r>
              <a:rPr sz="1500" spc="2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risk</a:t>
            </a:r>
            <a:r>
              <a:rPr sz="1500" spc="-15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and</a:t>
            </a:r>
            <a:r>
              <a:rPr sz="1500" spc="-10" dirty="0">
                <a:latin typeface="Avenir Next Condensed"/>
                <a:cs typeface="Avenir Next Condensed"/>
              </a:rPr>
              <a:t> </a:t>
            </a:r>
            <a:r>
              <a:rPr sz="1500" dirty="0">
                <a:latin typeface="Avenir Next Condensed"/>
                <a:cs typeface="Avenir Next Condensed"/>
              </a:rPr>
              <a:t>protective</a:t>
            </a:r>
            <a:r>
              <a:rPr sz="1500" spc="-5" dirty="0">
                <a:latin typeface="Avenir Next Condensed"/>
                <a:cs typeface="Avenir Next Condensed"/>
              </a:rPr>
              <a:t> </a:t>
            </a:r>
            <a:r>
              <a:rPr sz="1500" spc="-10" dirty="0">
                <a:latin typeface="Avenir Next Condensed"/>
                <a:cs typeface="Avenir Next Condensed"/>
              </a:rPr>
              <a:t>factors.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9381" y="2201671"/>
            <a:ext cx="15119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Guiding</a:t>
            </a:r>
            <a:r>
              <a:rPr sz="1500" b="1" spc="-25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Questions: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09381" y="2482088"/>
            <a:ext cx="68370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What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are the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programs,</a:t>
            </a:r>
            <a:r>
              <a:rPr sz="1500" b="1" spc="-50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practices,</a:t>
            </a:r>
            <a:r>
              <a:rPr sz="1500" b="1" spc="-5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and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change strategies that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your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coalition is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or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will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spc="-20" dirty="0">
                <a:latin typeface="Avenir Next Condensed"/>
                <a:cs typeface="Avenir Next Condensed"/>
              </a:rPr>
              <a:t>soon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9381" y="2646679"/>
            <a:ext cx="26460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implement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to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achieve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its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mission?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9381" y="4374895"/>
            <a:ext cx="697610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Considering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social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context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of</a:t>
            </a:r>
            <a:r>
              <a:rPr sz="1500" b="1" spc="3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your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community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(individuals,</a:t>
            </a:r>
            <a:r>
              <a:rPr sz="1500" b="1" spc="-5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family</a:t>
            </a:r>
            <a:r>
              <a:rPr sz="1500" b="1" spc="-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and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friends,</a:t>
            </a:r>
            <a:r>
              <a:rPr sz="1500" b="1" spc="-50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schools,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7975" y="6358716"/>
            <a:ext cx="1267460" cy="3486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z="1100" b="1" spc="-200" dirty="0">
                <a:solidFill>
                  <a:srgbClr val="898989"/>
                </a:solidFill>
                <a:latin typeface="Arial"/>
                <a:cs typeface="Arial"/>
              </a:rPr>
              <a:t>YPA</a:t>
            </a:r>
            <a:r>
              <a:rPr sz="1100" b="1" spc="-50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120" dirty="0">
                <a:solidFill>
                  <a:srgbClr val="898989"/>
                </a:solidFill>
                <a:latin typeface="Arial"/>
                <a:cs typeface="Arial"/>
              </a:rPr>
              <a:t>Onboarding</a:t>
            </a:r>
            <a:r>
              <a:rPr sz="1100" b="1" spc="-40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898989"/>
                </a:solidFill>
                <a:latin typeface="Arial"/>
                <a:cs typeface="Arial"/>
              </a:rPr>
              <a:t>for </a:t>
            </a:r>
            <a:r>
              <a:rPr sz="1100" b="1" spc="-105" dirty="0">
                <a:solidFill>
                  <a:srgbClr val="898989"/>
                </a:solidFill>
                <a:latin typeface="Arial"/>
                <a:cs typeface="Arial"/>
              </a:rPr>
              <a:t>Coali=on</a:t>
            </a:r>
            <a:r>
              <a:rPr sz="1100" b="1" spc="-55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1100" b="1" spc="-110" dirty="0">
                <a:solidFill>
                  <a:srgbClr val="898989"/>
                </a:solidFill>
                <a:latin typeface="Arial"/>
                <a:cs typeface="Arial"/>
              </a:rPr>
              <a:t>Coordinators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14" name="object 14"/>
          <p:cNvSpPr txBox="1"/>
          <p:nvPr/>
        </p:nvSpPr>
        <p:spPr>
          <a:xfrm>
            <a:off x="4409381" y="4539488"/>
            <a:ext cx="681418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community</a:t>
            </a:r>
            <a:r>
              <a:rPr sz="1500" b="1" spc="-2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orgs,</a:t>
            </a:r>
            <a:r>
              <a:rPr sz="1500" b="1" spc="-6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businesses,</a:t>
            </a:r>
            <a:r>
              <a:rPr sz="1500" b="1" spc="-6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and</a:t>
            </a:r>
            <a:r>
              <a:rPr sz="1500" b="1" spc="-2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greater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society),</a:t>
            </a:r>
            <a:r>
              <a:rPr sz="1500" b="1" spc="-6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where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do</a:t>
            </a:r>
            <a:r>
              <a:rPr sz="1500" b="1" spc="-2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spc="-10" dirty="0">
                <a:latin typeface="Avenir Next Condensed"/>
                <a:cs typeface="Avenir Next Condensed"/>
              </a:rPr>
              <a:t>coalition’s</a:t>
            </a:r>
            <a:r>
              <a:rPr sz="1500" b="1" spc="-1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practices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spc="-20" dirty="0">
                <a:latin typeface="Avenir Next Condensed"/>
                <a:cs typeface="Avenir Next Condensed"/>
              </a:rPr>
              <a:t>have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09381" y="4691888"/>
            <a:ext cx="32143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venir Next Condensed"/>
                <a:cs typeface="Avenir Next Condensed"/>
              </a:rPr>
              <a:t>the</a:t>
            </a:r>
            <a:r>
              <a:rPr sz="1500" b="1" spc="-25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greatest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and</a:t>
            </a:r>
            <a:r>
              <a:rPr sz="1500" b="1" spc="-2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most</a:t>
            </a:r>
            <a:r>
              <a:rPr sz="1500" b="1" spc="-10" dirty="0">
                <a:latin typeface="Avenir Next Condensed"/>
                <a:cs typeface="Avenir Next Condensed"/>
              </a:rPr>
              <a:t> </a:t>
            </a:r>
            <a:r>
              <a:rPr sz="1500" b="1" dirty="0">
                <a:latin typeface="Avenir Next Condensed"/>
                <a:cs typeface="Avenir Next Condensed"/>
              </a:rPr>
              <a:t>immediate</a:t>
            </a:r>
            <a:r>
              <a:rPr sz="1500" b="1" spc="-10" dirty="0">
                <a:latin typeface="Avenir Next Condensed"/>
                <a:cs typeface="Avenir Next Condensed"/>
              </a:rPr>
              <a:t> impact?</a:t>
            </a:r>
            <a:endParaRPr sz="1500">
              <a:latin typeface="Avenir Next Condensed"/>
              <a:cs typeface="Avenir Next Condensed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299C1F-F951-98DA-0FCE-CCE7CA579414}"/>
              </a:ext>
            </a:extLst>
          </p:cNvPr>
          <p:cNvSpPr txBox="1"/>
          <p:nvPr/>
        </p:nvSpPr>
        <p:spPr>
          <a:xfrm>
            <a:off x="4409381" y="2998075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Answer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A36296-FC36-6BF7-93AC-4891E24AD9A3}"/>
              </a:ext>
            </a:extLst>
          </p:cNvPr>
          <p:cNvSpPr txBox="1"/>
          <p:nvPr/>
        </p:nvSpPr>
        <p:spPr>
          <a:xfrm>
            <a:off x="4409381" y="4947781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Answer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74932" y="-6350"/>
            <a:ext cx="7752715" cy="6870700"/>
            <a:chOff x="3974932" y="-6350"/>
            <a:chExt cx="7752715" cy="6870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0951" y="457199"/>
              <a:ext cx="6391656" cy="59436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32226" y="457200"/>
              <a:ext cx="6389370" cy="5943600"/>
            </a:xfrm>
            <a:custGeom>
              <a:avLst/>
              <a:gdLst/>
              <a:ahLst/>
              <a:cxnLst/>
              <a:rect l="l" t="t" r="r" b="b"/>
              <a:pathLst>
                <a:path w="6389370" h="5943600">
                  <a:moveTo>
                    <a:pt x="0" y="0"/>
                  </a:moveTo>
                  <a:lnTo>
                    <a:pt x="6388943" y="0"/>
                  </a:lnTo>
                  <a:lnTo>
                    <a:pt x="6388943" y="5943600"/>
                  </a:lnTo>
                  <a:lnTo>
                    <a:pt x="0" y="59436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17351" y="61722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799"/>
                  </a:lnTo>
                  <a:lnTo>
                    <a:pt x="685800" y="685799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EA03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17351" y="61722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0" y="0"/>
                  </a:moveTo>
                  <a:lnTo>
                    <a:pt x="685800" y="0"/>
                  </a:lnTo>
                  <a:lnTo>
                    <a:pt x="685800" y="685800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EA03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63072" y="6239255"/>
              <a:ext cx="566927" cy="60655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2394" y="6263639"/>
              <a:ext cx="460795" cy="50291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189228" y="0"/>
              <a:ext cx="1143000" cy="6858000"/>
            </a:xfrm>
            <a:custGeom>
              <a:avLst/>
              <a:gdLst/>
              <a:ahLst/>
              <a:cxnLst/>
              <a:rect l="l" t="t" r="r" b="b"/>
              <a:pathLst>
                <a:path w="1143000" h="6858000">
                  <a:moveTo>
                    <a:pt x="0" y="0"/>
                  </a:moveTo>
                  <a:lnTo>
                    <a:pt x="1143000" y="0"/>
                  </a:lnTo>
                  <a:lnTo>
                    <a:pt x="114300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C1BE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80687" y="457199"/>
              <a:ext cx="185927" cy="59436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981282" y="457200"/>
              <a:ext cx="185420" cy="5943600"/>
            </a:xfrm>
            <a:custGeom>
              <a:avLst/>
              <a:gdLst/>
              <a:ahLst/>
              <a:cxnLst/>
              <a:rect l="l" t="t" r="r" b="b"/>
              <a:pathLst>
                <a:path w="185420" h="5943600">
                  <a:moveTo>
                    <a:pt x="0" y="0"/>
                  </a:moveTo>
                  <a:lnTo>
                    <a:pt x="185319" y="0"/>
                  </a:lnTo>
                  <a:lnTo>
                    <a:pt x="185319" y="5943600"/>
                  </a:lnTo>
                  <a:lnTo>
                    <a:pt x="0" y="59436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422543" y="1600798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1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2543" y="5265025"/>
            <a:ext cx="3100070" cy="0"/>
          </a:xfrm>
          <a:custGeom>
            <a:avLst/>
            <a:gdLst/>
            <a:ahLst/>
            <a:cxnLst/>
            <a:rect l="l" t="t" r="r" b="b"/>
            <a:pathLst>
              <a:path w="3100070">
                <a:moveTo>
                  <a:pt x="0" y="0"/>
                </a:moveTo>
                <a:lnTo>
                  <a:pt x="3099816" y="1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45368" y="2641240"/>
            <a:ext cx="2867660" cy="742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00" spc="55" dirty="0">
                <a:solidFill>
                  <a:srgbClr val="FFFFFF"/>
                </a:solidFill>
                <a:latin typeface="Avenir"/>
                <a:cs typeface="Avenir"/>
              </a:rPr>
              <a:t>Thank</a:t>
            </a:r>
            <a:r>
              <a:rPr sz="4700" spc="35" dirty="0">
                <a:solidFill>
                  <a:srgbClr val="FFFFFF"/>
                </a:solidFill>
                <a:latin typeface="Avenir"/>
                <a:cs typeface="Avenir"/>
              </a:rPr>
              <a:t> </a:t>
            </a:r>
            <a:r>
              <a:rPr sz="4700" spc="-445" dirty="0">
                <a:solidFill>
                  <a:srgbClr val="FFFFFF"/>
                </a:solidFill>
                <a:latin typeface="Avenir"/>
                <a:cs typeface="Avenir"/>
              </a:rPr>
              <a:t>Y</a:t>
            </a:r>
            <a:r>
              <a:rPr sz="4700" spc="70" dirty="0">
                <a:solidFill>
                  <a:srgbClr val="FFFFFF"/>
                </a:solidFill>
                <a:latin typeface="Avenir"/>
                <a:cs typeface="Avenir"/>
              </a:rPr>
              <a:t>o</a:t>
            </a:r>
            <a:r>
              <a:rPr sz="4700" spc="75" dirty="0">
                <a:solidFill>
                  <a:srgbClr val="FFFFFF"/>
                </a:solidFill>
                <a:latin typeface="Avenir"/>
                <a:cs typeface="Avenir"/>
              </a:rPr>
              <a:t>u</a:t>
            </a:r>
            <a:endParaRPr sz="4700">
              <a:latin typeface="Avenir"/>
              <a:cs typeface="Avenir"/>
            </a:endParaRPr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70043" y="3320059"/>
            <a:ext cx="1219200" cy="59689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627775" y="1475189"/>
            <a:ext cx="4612640" cy="5822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000" dirty="0">
              <a:latin typeface="Avenir Next Condensed"/>
              <a:cs typeface="Avenir Next Condensed"/>
            </a:endParaRPr>
          </a:p>
          <a:p>
            <a:pPr marL="12700">
              <a:lnSpc>
                <a:spcPct val="100000"/>
              </a:lnSpc>
            </a:pPr>
            <a:r>
              <a:rPr sz="1700" b="1" dirty="0">
                <a:latin typeface="Avenir Next Condensed"/>
                <a:cs typeface="Avenir Next Condensed"/>
              </a:rPr>
              <a:t>Contact</a:t>
            </a:r>
            <a:r>
              <a:rPr sz="1700" b="1" spc="-45" dirty="0">
                <a:latin typeface="Avenir Next Condensed"/>
                <a:cs typeface="Avenir Next Condensed"/>
              </a:rPr>
              <a:t> </a:t>
            </a:r>
            <a:r>
              <a:rPr sz="1700" b="1" spc="-20" dirty="0">
                <a:latin typeface="Avenir Next Condensed"/>
                <a:cs typeface="Avenir Next Condensed"/>
              </a:rPr>
              <a:t>Info:</a:t>
            </a:r>
            <a:endParaRPr sz="1700" dirty="0">
              <a:latin typeface="Avenir Next Condensed"/>
              <a:cs typeface="Avenir Next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27774" y="1993392"/>
            <a:ext cx="3973425" cy="97462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40665" algn="l"/>
              </a:tabLst>
            </a:pPr>
            <a:r>
              <a:rPr sz="1700" dirty="0">
                <a:latin typeface="Avenir Next Condensed"/>
                <a:cs typeface="Avenir Next Condensed"/>
              </a:rPr>
              <a:t>David</a:t>
            </a:r>
            <a:r>
              <a:rPr sz="1700" spc="-5" dirty="0">
                <a:latin typeface="Avenir Next Condensed"/>
                <a:cs typeface="Avenir Next Condensed"/>
              </a:rPr>
              <a:t> </a:t>
            </a:r>
            <a:r>
              <a:rPr sz="1700" dirty="0">
                <a:latin typeface="Avenir Next Condensed"/>
                <a:cs typeface="Avenir Next Condensed"/>
              </a:rPr>
              <a:t>Reyes,</a:t>
            </a:r>
            <a:r>
              <a:rPr sz="1700" spc="-45" dirty="0">
                <a:latin typeface="Avenir Next Condensed"/>
                <a:cs typeface="Avenir Next Condensed"/>
              </a:rPr>
              <a:t> </a:t>
            </a:r>
            <a:r>
              <a:rPr sz="1700" u="sng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Condensed"/>
                <a:cs typeface="Avenir Next Condensed"/>
                <a:hlinkClick r:id="rId7"/>
              </a:rPr>
              <a:t>reyes@xsector.com</a:t>
            </a:r>
            <a:endParaRPr sz="1700" dirty="0">
              <a:latin typeface="Avenir Next Condensed"/>
              <a:cs typeface="Avenir Next Condensed"/>
            </a:endParaRPr>
          </a:p>
          <a:p>
            <a:pPr marL="240665" indent="-22796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</a:tabLst>
            </a:pPr>
            <a:r>
              <a:rPr lang="en-US" sz="1700" dirty="0">
                <a:latin typeface="Avenir Next Condensed"/>
                <a:cs typeface="Avenir Next Condensed"/>
              </a:rPr>
              <a:t>Lisa Mason</a:t>
            </a:r>
            <a:r>
              <a:rPr sz="1700" spc="-25" dirty="0">
                <a:latin typeface="Avenir Next Condensed"/>
                <a:cs typeface="Avenir Next Condensed"/>
              </a:rPr>
              <a:t> </a:t>
            </a:r>
            <a:r>
              <a:rPr lang="en-US" sz="1700" spc="-10" dirty="0">
                <a:latin typeface="Avenir Next Condensed"/>
                <a:cs typeface="Avenir Next Condensed"/>
                <a:hlinkClick r:id="rId8"/>
              </a:rPr>
              <a:t>mason</a:t>
            </a:r>
            <a:r>
              <a:rPr sz="1700" u="sng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Condensed"/>
                <a:cs typeface="Avenir Next Condensed"/>
                <a:hlinkClick r:id="rId8"/>
              </a:rPr>
              <a:t>@xsector.com</a:t>
            </a:r>
            <a:endParaRPr sz="1700" dirty="0">
              <a:latin typeface="Avenir Next Condensed"/>
              <a:cs typeface="Avenir Next Condensed"/>
            </a:endParaRPr>
          </a:p>
          <a:p>
            <a:pPr marL="240665" indent="-227965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240665" algn="l"/>
              </a:tabLst>
            </a:pPr>
            <a:r>
              <a:rPr sz="1700" dirty="0">
                <a:latin typeface="Avenir Next Condensed"/>
                <a:cs typeface="Avenir Next Condensed"/>
              </a:rPr>
              <a:t>Ken</a:t>
            </a:r>
            <a:r>
              <a:rPr sz="1700" spc="-35" dirty="0">
                <a:latin typeface="Avenir Next Condensed"/>
                <a:cs typeface="Avenir Next Condensed"/>
              </a:rPr>
              <a:t> </a:t>
            </a:r>
            <a:r>
              <a:rPr sz="1700" dirty="0">
                <a:latin typeface="Avenir Next Condensed"/>
                <a:cs typeface="Avenir Next Condensed"/>
              </a:rPr>
              <a:t>Plourd,</a:t>
            </a:r>
            <a:r>
              <a:rPr sz="1700" spc="-70" dirty="0">
                <a:latin typeface="Avenir Next Condensed"/>
                <a:cs typeface="Avenir Next Condensed"/>
              </a:rPr>
              <a:t> </a:t>
            </a:r>
            <a:r>
              <a:rPr sz="1700" u="sng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Condensed"/>
                <a:cs typeface="Avenir Next Condensed"/>
                <a:hlinkClick r:id="rId9"/>
              </a:rPr>
              <a:t>plourd@xsector.com</a:t>
            </a:r>
            <a:endParaRPr sz="1700" dirty="0">
              <a:latin typeface="Avenir Next Condensed"/>
              <a:cs typeface="Avenir Next Condense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27775" y="3736847"/>
            <a:ext cx="5062220" cy="1272142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700" b="1" dirty="0">
                <a:latin typeface="Avenir Next Condensed"/>
                <a:cs typeface="Avenir Next Condensed"/>
              </a:rPr>
              <a:t>Check</a:t>
            </a:r>
            <a:r>
              <a:rPr sz="1700" b="1" spc="-30" dirty="0">
                <a:latin typeface="Avenir Next Condensed"/>
                <a:cs typeface="Avenir Next Condensed"/>
              </a:rPr>
              <a:t> </a:t>
            </a:r>
            <a:r>
              <a:rPr sz="1700" b="1" dirty="0">
                <a:latin typeface="Avenir Next Condensed"/>
                <a:cs typeface="Avenir Next Condensed"/>
              </a:rPr>
              <a:t>us</a:t>
            </a:r>
            <a:r>
              <a:rPr sz="1700" b="1" spc="-25" dirty="0">
                <a:latin typeface="Avenir Next Condensed"/>
                <a:cs typeface="Avenir Next Condensed"/>
              </a:rPr>
              <a:t> </a:t>
            </a:r>
            <a:r>
              <a:rPr sz="1700" b="1" dirty="0">
                <a:latin typeface="Avenir Next Condensed"/>
                <a:cs typeface="Avenir Next Condensed"/>
              </a:rPr>
              <a:t>out</a:t>
            </a:r>
            <a:r>
              <a:rPr sz="1700" b="1" spc="-15" dirty="0">
                <a:latin typeface="Avenir Next Condensed"/>
                <a:cs typeface="Avenir Next Condensed"/>
              </a:rPr>
              <a:t> </a:t>
            </a:r>
            <a:r>
              <a:rPr sz="1700" b="1" spc="-25" dirty="0">
                <a:latin typeface="Avenir Next Condensed"/>
                <a:cs typeface="Avenir Next Condensed"/>
              </a:rPr>
              <a:t>on:</a:t>
            </a:r>
            <a:endParaRPr sz="1700" dirty="0">
              <a:latin typeface="Avenir Next Condensed"/>
              <a:cs typeface="Avenir Next Condensed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0665" algn="l"/>
              </a:tabLst>
            </a:pPr>
            <a:r>
              <a:rPr sz="1700" dirty="0">
                <a:latin typeface="Avenir Next Condensed"/>
                <a:cs typeface="Avenir Next Condensed"/>
              </a:rPr>
              <a:t>TTASC</a:t>
            </a:r>
            <a:r>
              <a:rPr sz="1700" spc="-25" dirty="0">
                <a:latin typeface="Avenir Next Condensed"/>
                <a:cs typeface="Avenir Next Condensed"/>
              </a:rPr>
              <a:t> </a:t>
            </a:r>
            <a:r>
              <a:rPr sz="1700" dirty="0">
                <a:latin typeface="Avenir Next Condensed"/>
                <a:cs typeface="Avenir Next Condensed"/>
              </a:rPr>
              <a:t>FB</a:t>
            </a:r>
            <a:r>
              <a:rPr sz="1700" spc="-15" dirty="0">
                <a:latin typeface="Avenir Next Condensed"/>
                <a:cs typeface="Avenir Next Condensed"/>
              </a:rPr>
              <a:t> </a:t>
            </a:r>
            <a:r>
              <a:rPr sz="1700" dirty="0">
                <a:latin typeface="Avenir Next Condensed"/>
                <a:cs typeface="Avenir Next Condensed"/>
              </a:rPr>
              <a:t>-</a:t>
            </a:r>
            <a:r>
              <a:rPr sz="1700" spc="-10" dirty="0">
                <a:latin typeface="Avenir Next Condensed"/>
                <a:cs typeface="Avenir Next Condensed"/>
              </a:rPr>
              <a:t> </a:t>
            </a:r>
            <a:r>
              <a:rPr sz="1700" u="sng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Condensed"/>
                <a:cs typeface="Avenir Next Condensed"/>
                <a:hlinkClick r:id="rId10"/>
              </a:rPr>
              <a:t>https://www.facebook.com/PreventionCntr</a:t>
            </a:r>
            <a:endParaRPr sz="1700" dirty="0">
              <a:latin typeface="Avenir Next Condensed"/>
              <a:cs typeface="Avenir Next Condensed"/>
            </a:endParaRPr>
          </a:p>
          <a:p>
            <a:pPr marL="240665" indent="-22796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40665" algn="l"/>
              </a:tabLst>
            </a:pPr>
            <a:r>
              <a:rPr sz="1700" dirty="0">
                <a:latin typeface="Avenir Next Condensed"/>
                <a:cs typeface="Avenir Next Condensed"/>
              </a:rPr>
              <a:t>TTASC</a:t>
            </a:r>
            <a:r>
              <a:rPr sz="1700" spc="-15" dirty="0">
                <a:latin typeface="Avenir Next Condensed"/>
                <a:cs typeface="Avenir Next Condensed"/>
              </a:rPr>
              <a:t> </a:t>
            </a:r>
            <a:r>
              <a:rPr sz="1700" dirty="0">
                <a:latin typeface="Avenir Next Condensed"/>
                <a:cs typeface="Avenir Next Condensed"/>
              </a:rPr>
              <a:t>IG</a:t>
            </a:r>
            <a:r>
              <a:rPr sz="1700" spc="-10" dirty="0">
                <a:latin typeface="Avenir Next Condensed"/>
                <a:cs typeface="Avenir Next Condensed"/>
              </a:rPr>
              <a:t> </a:t>
            </a:r>
            <a:r>
              <a:rPr sz="1700" dirty="0">
                <a:latin typeface="Avenir Next Condensed"/>
                <a:cs typeface="Avenir Next Condensed"/>
              </a:rPr>
              <a:t>-</a:t>
            </a:r>
            <a:r>
              <a:rPr sz="1700" spc="-5" dirty="0">
                <a:latin typeface="Avenir Next Condensed"/>
                <a:cs typeface="Avenir Next Condensed"/>
              </a:rPr>
              <a:t> </a:t>
            </a:r>
            <a:r>
              <a:rPr sz="1700" u="sng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Condensed"/>
                <a:cs typeface="Avenir Next Condensed"/>
                <a:hlinkClick r:id="rId11"/>
              </a:rPr>
              <a:t>https://www.instagram.com/prevention_ttasc/</a:t>
            </a:r>
            <a:endParaRPr sz="1700" dirty="0">
              <a:latin typeface="Avenir Next Condensed"/>
              <a:cs typeface="Avenir Next Condensed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0665" algn="l"/>
              </a:tabLst>
            </a:pPr>
            <a:r>
              <a:rPr sz="1700" dirty="0">
                <a:latin typeface="Avenir Next Condensed"/>
                <a:cs typeface="Avenir Next Condensed"/>
              </a:rPr>
              <a:t>TTASC</a:t>
            </a:r>
            <a:r>
              <a:rPr sz="1700" spc="-45" dirty="0">
                <a:latin typeface="Avenir Next Condensed"/>
                <a:cs typeface="Avenir Next Condensed"/>
              </a:rPr>
              <a:t> </a:t>
            </a:r>
            <a:r>
              <a:rPr sz="1700" dirty="0">
                <a:latin typeface="Avenir Next Condensed"/>
                <a:cs typeface="Avenir Next Condensed"/>
              </a:rPr>
              <a:t>Website</a:t>
            </a:r>
            <a:r>
              <a:rPr sz="1700" spc="-20" dirty="0">
                <a:latin typeface="Avenir Next Condensed"/>
                <a:cs typeface="Avenir Next Condensed"/>
              </a:rPr>
              <a:t> </a:t>
            </a:r>
            <a:r>
              <a:rPr sz="1700" dirty="0">
                <a:latin typeface="Avenir Next Condensed"/>
                <a:cs typeface="Avenir Next Condensed"/>
              </a:rPr>
              <a:t>-</a:t>
            </a:r>
            <a:r>
              <a:rPr sz="1700" spc="-20" dirty="0">
                <a:latin typeface="Avenir Next Condensed"/>
                <a:cs typeface="Avenir Next Condensed"/>
              </a:rPr>
              <a:t> </a:t>
            </a:r>
            <a:r>
              <a:rPr sz="1700" u="sng" spc="-1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Condensed"/>
                <a:cs typeface="Avenir Next Condensed"/>
                <a:hlinkClick r:id="rId12"/>
              </a:rPr>
              <a:t>https://preventiontrainingcenter.org/</a:t>
            </a:r>
            <a:endParaRPr sz="1700" dirty="0">
              <a:latin typeface="Avenir Next Condensed"/>
              <a:cs typeface="Avenir Next Condensed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85"/>
              </a:spcBef>
            </a:pPr>
            <a:r>
              <a:rPr spc="-175" dirty="0"/>
              <a:t>YPA</a:t>
            </a:r>
            <a:r>
              <a:rPr spc="-45" dirty="0"/>
              <a:t> </a:t>
            </a:r>
            <a:r>
              <a:rPr spc="-120" dirty="0"/>
              <a:t>Onboarding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spc="-100" dirty="0"/>
              <a:t>Coalition</a:t>
            </a:r>
            <a:r>
              <a:rPr spc="-20" dirty="0"/>
              <a:t> </a:t>
            </a:r>
            <a:r>
              <a:rPr spc="-110" dirty="0"/>
              <a:t>Coordinators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659</Words>
  <Application>Microsoft Macintosh PowerPoint</Application>
  <PresentationFormat>Widescreen</PresentationFormat>
  <Paragraphs>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</vt:lpstr>
      <vt:lpstr>Avenir Next Condensed</vt:lpstr>
      <vt:lpstr>Avenir-Book</vt:lpstr>
      <vt:lpstr>Avenir-Light</vt:lpstr>
      <vt:lpstr>Calibri</vt:lpstr>
      <vt:lpstr>Office Theme</vt:lpstr>
      <vt:lpstr>PowerPoint Presentation</vt:lpstr>
      <vt:lpstr>Mission/Purpose: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Reyes</cp:lastModifiedBy>
  <cp:revision>8</cp:revision>
  <dcterms:created xsi:type="dcterms:W3CDTF">2023-11-15T23:07:52Z</dcterms:created>
  <dcterms:modified xsi:type="dcterms:W3CDTF">2023-12-19T14:12:06Z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2022-11-14T00:00:00Z</vt:filetime>
  </property>
  <property fmtid="{D5CDD505-2E9C-101B-9397-08002B2CF9AE}" pid="3" name="LastSaved">
    <vt:filetime>2023-11-15T00:00:00Z</vt:filetime>
  </property>
  <property fmtid="{D5CDD505-2E9C-101B-9397-08002B2CF9AE}" pid="4" name="Producer">
    <vt:lpwstr>macOS Version 12.0.1 (Build 21A559) Quartz PDFContext</vt:lpwstr>
  </property>
</Properties>
</file>