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41"/>
  </p:notesMasterIdLst>
  <p:handoutMasterIdLst>
    <p:handoutMasterId r:id="rId42"/>
  </p:handoutMasterIdLst>
  <p:sldIdLst>
    <p:sldId id="350" r:id="rId5"/>
    <p:sldId id="361" r:id="rId6"/>
    <p:sldId id="422" r:id="rId7"/>
    <p:sldId id="365" r:id="rId8"/>
    <p:sldId id="366" r:id="rId9"/>
    <p:sldId id="367" r:id="rId10"/>
    <p:sldId id="450" r:id="rId11"/>
    <p:sldId id="375" r:id="rId12"/>
    <p:sldId id="377" r:id="rId13"/>
    <p:sldId id="378" r:id="rId14"/>
    <p:sldId id="391" r:id="rId15"/>
    <p:sldId id="385" r:id="rId16"/>
    <p:sldId id="388" r:id="rId17"/>
    <p:sldId id="382" r:id="rId18"/>
    <p:sldId id="434" r:id="rId19"/>
    <p:sldId id="443" r:id="rId20"/>
    <p:sldId id="389" r:id="rId21"/>
    <p:sldId id="446" r:id="rId22"/>
    <p:sldId id="435" r:id="rId23"/>
    <p:sldId id="423" r:id="rId24"/>
    <p:sldId id="400" r:id="rId25"/>
    <p:sldId id="407" r:id="rId26"/>
    <p:sldId id="257" r:id="rId27"/>
    <p:sldId id="439" r:id="rId28"/>
    <p:sldId id="424" r:id="rId29"/>
    <p:sldId id="436" r:id="rId30"/>
    <p:sldId id="427" r:id="rId31"/>
    <p:sldId id="444" r:id="rId32"/>
    <p:sldId id="445" r:id="rId33"/>
    <p:sldId id="448" r:id="rId34"/>
    <p:sldId id="447" r:id="rId35"/>
    <p:sldId id="437" r:id="rId36"/>
    <p:sldId id="433" r:id="rId37"/>
    <p:sldId id="449" r:id="rId38"/>
    <p:sldId id="412" r:id="rId39"/>
    <p:sldId id="41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B3F0C26-1260-5E4B-B44B-F2F4D5C885A0}">
          <p14:sldIdLst>
            <p14:sldId id="350"/>
            <p14:sldId id="361"/>
            <p14:sldId id="422"/>
            <p14:sldId id="365"/>
            <p14:sldId id="366"/>
          </p14:sldIdLst>
        </p14:section>
        <p14:section name="1: What are ENDS?" id="{FDAD37F1-F2C5-774B-BA09-290A8B223F2F}">
          <p14:sldIdLst>
            <p14:sldId id="367"/>
            <p14:sldId id="450"/>
            <p14:sldId id="375"/>
            <p14:sldId id="377"/>
            <p14:sldId id="378"/>
            <p14:sldId id="391"/>
            <p14:sldId id="385"/>
            <p14:sldId id="388"/>
            <p14:sldId id="382"/>
          </p14:sldIdLst>
        </p14:section>
        <p14:section name="2: Understanding why kids vape" id="{74516851-EAE8-B748-8C85-C26B3C6142B6}">
          <p14:sldIdLst>
            <p14:sldId id="434"/>
            <p14:sldId id="443"/>
            <p14:sldId id="389"/>
            <p14:sldId id="446"/>
          </p14:sldIdLst>
        </p14:section>
        <p14:section name="3: Parent role in prevention in various settings" id="{CF518C04-C0C1-904C-BD34-340BCE20212D}">
          <p14:sldIdLst>
            <p14:sldId id="435"/>
            <p14:sldId id="423"/>
            <p14:sldId id="400"/>
            <p14:sldId id="407"/>
            <p14:sldId id="257"/>
            <p14:sldId id="439"/>
            <p14:sldId id="424"/>
          </p14:sldIdLst>
        </p14:section>
        <p14:section name="4: Parent/Gaurdian Communication Tips" id="{9ED67D7D-0C88-A549-968B-F9942807599E}">
          <p14:sldIdLst>
            <p14:sldId id="436"/>
            <p14:sldId id="427"/>
            <p14:sldId id="444"/>
            <p14:sldId id="445"/>
            <p14:sldId id="448"/>
            <p14:sldId id="447"/>
          </p14:sldIdLst>
        </p14:section>
        <p14:section name="5: Resources" id="{7D64DBF1-6F5B-DE41-8E84-5004FDA70BDB}">
          <p14:sldIdLst>
            <p14:sldId id="437"/>
            <p14:sldId id="433"/>
            <p14:sldId id="449"/>
            <p14:sldId id="412"/>
            <p14:sldId id="4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E4D"/>
    <a:srgbClr val="A13C44"/>
    <a:srgbClr val="FF0000"/>
    <a:srgbClr val="E39942"/>
    <a:srgbClr val="1B3630"/>
    <a:srgbClr val="CDB235"/>
    <a:srgbClr val="D3623E"/>
    <a:srgbClr val="EA031E"/>
    <a:srgbClr val="000000"/>
    <a:srgbClr val="C7CE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96" autoAdjust="0"/>
    <p:restoredTop sz="82305" autoAdjust="0"/>
  </p:normalViewPr>
  <p:slideViewPr>
    <p:cSldViewPr snapToGrid="0">
      <p:cViewPr varScale="1">
        <p:scale>
          <a:sx n="70" d="100"/>
          <a:sy n="70" d="100"/>
        </p:scale>
        <p:origin x="414" y="7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74363852666596E-2"/>
          <c:y val="3.3506402642475397E-2"/>
          <c:w val="0.91679206765820997"/>
          <c:h val="0.798747714733265"/>
        </c:manualLayout>
      </c:layout>
      <c:lineChart>
        <c:grouping val="standard"/>
        <c:varyColors val="0"/>
        <c:ser>
          <c:idx val="0"/>
          <c:order val="0"/>
          <c:tx>
            <c:strRef>
              <c:f>Sheet1!$B$1</c:f>
              <c:strCache>
                <c:ptCount val="1"/>
                <c:pt idx="0">
                  <c:v>Electronic Vapor Products</c:v>
                </c:pt>
              </c:strCache>
            </c:strRef>
          </c:tx>
          <c:spPr>
            <a:ln w="50800" cap="rnd">
              <a:solidFill>
                <a:srgbClr val="FF0000"/>
              </a:solidFill>
              <a:round/>
            </a:ln>
            <a:effectLst/>
          </c:spPr>
          <c:marker>
            <c:symbol val="none"/>
          </c:marker>
          <c:dLbls>
            <c:dLbl>
              <c:idx val="0"/>
              <c:layout>
                <c:manualLayout>
                  <c:x val="-3.8821351034824349E-2"/>
                  <c:y val="-3.514523700006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B0-3C47-B9C5-60756E70D453}"/>
                </c:ext>
              </c:extLst>
            </c:dLbl>
            <c:dLbl>
              <c:idx val="1"/>
              <c:layout>
                <c:manualLayout>
                  <c:x val="-2.0008887777916651E-2"/>
                  <c:y val="5.522822957153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B0-3C47-B9C5-60756E70D453}"/>
                </c:ext>
              </c:extLst>
            </c:dLbl>
            <c:dLbl>
              <c:idx val="2"/>
              <c:layout>
                <c:manualLayout>
                  <c:x val="-2.0008887777916734E-2"/>
                  <c:y val="-7.0290474000134814E-2"/>
                </c:manualLayout>
              </c:layout>
              <c:spPr>
                <a:noFill/>
                <a:ln>
                  <a:noFill/>
                </a:ln>
                <a:effectLst/>
              </c:spPr>
              <c:txPr>
                <a:bodyPr rot="0" spcFirstLastPara="1" vertOverflow="ellipsis" vert="horz" wrap="square" lIns="38100" tIns="19050" rIns="38100" bIns="19050" anchor="t" anchorCtr="0">
                  <a:spAutoFit/>
                </a:bodyPr>
                <a:lstStyle/>
                <a:p>
                  <a:pPr>
                    <a:defRPr sz="13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B0-3C47-B9C5-60756E70D453}"/>
                </c:ext>
              </c:extLst>
            </c:dLbl>
            <c:dLbl>
              <c:idx val="3"/>
              <c:layout>
                <c:manualLayout>
                  <c:x val="-2.5311650858457508E-2"/>
                  <c:y val="-5.773860364296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B0-3C47-B9C5-60756E70D453}"/>
                </c:ext>
              </c:extLst>
            </c:dLbl>
            <c:dLbl>
              <c:idx val="4"/>
              <c:layout>
                <c:manualLayout>
                  <c:x val="-2.0599647266313931E-2"/>
                  <c:y val="-6.77800999287014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B0-3C47-B9C5-60756E70D453}"/>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General</c:formatCode>
                <c:ptCount val="5"/>
                <c:pt idx="0">
                  <c:v>2011</c:v>
                </c:pt>
                <c:pt idx="1">
                  <c:v>2013</c:v>
                </c:pt>
                <c:pt idx="2">
                  <c:v>2015</c:v>
                </c:pt>
                <c:pt idx="3">
                  <c:v>2017</c:v>
                </c:pt>
                <c:pt idx="4">
                  <c:v>2019</c:v>
                </c:pt>
              </c:numCache>
            </c:numRef>
          </c:cat>
          <c:val>
            <c:numRef>
              <c:f>Sheet1!$B$2:$B$6</c:f>
              <c:numCache>
                <c:formatCode>General</c:formatCode>
                <c:ptCount val="5"/>
                <c:pt idx="0">
                  <c:v>2.4</c:v>
                </c:pt>
                <c:pt idx="1">
                  <c:v>5.3</c:v>
                </c:pt>
                <c:pt idx="2">
                  <c:v>7.2</c:v>
                </c:pt>
                <c:pt idx="3">
                  <c:v>14.7</c:v>
                </c:pt>
                <c:pt idx="4">
                  <c:v>27</c:v>
                </c:pt>
              </c:numCache>
            </c:numRef>
          </c:val>
          <c:smooth val="0"/>
          <c:extLst>
            <c:ext xmlns:c16="http://schemas.microsoft.com/office/drawing/2014/chart" uri="{C3380CC4-5D6E-409C-BE32-E72D297353CC}">
              <c16:uniqueId val="{00000000-F1DB-394B-B106-505EB6E98E06}"/>
            </c:ext>
          </c:extLst>
        </c:ser>
        <c:ser>
          <c:idx val="1"/>
          <c:order val="1"/>
          <c:tx>
            <c:strRef>
              <c:f>Sheet1!$C$1</c:f>
              <c:strCache>
                <c:ptCount val="1"/>
                <c:pt idx="0">
                  <c:v>Cigarettes</c:v>
                </c:pt>
              </c:strCache>
            </c:strRef>
          </c:tx>
          <c:spPr>
            <a:ln w="50800" cap="rnd">
              <a:solidFill>
                <a:srgbClr val="1B3630"/>
              </a:solidFill>
              <a:round/>
            </a:ln>
            <a:effectLst/>
          </c:spPr>
          <c:marker>
            <c:symbol val="none"/>
          </c:marker>
          <c:dLbls>
            <c:dLbl>
              <c:idx val="0"/>
              <c:layout>
                <c:manualLayout>
                  <c:x val="-2.412698412698415E-2"/>
                  <c:y val="-5.27178555001011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B0-3C47-B9C5-60756E70D453}"/>
                </c:ext>
              </c:extLst>
            </c:dLbl>
            <c:dLbl>
              <c:idx val="1"/>
              <c:layout>
                <c:manualLayout>
                  <c:x val="-2.3536224638586845E-2"/>
                  <c:y val="-5.773860364296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B0-3C47-B9C5-60756E70D453}"/>
                </c:ext>
              </c:extLst>
            </c:dLbl>
            <c:dLbl>
              <c:idx val="2"/>
              <c:layout>
                <c:manualLayout>
                  <c:x val="-2.2360445685030199E-2"/>
                  <c:y val="4.7697107357234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B0-3C47-B9C5-60756E70D453}"/>
                </c:ext>
              </c:extLst>
            </c:dLbl>
            <c:dLbl>
              <c:idx val="3"/>
              <c:layout>
                <c:manualLayout>
                  <c:x val="-1.8833108824360005E-2"/>
                  <c:y val="-5.773860364296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B0-3C47-B9C5-60756E70D453}"/>
                </c:ext>
              </c:extLst>
            </c:dLbl>
            <c:dLbl>
              <c:idx val="4"/>
              <c:layout>
                <c:manualLayout>
                  <c:x val="-1.8833108824359918E-2"/>
                  <c:y val="4.5186733285800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B0-3C47-B9C5-60756E70D453}"/>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Sheet1!$A$2:$A$6</c:f>
              <c:numCache>
                <c:formatCode>General</c:formatCode>
                <c:ptCount val="5"/>
                <c:pt idx="0">
                  <c:v>2011</c:v>
                </c:pt>
                <c:pt idx="1">
                  <c:v>2013</c:v>
                </c:pt>
                <c:pt idx="2">
                  <c:v>2015</c:v>
                </c:pt>
                <c:pt idx="3">
                  <c:v>2017</c:v>
                </c:pt>
                <c:pt idx="4">
                  <c:v>2019</c:v>
                </c:pt>
              </c:numCache>
            </c:numRef>
          </c:cat>
          <c:val>
            <c:numRef>
              <c:f>Sheet1!$C$2:$C$6</c:f>
              <c:numCache>
                <c:formatCode>General</c:formatCode>
                <c:ptCount val="5"/>
                <c:pt idx="0">
                  <c:v>14</c:v>
                </c:pt>
                <c:pt idx="1">
                  <c:v>8.9</c:v>
                </c:pt>
                <c:pt idx="2">
                  <c:v>5.6</c:v>
                </c:pt>
                <c:pt idx="3">
                  <c:v>3.5</c:v>
                </c:pt>
                <c:pt idx="4">
                  <c:v>3.7</c:v>
                </c:pt>
              </c:numCache>
            </c:numRef>
          </c:val>
          <c:smooth val="0"/>
          <c:extLst>
            <c:ext xmlns:c16="http://schemas.microsoft.com/office/drawing/2014/chart" uri="{C3380CC4-5D6E-409C-BE32-E72D297353CC}">
              <c16:uniqueId val="{00000002-F1DB-394B-B106-505EB6E98E06}"/>
            </c:ext>
          </c:extLst>
        </c:ser>
        <c:dLbls>
          <c:dLblPos val="ctr"/>
          <c:showLegendKey val="0"/>
          <c:showVal val="1"/>
          <c:showCatName val="0"/>
          <c:showSerName val="0"/>
          <c:showPercent val="0"/>
          <c:showBubbleSize val="0"/>
        </c:dLbls>
        <c:smooth val="0"/>
        <c:axId val="391411864"/>
        <c:axId val="391413432"/>
      </c:lineChart>
      <c:catAx>
        <c:axId val="391411864"/>
        <c:scaling>
          <c:orientation val="minMax"/>
        </c:scaling>
        <c:delete val="0"/>
        <c:axPos val="b"/>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91413432"/>
        <c:crosses val="autoZero"/>
        <c:auto val="1"/>
        <c:lblAlgn val="ctr"/>
        <c:lblOffset val="100"/>
        <c:noMultiLvlLbl val="0"/>
      </c:catAx>
      <c:valAx>
        <c:axId val="391413432"/>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91411864"/>
        <c:crosses val="autoZero"/>
        <c:crossBetween val="between"/>
      </c:valAx>
      <c:spPr>
        <a:noFill/>
        <a:ln w="25400">
          <a:noFill/>
        </a:ln>
        <a:effectLst/>
      </c:spPr>
    </c:plotArea>
    <c:legend>
      <c:legendPos val="t"/>
      <c:legendEntry>
        <c:idx val="0"/>
        <c:txPr>
          <a:bodyPr rot="0" spcFirstLastPara="1" vertOverflow="ellipsis" vert="horz" wrap="square" anchor="ctr" anchorCtr="1"/>
          <a:lstStyle/>
          <a:p>
            <a:pPr>
              <a:defRPr sz="1300" b="0" i="0" u="sng"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sng" strike="noStrike" kern="1200" baseline="0">
                <a:solidFill>
                  <a:schemeClr val="bg1"/>
                </a:solidFill>
                <a:latin typeface="+mn-lt"/>
                <a:ea typeface="+mn-ea"/>
                <a:cs typeface="+mn-cs"/>
              </a:defRPr>
            </a:pPr>
            <a:endParaRPr lang="en-US"/>
          </a:p>
        </c:txPr>
      </c:legendEntry>
      <c:layout>
        <c:manualLayout>
          <c:xMode val="edge"/>
          <c:yMode val="edge"/>
          <c:x val="0.33971855369930609"/>
          <c:y val="0.45673903989458803"/>
          <c:w val="0.34320284038569254"/>
          <c:h val="5.16700214093398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rgbClr val="1B363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4/1/2022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Highlighted sections must be customized by presenter</a:t>
            </a:r>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294490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point drives home the point that ENDS can and have been used as delivery systems for substances other than nicotine.</a:t>
            </a:r>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09191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Displayed here are a variety of cannabis items related to vaping.  Starting</a:t>
            </a:r>
            <a:r>
              <a:rPr lang="en-US" baseline="0" dirty="0"/>
              <a:t> at the top left, referred to as a “PAX”, this item mimics the Juul pod and will fit only those systems or “batteries”.  Also notice the THC strength in each of these products.  This first one being 87.53% pure THC.  The second item is a “screw on” style cartridge that is meant to fit a rechargeable battery or “pen”.  Very similar to the first item, but specific to a “pen style” system.  The next two item are disposal style systems, or systems that do not have a rechargeable battery.  The last two items on the top row are examples of other forms of THC that can be vaped.  The first is called crumble and the other is called shatter.  They get their names because of their consistency which is representative of their extraction/purification methodology.  These forms of THC can be vaped in a “pen style” delivery system pictured below, or they can be vaped in the form of a “dab” (see picture below), or they can be vaped in the form of “free basing” using the glass straw pictured below.  (The end of the straw is heated with a torch style lighter to produce maximum heat and the hot tip touches the THC product while the user inhales on the opposite end.  Lastly pictured is the Volcano style vaporizer.  This unit is plugged into an electrical outlet and the vapor is captured inside a plastic bag which the user inhales.  Typically this is used to vape cannabis plant or flower instead of concentrates.</a:t>
            </a:r>
            <a:endParaRPr lang="en-US" sz="1200" i="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145167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the data so you can then remind folks that vaping, alcohol and adult use cannabis all require a person to be 21-year old (unless a medical exemption exists)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graph compares the percentage of high school students reporting 30-day use of Electronic Vapor Products versus combustible cigarettes from 2011-2019.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clearly shows a surge in electronic vapor products in the last few years since the explosion of e-cigarette options that occurred around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also highlights that combustible cigarette use among youth is waning.</a:t>
            </a:r>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17417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showcases the disparity in vape usage among subgroups of the student population.</a:t>
            </a:r>
          </a:p>
          <a:p>
            <a:endParaRPr lang="en-US" dirty="0"/>
          </a:p>
          <a:p>
            <a:r>
              <a:rPr lang="en-US" dirty="0"/>
              <a:t>Students more who reported vaping at elevated rates compared to their peers included:</a:t>
            </a:r>
          </a:p>
          <a:p>
            <a:pPr marL="171450" indent="-171450">
              <a:buFont typeface="Arial" panose="020B0604020202020204" pitchFamily="34" charset="0"/>
              <a:buChar char="•"/>
            </a:pPr>
            <a:r>
              <a:rPr lang="en-US" dirty="0"/>
              <a:t>Female Students</a:t>
            </a:r>
          </a:p>
          <a:p>
            <a:pPr marL="171450" indent="-171450">
              <a:buFont typeface="Arial" panose="020B0604020202020204" pitchFamily="34" charset="0"/>
              <a:buChar char="•"/>
            </a:pPr>
            <a:r>
              <a:rPr lang="en-US" dirty="0"/>
              <a:t>Students at later stages in the education (seen in the incremental climb in usage rates as move from 9</a:t>
            </a:r>
            <a:r>
              <a:rPr lang="en-US" baseline="30000" dirty="0"/>
              <a:t>th</a:t>
            </a:r>
            <a:r>
              <a:rPr lang="en-US" dirty="0"/>
              <a:t> to 12</a:t>
            </a:r>
            <a:r>
              <a:rPr lang="en-US" baseline="30000" dirty="0"/>
              <a:t>th</a:t>
            </a:r>
            <a:r>
              <a:rPr lang="en-US" dirty="0"/>
              <a:t> grade students)</a:t>
            </a:r>
          </a:p>
          <a:p>
            <a:pPr marL="171450" indent="-171450">
              <a:buFont typeface="Arial" panose="020B0604020202020204" pitchFamily="34" charset="0"/>
              <a:buChar char="•"/>
            </a:pPr>
            <a:r>
              <a:rPr lang="en-US" dirty="0"/>
              <a:t>White (non-Hispanic) students</a:t>
            </a:r>
          </a:p>
          <a:p>
            <a:pPr marL="171450" indent="-171450">
              <a:buFont typeface="Arial" panose="020B0604020202020204" pitchFamily="34" charset="0"/>
              <a:buChar char="•"/>
            </a:pPr>
            <a:r>
              <a:rPr lang="en-US" dirty="0"/>
              <a:t>Students who identified as Gay, Lesbian, and/or bisexual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Special attention should be paid while implementing and/or developing prevention strategies to ensure that these folks particular/differential experiences are considered and thoughtfully integrated into the framing of prevention practices. </a:t>
            </a:r>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423449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anose="020B0604020202020204" pitchFamily="34" charset="0"/>
                <a:cs typeface="Arial" panose="020B0604020202020204" pitchFamily="34" charset="0"/>
              </a:rPr>
              <a:t>Now let us review some of the poor health outcomes that have been associated with youth ENDS usage.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solidFill>
                  <a:srgbClr val="002060"/>
                </a:solidFill>
                <a:latin typeface="Arial" panose="020B0604020202020204" pitchFamily="34" charset="0"/>
                <a:cs typeface="Arial" panose="020B0604020202020204" pitchFamily="34" charset="0"/>
              </a:rPr>
              <a:t>The first thing we must recognize is that </a:t>
            </a:r>
            <a:r>
              <a:rPr lang="en-US" sz="1200" b="1" u="sng" dirty="0">
                <a:solidFill>
                  <a:srgbClr val="002060"/>
                </a:solidFill>
                <a:latin typeface="Arial" panose="020B0604020202020204" pitchFamily="34" charset="0"/>
                <a:cs typeface="Arial" panose="020B0604020202020204" pitchFamily="34" charset="0"/>
              </a:rPr>
              <a:t>NICOTINE IS TOXIC</a:t>
            </a:r>
            <a:endParaRPr lang="en-US" sz="1200" b="0" u="none" dirty="0">
              <a:solidFill>
                <a:srgbClr val="002060"/>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u="none" dirty="0">
                <a:solidFill>
                  <a:srgbClr val="002060"/>
                </a:solidFill>
                <a:latin typeface="Arial" panose="020B0604020202020204" pitchFamily="34" charset="0"/>
                <a:cs typeface="Arial" panose="020B0604020202020204" pitchFamily="34" charset="0"/>
              </a:rPr>
              <a:t>Text on Slide</a:t>
            </a:r>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74718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of the we will review why youth are vaping by covering the following;</a:t>
            </a:r>
          </a:p>
          <a:p>
            <a:pPr marL="171450" indent="-171450">
              <a:buFont typeface="Arial" panose="020B0604020202020204" pitchFamily="34" charset="0"/>
              <a:buChar char="•"/>
            </a:pPr>
            <a:r>
              <a:rPr lang="en-US" dirty="0"/>
              <a:t>Youth survey reports on reasons why they vape</a:t>
            </a:r>
          </a:p>
          <a:p>
            <a:pPr marL="171450" indent="-171450">
              <a:buFont typeface="Arial" panose="020B0604020202020204" pitchFamily="34" charset="0"/>
              <a:buChar char="•"/>
            </a:pPr>
            <a:r>
              <a:rPr lang="en-US" dirty="0"/>
              <a:t>The effect of ENDS marketing</a:t>
            </a:r>
          </a:p>
          <a:p>
            <a:pPr marL="171450" indent="-171450">
              <a:buFont typeface="Arial" panose="020B0604020202020204" pitchFamily="34" charset="0"/>
              <a:buChar char="•"/>
            </a:pPr>
            <a:r>
              <a:rPr lang="en-US" dirty="0"/>
              <a:t>Several individual and environmental characteristics that increase a youth’s likelihood of vaping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400244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 kids vape?</a:t>
            </a:r>
          </a:p>
          <a:p>
            <a:endParaRPr lang="en-US" dirty="0"/>
          </a:p>
          <a:p>
            <a:r>
              <a:rPr lang="en-US" dirty="0"/>
              <a:t>The kids were surveyed, and they reported the following:</a:t>
            </a:r>
          </a:p>
          <a:p>
            <a:pPr marL="171450" indent="-171450">
              <a:buFont typeface="Arial" panose="020B0604020202020204" pitchFamily="34" charset="0"/>
              <a:buChar char="•"/>
            </a:pPr>
            <a:r>
              <a:rPr lang="en-US" dirty="0"/>
              <a:t>According to the 2019 Monitoring the Future Survey kids vape because</a:t>
            </a:r>
          </a:p>
          <a:p>
            <a:pPr marL="628650" lvl="1" indent="-171450">
              <a:buFont typeface="Arial" panose="020B0604020202020204" pitchFamily="34" charset="0"/>
              <a:buChar char="•"/>
            </a:pPr>
            <a:r>
              <a:rPr lang="en-US" dirty="0"/>
              <a:t>They want to experiment</a:t>
            </a:r>
          </a:p>
          <a:p>
            <a:pPr marL="628650" lvl="1" indent="-171450">
              <a:buFont typeface="Arial" panose="020B0604020202020204" pitchFamily="34" charset="0"/>
              <a:buChar char="•"/>
            </a:pPr>
            <a:r>
              <a:rPr lang="en-US" dirty="0"/>
              <a:t>They like the flavors</a:t>
            </a:r>
          </a:p>
          <a:p>
            <a:pPr marL="628650" lvl="1" indent="-171450">
              <a:buFont typeface="Arial" panose="020B0604020202020204" pitchFamily="34" charset="0"/>
              <a:buChar char="•"/>
            </a:pPr>
            <a:r>
              <a:rPr lang="en-US" dirty="0"/>
              <a:t>They are addicted to these devices</a:t>
            </a:r>
          </a:p>
          <a:p>
            <a:pPr marL="628650" lvl="1" indent="-171450">
              <a:buFont typeface="Arial" panose="020B0604020202020204" pitchFamily="34" charset="0"/>
              <a:buChar char="•"/>
            </a:pPr>
            <a:r>
              <a:rPr lang="en-US" dirty="0"/>
              <a:t>The devices are easy to conceal</a:t>
            </a:r>
          </a:p>
          <a:p>
            <a:pPr marL="171450" lvl="0" indent="-171450">
              <a:buFont typeface="Arial" panose="020B0604020202020204" pitchFamily="34" charset="0"/>
              <a:buChar char="•"/>
            </a:pPr>
            <a:r>
              <a:rPr lang="en-US" dirty="0"/>
              <a:t>And according to data from the 2016 National Youth Tobacco Survey, published by the Truth Initiative kids reported vaping because</a:t>
            </a:r>
          </a:p>
          <a:p>
            <a:pPr marL="628650" lvl="1" indent="-171450">
              <a:buFont typeface="Arial" panose="020B0604020202020204" pitchFamily="34" charset="0"/>
              <a:buChar char="•"/>
            </a:pPr>
            <a:r>
              <a:rPr lang="en-US" sz="1800" dirty="0"/>
              <a:t>Because a friend or family member used them</a:t>
            </a:r>
          </a:p>
          <a:p>
            <a:pPr marL="628650" lvl="1" indent="-171450">
              <a:buFont typeface="Arial" panose="020B0604020202020204" pitchFamily="34" charset="0"/>
              <a:buChar char="•"/>
            </a:pPr>
            <a:r>
              <a:rPr lang="en-US" sz="1800" dirty="0"/>
              <a:t>The availability of flavors, like mint, candy, fruit or chocolate</a:t>
            </a:r>
          </a:p>
          <a:p>
            <a:pPr marL="628650" lvl="1" indent="-171450">
              <a:buFont typeface="Arial" panose="020B0604020202020204" pitchFamily="34" charset="0"/>
              <a:buChar char="•"/>
            </a:pPr>
            <a:r>
              <a:rPr lang="en-US" sz="1800" dirty="0"/>
              <a:t>The belief that e-cigarettes are less harmful than other forms of tobacco, such as cigarettes</a:t>
            </a:r>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3027265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fundamental reason why ENDS became so popular among youth is because the marketing and associated messaging was targeted directly at them through glitzy eye-catching advertisements on the several of the most popular social media platforms for youth.</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2456811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200"/>
              </a:spcBef>
              <a:buFont typeface="Arial" panose="020B0604020202020204" pitchFamily="34" charset="0"/>
              <a:buNone/>
            </a:pPr>
            <a:r>
              <a:rPr lang="en-US" b="1" dirty="0"/>
              <a:t>Risk Factors are the characteristics (ranging from individual to societal) that increase the likelihood of an individual using substances</a:t>
            </a:r>
          </a:p>
          <a:p>
            <a:pPr marL="0" indent="0">
              <a:lnSpc>
                <a:spcPct val="100000"/>
              </a:lnSpc>
              <a:spcBef>
                <a:spcPts val="200"/>
              </a:spcBef>
              <a:buFont typeface="Arial" panose="020B0604020202020204" pitchFamily="34" charset="0"/>
              <a:buNone/>
            </a:pPr>
            <a:endParaRPr lang="en-US" b="1" dirty="0"/>
          </a:p>
          <a:p>
            <a:pPr marL="0" indent="0">
              <a:lnSpc>
                <a:spcPct val="100000"/>
              </a:lnSpc>
              <a:spcBef>
                <a:spcPts val="200"/>
              </a:spcBef>
              <a:buFont typeface="Arial" panose="020B0604020202020204" pitchFamily="34" charset="0"/>
              <a:buNone/>
            </a:pPr>
            <a:r>
              <a:rPr lang="en-US" b="1" dirty="0"/>
              <a:t>Focusing on risk factors associated with vaping here just a few:</a:t>
            </a:r>
          </a:p>
          <a:p>
            <a:pPr marL="0" indent="0">
              <a:lnSpc>
                <a:spcPct val="100000"/>
              </a:lnSpc>
              <a:spcBef>
                <a:spcPts val="200"/>
              </a:spcBef>
              <a:buFont typeface="Arial" panose="020B0604020202020204" pitchFamily="34" charset="0"/>
              <a:buNone/>
            </a:pPr>
            <a:endParaRPr lang="en-US" b="1" dirty="0"/>
          </a:p>
          <a:p>
            <a:pPr marL="0" indent="0">
              <a:lnSpc>
                <a:spcPct val="100000"/>
              </a:lnSpc>
              <a:spcBef>
                <a:spcPts val="200"/>
              </a:spcBef>
              <a:buFont typeface="Arial" panose="020B0604020202020204" pitchFamily="34" charset="0"/>
              <a:buNone/>
            </a:pPr>
            <a:r>
              <a:rPr lang="en-US" b="1" dirty="0"/>
              <a:t>Individual Level</a:t>
            </a:r>
          </a:p>
          <a:p>
            <a:pPr marL="285750" indent="-285750">
              <a:lnSpc>
                <a:spcPct val="100000"/>
              </a:lnSpc>
              <a:spcBef>
                <a:spcPts val="200"/>
              </a:spcBef>
              <a:buFont typeface="Arial" panose="020B0604020202020204" pitchFamily="34" charset="0"/>
              <a:buChar char="•"/>
            </a:pPr>
            <a:r>
              <a:rPr lang="en-US" dirty="0"/>
              <a:t>Perception of harm.  Youth who perceive vaping as safe or less harmful than cigarettes are more likely to vape.</a:t>
            </a:r>
          </a:p>
          <a:p>
            <a:pPr marL="285750" indent="-285750">
              <a:lnSpc>
                <a:spcPct val="100000"/>
              </a:lnSpc>
              <a:spcBef>
                <a:spcPts val="200"/>
              </a:spcBef>
              <a:buFont typeface="Arial" panose="020B0604020202020204" pitchFamily="34" charset="0"/>
              <a:buChar char="•"/>
            </a:pPr>
            <a:r>
              <a:rPr lang="en-US" dirty="0"/>
              <a:t>Specific groups of youth and young adults have higher rates of vaping. Data show LGBTQ+ youth and white, non-Hispanic youth vape at higher rates.</a:t>
            </a:r>
          </a:p>
          <a:p>
            <a:pPr marL="285750" indent="-285750">
              <a:lnSpc>
                <a:spcPct val="100000"/>
              </a:lnSpc>
              <a:spcBef>
                <a:spcPts val="200"/>
              </a:spcBef>
              <a:buFont typeface="Arial" panose="020B0604020202020204" pitchFamily="34" charset="0"/>
              <a:buChar char="•"/>
            </a:pPr>
            <a:r>
              <a:rPr lang="en-US" dirty="0"/>
              <a:t>Age of first use &amp; adolescent brain.  The younger a person starts using a substance increases the risk of misuse and addiction.  Also, developing adolescent brains make youth more vulnerable to addiction.  </a:t>
            </a:r>
          </a:p>
          <a:p>
            <a:pPr marL="285750" indent="-285750">
              <a:lnSpc>
                <a:spcPct val="100000"/>
              </a:lnSpc>
              <a:spcBef>
                <a:spcPts val="200"/>
              </a:spcBef>
              <a:buFont typeface="Arial" panose="020B0604020202020204" pitchFamily="34" charset="0"/>
              <a:buChar char="•"/>
            </a:pPr>
            <a:r>
              <a:rPr lang="en-US" dirty="0"/>
              <a:t>Nicotine changes the structure of brain to increase vulnerability to other substances. </a:t>
            </a:r>
          </a:p>
          <a:p>
            <a:pPr marL="285750" indent="-285750">
              <a:lnSpc>
                <a:spcPct val="100000"/>
              </a:lnSpc>
              <a:spcBef>
                <a:spcPts val="200"/>
              </a:spcBef>
              <a:buFont typeface="Arial" panose="020B0604020202020204" pitchFamily="34" charset="0"/>
              <a:buChar char="•"/>
            </a:pPr>
            <a:endParaRPr lang="en-US" dirty="0"/>
          </a:p>
          <a:p>
            <a:pPr marL="0" indent="0">
              <a:lnSpc>
                <a:spcPct val="100000"/>
              </a:lnSpc>
              <a:spcBef>
                <a:spcPts val="200"/>
              </a:spcBef>
              <a:buFont typeface="Arial" panose="020B0604020202020204" pitchFamily="34" charset="0"/>
              <a:buNone/>
            </a:pPr>
            <a:r>
              <a:rPr lang="en-US" b="1" dirty="0"/>
              <a:t>Relationship Level</a:t>
            </a:r>
          </a:p>
          <a:p>
            <a:pPr marL="285750" indent="-285750">
              <a:lnSpc>
                <a:spcPct val="100000"/>
              </a:lnSpc>
              <a:spcBef>
                <a:spcPts val="200"/>
              </a:spcBef>
              <a:buFont typeface="Arial" panose="020B0604020202020204" pitchFamily="34" charset="0"/>
              <a:buChar char="•"/>
            </a:pPr>
            <a:r>
              <a:rPr lang="en-US" dirty="0"/>
              <a:t>Perception of peer approval.  Youth who think their friends approve of vaping are more likely to vape. </a:t>
            </a:r>
          </a:p>
          <a:p>
            <a:pPr marL="285750" indent="-285750">
              <a:lnSpc>
                <a:spcPct val="100000"/>
              </a:lnSpc>
              <a:spcBef>
                <a:spcPts val="200"/>
              </a:spcBef>
              <a:buFont typeface="Arial" panose="020B0604020202020204" pitchFamily="34" charset="0"/>
              <a:buChar char="•"/>
            </a:pPr>
            <a:r>
              <a:rPr lang="en-US" dirty="0"/>
              <a:t>Perception of parent approval.  Youth who have parents who express their disapproval are less likely to vape.</a:t>
            </a:r>
          </a:p>
          <a:p>
            <a:pPr marL="285750" indent="-285750">
              <a:lnSpc>
                <a:spcPct val="100000"/>
              </a:lnSpc>
              <a:spcBef>
                <a:spcPts val="200"/>
              </a:spcBef>
              <a:buFont typeface="Arial" panose="020B0604020202020204" pitchFamily="34" charset="0"/>
              <a:buChar char="•"/>
            </a:pPr>
            <a:r>
              <a:rPr lang="en-US" dirty="0"/>
              <a:t>Observing parents use.  Parents who use increases youth’s perception that vaping is safe.</a:t>
            </a:r>
          </a:p>
          <a:p>
            <a:pPr marL="285750" indent="-285750">
              <a:lnSpc>
                <a:spcPct val="100000"/>
              </a:lnSpc>
              <a:spcBef>
                <a:spcPts val="200"/>
              </a:spcBef>
              <a:buFont typeface="Arial" panose="020B0604020202020204" pitchFamily="34" charset="0"/>
              <a:buChar char="•"/>
            </a:pPr>
            <a:r>
              <a:rPr lang="en-US" dirty="0"/>
              <a:t>Social access.   Youth who easily get vapes from friends and/or parents increase the possibility of use.</a:t>
            </a:r>
          </a:p>
          <a:p>
            <a:pPr marL="285750" indent="-285750">
              <a:lnSpc>
                <a:spcPct val="100000"/>
              </a:lnSpc>
              <a:spcBef>
                <a:spcPts val="200"/>
              </a:spcBef>
              <a:buFont typeface="Arial" panose="020B0604020202020204" pitchFamily="34" charset="0"/>
              <a:buChar char="•"/>
            </a:pPr>
            <a:r>
              <a:rPr lang="en-US" dirty="0"/>
              <a:t>Social culture of vaping with peers.  Youth who interact with peers who vape have easy access and may see vaping as less harmful. </a:t>
            </a:r>
          </a:p>
          <a:p>
            <a:endParaRPr lang="en-US" dirty="0"/>
          </a:p>
          <a:p>
            <a:r>
              <a:rPr lang="en-US" b="1" dirty="0"/>
              <a:t>Community Level</a:t>
            </a:r>
          </a:p>
          <a:p>
            <a:pPr marL="285750" indent="-285750">
              <a:lnSpc>
                <a:spcPct val="100000"/>
              </a:lnSpc>
              <a:spcBef>
                <a:spcPts val="200"/>
              </a:spcBef>
              <a:buFont typeface="Arial" panose="020B0604020202020204" pitchFamily="34" charset="0"/>
              <a:buChar char="•"/>
            </a:pPr>
            <a:r>
              <a:rPr lang="en-US" dirty="0"/>
              <a:t>Retail access.  CT Tobacco 21 law applies to the sale of vapes and cigarettes.  Stores that illegally sell to underage youth and young adults increase the possibility for youth vaping. </a:t>
            </a:r>
          </a:p>
          <a:p>
            <a:pPr marL="285750" indent="-285750">
              <a:lnSpc>
                <a:spcPct val="100000"/>
              </a:lnSpc>
              <a:spcBef>
                <a:spcPts val="200"/>
              </a:spcBef>
              <a:buFont typeface="Arial" panose="020B0604020202020204" pitchFamily="34" charset="0"/>
              <a:buChar char="•"/>
            </a:pPr>
            <a:r>
              <a:rPr lang="en-US" dirty="0"/>
              <a:t>Social access at school.  Youth may share, obtain or purchase vapes from other students at school.  </a:t>
            </a:r>
          </a:p>
          <a:p>
            <a:pPr marL="285750" indent="-285750">
              <a:lnSpc>
                <a:spcPct val="100000"/>
              </a:lnSpc>
              <a:spcBef>
                <a:spcPts val="200"/>
              </a:spcBef>
              <a:buFont typeface="Arial" panose="020B0604020202020204" pitchFamily="34" charset="0"/>
              <a:buChar char="•"/>
            </a:pPr>
            <a:r>
              <a:rPr lang="en-US" dirty="0"/>
              <a:t>Smoke free policies in CT also prohibit vaping. Tobacco policies should target vaping, too. </a:t>
            </a:r>
          </a:p>
          <a:p>
            <a:pPr marL="285750" indent="-285750">
              <a:lnSpc>
                <a:spcPct val="100000"/>
              </a:lnSpc>
              <a:spcBef>
                <a:spcPts val="200"/>
              </a:spcBef>
              <a:buFont typeface="Arial" panose="020B0604020202020204" pitchFamily="34" charset="0"/>
              <a:buChar char="•"/>
            </a:pPr>
            <a:r>
              <a:rPr lang="en-US" dirty="0"/>
              <a:t>Regulatory: labeling, pricing, taxes.  States have the potential to reduce access through licensing, prices and taxing policies. </a:t>
            </a:r>
          </a:p>
          <a:p>
            <a:endParaRPr lang="en-US" b="1" dirty="0"/>
          </a:p>
          <a:p>
            <a:r>
              <a:rPr lang="en-US" b="1" dirty="0"/>
              <a:t>Society/Cultural Level</a:t>
            </a:r>
          </a:p>
          <a:p>
            <a:pPr marL="285750" indent="-285750">
              <a:lnSpc>
                <a:spcPct val="100000"/>
              </a:lnSpc>
              <a:spcBef>
                <a:spcPts val="200"/>
              </a:spcBef>
              <a:buFont typeface="Arial" panose="020B0604020202020204" pitchFamily="34" charset="0"/>
              <a:buChar char="•"/>
            </a:pPr>
            <a:r>
              <a:rPr lang="en-US" dirty="0"/>
              <a:t>Vaping companies target youth and young adults through advertising on social media . Many using tobacco marketing practices from the past.  Adults may not be aware of this advertising directed toward youth.  </a:t>
            </a:r>
          </a:p>
          <a:p>
            <a:pPr marL="285750" indent="-285750">
              <a:lnSpc>
                <a:spcPct val="100000"/>
              </a:lnSpc>
              <a:spcBef>
                <a:spcPts val="200"/>
              </a:spcBef>
              <a:buFont typeface="Arial" panose="020B0604020202020204" pitchFamily="34" charset="0"/>
              <a:buChar char="•"/>
            </a:pPr>
            <a:r>
              <a:rPr lang="en-US" dirty="0"/>
              <a:t>Youth/young adults create online communities sharing information and demonstrating vaping techniques. Online viewing can contribute to the perception that vaping is harmless and the misperception that more youth are vaping than actually are.</a:t>
            </a:r>
          </a:p>
          <a:p>
            <a:pPr marL="285750" indent="-285750">
              <a:lnSpc>
                <a:spcPct val="100000"/>
              </a:lnSpc>
              <a:spcBef>
                <a:spcPts val="200"/>
              </a:spcBef>
              <a:buFont typeface="Arial" panose="020B0604020202020204" pitchFamily="34" charset="0"/>
              <a:buChar char="•"/>
            </a:pPr>
            <a:r>
              <a:rPr lang="en-US" dirty="0"/>
              <a:t>Online purchasing of vapes can increase access and use.</a:t>
            </a:r>
          </a:p>
          <a:p>
            <a:endParaRPr lang="en-US" b="1"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3971119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337182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Highlighted sections must be customized by presenter</a:t>
            </a:r>
          </a:p>
          <a:p>
            <a:endParaRPr lang="en-US" dirty="0"/>
          </a:p>
          <a:p>
            <a:r>
              <a:rPr lang="en-US" dirty="0"/>
              <a:t>This RBHAO map/image is split up into sections that allow you to separate and highlight the region of interest.</a:t>
            </a:r>
          </a:p>
          <a:p>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975331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a:t>
            </a:r>
            <a:r>
              <a:rPr lang="en-US" baseline="0" dirty="0"/>
              <a:t> define prevention so that everyone has the same foundational understanding.</a:t>
            </a:r>
            <a:endParaRPr lang="en-US" dirty="0"/>
          </a:p>
        </p:txBody>
      </p:sp>
      <p:sp>
        <p:nvSpPr>
          <p:cNvPr id="4" name="Slide Number Placeholder 3"/>
          <p:cNvSpPr>
            <a:spLocks noGrp="1"/>
          </p:cNvSpPr>
          <p:nvPr>
            <p:ph type="sldNum" sz="quarter" idx="10"/>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1732621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There are certain characteristics that decrease the likelihood of individual vape use.  These</a:t>
            </a:r>
            <a:r>
              <a:rPr lang="en-US" baseline="0" dirty="0">
                <a:solidFill>
                  <a:schemeClr val="bg1"/>
                </a:solidFill>
              </a:rPr>
              <a:t> are referred to as “protective factors”.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Offered in this slide are examples of protective factors at each ecological level.</a:t>
            </a: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3564705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Arial" panose="020B0604020202020204" pitchFamily="34" charset="0"/>
                <a:cs typeface="Arial" panose="020B0604020202020204" pitchFamily="34" charset="0"/>
              </a:rPr>
              <a:t>9 out of 10 adult smokers begin by age 18.</a:t>
            </a:r>
            <a:r>
              <a:rPr lang="en-US" baseline="0" dirty="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The less youth see smoking/vaping, the less likely they are to use. Parents play a critical role in the solution … at home, at school, and in the community. </a:t>
            </a:r>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1110206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31155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prstClr val="black"/>
                </a:solidFill>
              </a:rPr>
              <a:t>Establish a vape/substance free household</a:t>
            </a:r>
          </a:p>
          <a:p>
            <a:r>
              <a:rPr lang="en-US" sz="1800" dirty="0">
                <a:solidFill>
                  <a:prstClr val="black"/>
                </a:solidFill>
              </a:rPr>
              <a:t>necessary, store vapes in a secure location</a:t>
            </a:r>
          </a:p>
          <a:p>
            <a:r>
              <a:rPr lang="en-US" sz="600" dirty="0">
                <a:solidFill>
                  <a:prstClr val="black"/>
                </a:solidFill>
              </a:rPr>
              <a:t>Ask local resource providers if they offer vaping education and cessation programs:</a:t>
            </a:r>
          </a:p>
          <a:p>
            <a:r>
              <a:rPr lang="en-US" sz="1800" dirty="0">
                <a:solidFill>
                  <a:prstClr val="black"/>
                </a:solidFill>
              </a:rPr>
              <a:t>Pediatrician</a:t>
            </a:r>
          </a:p>
          <a:p>
            <a:r>
              <a:rPr lang="en-US" sz="1800" dirty="0">
                <a:solidFill>
                  <a:prstClr val="black"/>
                </a:solidFill>
              </a:rPr>
              <a:t>Family doctor</a:t>
            </a:r>
          </a:p>
          <a:p>
            <a:r>
              <a:rPr lang="en-US" sz="1800" dirty="0">
                <a:solidFill>
                  <a:prstClr val="black"/>
                </a:solidFill>
              </a:rPr>
              <a:t>Health Clinic</a:t>
            </a:r>
          </a:p>
          <a:p>
            <a:r>
              <a:rPr lang="en-US" sz="1050" dirty="0">
                <a:solidFill>
                  <a:prstClr val="black"/>
                </a:solidFill>
              </a:rPr>
              <a:t>Know the facts! Before starting a conversation with your child review vaping health risks and any associated data.</a:t>
            </a:r>
          </a:p>
          <a:p>
            <a:r>
              <a:rPr lang="en-US" sz="1800" dirty="0">
                <a:solidFill>
                  <a:prstClr val="black"/>
                </a:solidFill>
              </a:rPr>
              <a:t>If your child has started vaping talk to them about why they are using</a:t>
            </a:r>
          </a:p>
          <a:p>
            <a:r>
              <a:rPr lang="en-US" sz="1800" dirty="0">
                <a:solidFill>
                  <a:prstClr val="black"/>
                </a:solidFill>
              </a:rPr>
              <a:t>In the next section we will outline some tips on how to start a conversation about vaping risks with your child</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259469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Highlighted sections must be customized by presenter</a:t>
            </a:r>
          </a:p>
          <a:p>
            <a:endParaRPr lang="en-US" dirty="0"/>
          </a:p>
          <a:p>
            <a:r>
              <a:rPr lang="en-US" dirty="0"/>
              <a:t>Insert organization specific icon or image to the right</a:t>
            </a:r>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86259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objectives for this presentation as follows:</a:t>
            </a:r>
          </a:p>
          <a:p>
            <a:pPr marL="228600" indent="-228600">
              <a:buFont typeface="+mj-lt"/>
              <a:buAutoNum type="arabicPeriod"/>
            </a:pPr>
            <a:r>
              <a:rPr lang="en-US" dirty="0"/>
              <a:t>Familiarize yourself with the law regarding tobacco/vape use</a:t>
            </a:r>
          </a:p>
          <a:p>
            <a:pPr marL="228600" indent="-228600">
              <a:buFont typeface="+mj-lt"/>
              <a:buAutoNum type="arabicPeriod"/>
            </a:pPr>
            <a:r>
              <a:rPr lang="en-US" dirty="0"/>
              <a:t>Gain a basic understanding of electronic delivery systems (ENDS)</a:t>
            </a:r>
          </a:p>
          <a:p>
            <a:pPr marL="228600" indent="-228600">
              <a:buFont typeface="+mj-lt"/>
              <a:buAutoNum type="arabicPeriod"/>
            </a:pPr>
            <a:r>
              <a:rPr lang="en-US" dirty="0"/>
              <a:t>Identify the short- and long-term health effects associated with vape/END usage</a:t>
            </a:r>
          </a:p>
          <a:p>
            <a:pPr marL="228600" indent="-228600">
              <a:buFont typeface="+mj-lt"/>
              <a:buAutoNum type="arabicPeriod"/>
            </a:pPr>
            <a:r>
              <a:rPr lang="en-US" dirty="0"/>
              <a:t>Review vape use survey data to identify usage trends among subgroups or special populations</a:t>
            </a:r>
          </a:p>
          <a:p>
            <a:pPr marL="228600" indent="-228600">
              <a:buFont typeface="+mj-lt"/>
              <a:buAutoNum type="arabicPeriod"/>
            </a:pPr>
            <a:r>
              <a:rPr lang="en-US" dirty="0"/>
              <a:t>Identify the risk and protective factors associated with vaping</a:t>
            </a:r>
          </a:p>
          <a:p>
            <a:pPr marL="228600" indent="-228600">
              <a:buFont typeface="+mj-lt"/>
              <a:buAutoNum type="arabicPeriod"/>
            </a:pPr>
            <a:r>
              <a:rPr lang="en-US" dirty="0"/>
              <a:t>Review strategies for parents to communicate with their children, schools, and community about vaping prevention.</a:t>
            </a:r>
          </a:p>
          <a:p>
            <a:pPr marL="228600" indent="-228600">
              <a:buFont typeface="+mj-lt"/>
              <a:buAutoNum type="arabicPeriod"/>
            </a:pPr>
            <a:r>
              <a:rPr lang="en-US" dirty="0"/>
              <a:t>Provide additional resources for future learning</a:t>
            </a:r>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242925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accomplish the forementioned learning objectives, we will proceed with the following agenda:</a:t>
            </a:r>
          </a:p>
          <a:p>
            <a:pPr marL="228600" indent="-228600">
              <a:buFont typeface="+mj-lt"/>
              <a:buAutoNum type="arabicPeriod"/>
            </a:pPr>
            <a:r>
              <a:rPr lang="en-US" dirty="0"/>
              <a:t>In section 1, we will get to know the basics regarding Electronic Nicotine Delivery Systems</a:t>
            </a:r>
          </a:p>
          <a:p>
            <a:pPr marL="228600" indent="-228600">
              <a:buFont typeface="+mj-lt"/>
              <a:buAutoNum type="arabicPeriod"/>
            </a:pPr>
            <a:r>
              <a:rPr lang="en-US" dirty="0"/>
              <a:t>In section 2, we will review several of the reasons why kids/youth vape</a:t>
            </a:r>
          </a:p>
          <a:p>
            <a:pPr marL="228600" indent="-228600">
              <a:buFont typeface="+mj-lt"/>
              <a:buAutoNum type="arabicPeriod"/>
            </a:pPr>
            <a:r>
              <a:rPr lang="en-US" dirty="0"/>
              <a:t>In section 3, we will cover various vape prevention strategies that parents can implement</a:t>
            </a:r>
          </a:p>
          <a:p>
            <a:pPr marL="228600" indent="-228600">
              <a:buFont typeface="+mj-lt"/>
              <a:buAutoNum type="arabicPeriod"/>
            </a:pPr>
            <a:r>
              <a:rPr lang="en-US" dirty="0"/>
              <a:t>In section 4, we will do thorough review of communication tips for parents when talking about substance/vape use prevention with their children</a:t>
            </a:r>
          </a:p>
          <a:p>
            <a:pPr marL="228600" indent="-228600">
              <a:buFont typeface="+mj-lt"/>
              <a:buAutoNum type="arabicPeriod"/>
            </a:pPr>
            <a:r>
              <a:rPr lang="en-US" dirty="0"/>
              <a:t>In section 5, there will be several resources for future learning, advocacy, organizing, and prevention</a:t>
            </a:r>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416314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with section in which we will review the following:</a:t>
            </a:r>
          </a:p>
          <a:p>
            <a:pPr marL="171450" indent="-171450">
              <a:buFont typeface="Arial" panose="020B0604020202020204" pitchFamily="34" charset="0"/>
              <a:buChar char="•"/>
            </a:pPr>
            <a:r>
              <a:rPr lang="en-US" dirty="0"/>
              <a:t>The law regarding use, purchase, and/or engagement in with the following E-Cigs, Cannabis, Alcohol, Gambling, and Handguns</a:t>
            </a:r>
          </a:p>
          <a:p>
            <a:pPr marL="171450" indent="-171450">
              <a:buFont typeface="Arial" panose="020B0604020202020204" pitchFamily="34" charset="0"/>
              <a:buChar char="•"/>
            </a:pPr>
            <a:r>
              <a:rPr lang="en-US" dirty="0"/>
              <a:t>The various types of ENDS that are on the market</a:t>
            </a:r>
          </a:p>
          <a:p>
            <a:pPr marL="171450" indent="-171450">
              <a:buFont typeface="Arial" panose="020B0604020202020204" pitchFamily="34" charset="0"/>
              <a:buChar char="•"/>
            </a:pPr>
            <a:r>
              <a:rPr lang="en-US" dirty="0"/>
              <a:t>How the ENDS work?</a:t>
            </a:r>
          </a:p>
          <a:p>
            <a:pPr marL="171450" indent="-171450">
              <a:buFont typeface="Arial" panose="020B0604020202020204" pitchFamily="34" charset="0"/>
              <a:buChar char="•"/>
            </a:pPr>
            <a:r>
              <a:rPr lang="en-US" dirty="0"/>
              <a:t>What’s in an ENDS?</a:t>
            </a:r>
          </a:p>
          <a:p>
            <a:pPr marL="171450" indent="-171450">
              <a:buFont typeface="Arial" panose="020B0604020202020204" pitchFamily="34" charset="0"/>
              <a:buChar char="•"/>
            </a:pPr>
            <a:r>
              <a:rPr lang="en-US" dirty="0"/>
              <a:t>Some of the cannabis vaping options that are on the market as well</a:t>
            </a:r>
          </a:p>
          <a:p>
            <a:pPr marL="171450" indent="-171450">
              <a:buFont typeface="Arial" panose="020B0604020202020204" pitchFamily="34" charset="0"/>
              <a:buChar char="•"/>
            </a:pPr>
            <a:r>
              <a:rPr lang="en-US" dirty="0"/>
              <a:t>Data on youth vaping with special attention on priority groups</a:t>
            </a:r>
          </a:p>
          <a:p>
            <a:pPr marL="171450" indent="-171450">
              <a:buFont typeface="Arial" panose="020B0604020202020204" pitchFamily="34" charset="0"/>
              <a:buChar char="•"/>
            </a:pPr>
            <a:r>
              <a:rPr lang="en-US" dirty="0"/>
              <a:t>And the consequences to health associated with vaping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4300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21</a:t>
            </a:r>
            <a:r>
              <a:rPr lang="en-US" b="1" baseline="0" dirty="0"/>
              <a:t> years of age is a common reference point for limiting access to alcohol, tobacco, other drugs, gambling, and handguns. </a:t>
            </a:r>
            <a:endParaRPr lang="en-US" b="1"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36029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E-cigarette, or vaping, products can be used to deliver nicotine, cannabis (THC, CBD),</a:t>
            </a:r>
          </a:p>
          <a:p>
            <a:r>
              <a:rPr lang="en-US" dirty="0"/>
              <a:t>flavorings, chemicals, and other substances.</a:t>
            </a:r>
          </a:p>
          <a:p>
            <a:endParaRPr lang="en-US" dirty="0"/>
          </a:p>
          <a:p>
            <a:r>
              <a:rPr lang="en-US" dirty="0"/>
              <a:t>They are known by many different names and come in many shapes, sizes and device</a:t>
            </a:r>
          </a:p>
          <a:p>
            <a:r>
              <a:rPr lang="en-US" dirty="0"/>
              <a:t>types. Devices may be referred to as</a:t>
            </a:r>
          </a:p>
          <a:p>
            <a:r>
              <a:rPr lang="en-US" dirty="0"/>
              <a:t>● E-cigs</a:t>
            </a:r>
          </a:p>
          <a:p>
            <a:r>
              <a:rPr lang="en-US" dirty="0"/>
              <a:t>● Vapes</a:t>
            </a:r>
          </a:p>
          <a:p>
            <a:r>
              <a:rPr lang="en-US" dirty="0"/>
              <a:t>● Vape pens</a:t>
            </a:r>
          </a:p>
          <a:p>
            <a:r>
              <a:rPr lang="en-US" dirty="0"/>
              <a:t>● Tanks</a:t>
            </a:r>
          </a:p>
          <a:p>
            <a:r>
              <a:rPr lang="en-US" dirty="0"/>
              <a:t>● Mods</a:t>
            </a:r>
          </a:p>
          <a:p>
            <a:r>
              <a:rPr lang="en-US" dirty="0"/>
              <a:t>● Pod-Mods</a:t>
            </a:r>
          </a:p>
          <a:p>
            <a:r>
              <a:rPr lang="en-US" dirty="0"/>
              <a:t>● Electronic nicotine delivery systems (ENDS)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rgbClr val="002060"/>
                </a:solidFill>
                <a:latin typeface="Arial" panose="020B0604020202020204" pitchFamily="34" charset="0"/>
                <a:cs typeface="Arial" panose="020B0604020202020204" pitchFamily="34" charset="0"/>
              </a:rPr>
              <a:t>A 2 mg </a:t>
            </a:r>
            <a:r>
              <a:rPr lang="en-US" sz="1200" i="0" dirty="0" err="1">
                <a:solidFill>
                  <a:srgbClr val="002060"/>
                </a:solidFill>
                <a:latin typeface="Arial" panose="020B0604020202020204" pitchFamily="34" charset="0"/>
                <a:cs typeface="Arial" panose="020B0604020202020204" pitchFamily="34" charset="0"/>
              </a:rPr>
              <a:t>Suorin</a:t>
            </a:r>
            <a:r>
              <a:rPr lang="en-US" sz="1200" i="0" dirty="0">
                <a:solidFill>
                  <a:srgbClr val="002060"/>
                </a:solidFill>
                <a:latin typeface="Arial" panose="020B0604020202020204" pitchFamily="34" charset="0"/>
                <a:cs typeface="Arial" panose="020B0604020202020204" pitchFamily="34" charset="0"/>
              </a:rPr>
              <a:t> pod contains the equivalent amount of nicotine as </a:t>
            </a:r>
            <a:r>
              <a:rPr lang="en-US" sz="1200" b="1" i="0" dirty="0">
                <a:solidFill>
                  <a:srgbClr val="002060"/>
                </a:solidFill>
                <a:latin typeface="Arial" panose="020B0604020202020204" pitchFamily="34" charset="0"/>
                <a:cs typeface="Arial" panose="020B0604020202020204" pitchFamily="34" charset="0"/>
              </a:rPr>
              <a:t>three</a:t>
            </a:r>
            <a:r>
              <a:rPr lang="en-US" sz="1200" i="0" dirty="0">
                <a:solidFill>
                  <a:srgbClr val="002060"/>
                </a:solidFill>
                <a:latin typeface="Arial" panose="020B0604020202020204" pitchFamily="34" charset="0"/>
                <a:cs typeface="Arial" panose="020B0604020202020204" pitchFamily="34" charset="0"/>
              </a:rPr>
              <a:t> packs of cigarettes </a:t>
            </a:r>
          </a:p>
          <a:p>
            <a:endParaRPr lang="en-US" dirty="0"/>
          </a:p>
          <a:p>
            <a:endParaRPr lang="en-US" sz="1200" i="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165969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spcBef>
                <a:spcPts val="600"/>
              </a:spcBef>
              <a:spcAft>
                <a:spcPts val="600"/>
              </a:spcAft>
              <a:buFont typeface="Wingdings" panose="05000000000000000000" pitchFamily="2" charset="2"/>
              <a:buNone/>
            </a:pPr>
            <a:r>
              <a:rPr lang="en-US" i="0" dirty="0">
                <a:solidFill>
                  <a:srgbClr val="002060"/>
                </a:solidFill>
                <a:latin typeface="Arial" panose="020B0604020202020204" pitchFamily="34" charset="0"/>
                <a:cs typeface="Arial" panose="020B0604020202020204" pitchFamily="34" charset="0"/>
              </a:rPr>
              <a:t>ENDS aerosol is </a:t>
            </a:r>
            <a:r>
              <a:rPr lang="en-US" i="0" u="sng" dirty="0">
                <a:solidFill>
                  <a:srgbClr val="002060"/>
                </a:solidFill>
                <a:latin typeface="Arial" panose="020B0604020202020204" pitchFamily="34" charset="0"/>
                <a:cs typeface="Arial" panose="020B0604020202020204" pitchFamily="34" charset="0"/>
              </a:rPr>
              <a:t>not</a:t>
            </a:r>
            <a:r>
              <a:rPr lang="en-US" i="0" dirty="0">
                <a:solidFill>
                  <a:srgbClr val="002060"/>
                </a:solidFill>
                <a:latin typeface="Arial" panose="020B0604020202020204" pitchFamily="34" charset="0"/>
                <a:cs typeface="Arial" panose="020B0604020202020204" pitchFamily="34" charset="0"/>
              </a:rPr>
              <a:t> a water vapor and is </a:t>
            </a:r>
            <a:r>
              <a:rPr lang="en-US" i="0" u="sng" dirty="0">
                <a:solidFill>
                  <a:srgbClr val="002060"/>
                </a:solidFill>
                <a:latin typeface="Arial" panose="020B0604020202020204" pitchFamily="34" charset="0"/>
                <a:cs typeface="Arial" panose="020B0604020202020204" pitchFamily="34" charset="0"/>
              </a:rPr>
              <a:t>not</a:t>
            </a:r>
            <a:r>
              <a:rPr lang="en-US" i="0" dirty="0">
                <a:solidFill>
                  <a:srgbClr val="002060"/>
                </a:solidFill>
                <a:latin typeface="Arial" panose="020B0604020202020204" pitchFamily="34" charset="0"/>
                <a:cs typeface="Arial" panose="020B0604020202020204" pitchFamily="34" charset="0"/>
              </a:rPr>
              <a:t> harmless.  </a:t>
            </a:r>
          </a:p>
          <a:p>
            <a:pPr lvl="0">
              <a:lnSpc>
                <a:spcPct val="100000"/>
              </a:lnSpc>
              <a:spcBef>
                <a:spcPts val="600"/>
              </a:spcBef>
              <a:spcAft>
                <a:spcPts val="600"/>
              </a:spcAft>
              <a:buFont typeface="Wingdings" panose="05000000000000000000" pitchFamily="2" charset="2"/>
              <a:buNone/>
            </a:pPr>
            <a:r>
              <a:rPr lang="en-US" i="0" dirty="0">
                <a:solidFill>
                  <a:srgbClr val="002060"/>
                </a:solidFill>
                <a:latin typeface="Arial" panose="020B0604020202020204" pitchFamily="34" charset="0"/>
                <a:cs typeface="Arial" panose="020B0604020202020204" pitchFamily="34" charset="0"/>
              </a:rPr>
              <a:t>It can contain harmful and potentially harmful elements in addition to nicotine.   </a:t>
            </a:r>
          </a:p>
          <a:p>
            <a:pPr lvl="0">
              <a:lnSpc>
                <a:spcPct val="100000"/>
              </a:lnSpc>
              <a:spcBef>
                <a:spcPts val="600"/>
              </a:spcBef>
              <a:spcAft>
                <a:spcPts val="600"/>
              </a:spcAft>
              <a:buFont typeface="Wingdings" panose="05000000000000000000" pitchFamily="2" charset="2"/>
              <a:buNone/>
            </a:pPr>
            <a:r>
              <a:rPr lang="en-US" i="0" dirty="0">
                <a:solidFill>
                  <a:srgbClr val="002060"/>
                </a:solidFill>
                <a:latin typeface="Arial" panose="020B0604020202020204" pitchFamily="34" charset="0"/>
                <a:cs typeface="Arial" panose="020B0604020202020204" pitchFamily="34" charset="0"/>
              </a:rPr>
              <a:t>Carcinogens (</a:t>
            </a:r>
            <a:r>
              <a:rPr lang="en-US" b="1" dirty="0">
                <a:solidFill>
                  <a:srgbClr val="002060"/>
                </a:solidFill>
                <a:latin typeface="Arial" panose="020B0604020202020204" pitchFamily="34" charset="0"/>
                <a:cs typeface="Arial" panose="020B0604020202020204" pitchFamily="34" charset="0"/>
              </a:rPr>
              <a:t>formaldehyde</a:t>
            </a:r>
            <a:r>
              <a:rPr lang="en-US" i="0"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acetaldehyde</a:t>
            </a:r>
            <a:r>
              <a:rPr lang="en-US" i="0"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acrolein</a:t>
            </a:r>
            <a:r>
              <a:rPr lang="en-US" i="0" dirty="0">
                <a:solidFill>
                  <a:srgbClr val="002060"/>
                </a:solidFill>
                <a:latin typeface="Arial" panose="020B0604020202020204" pitchFamily="34" charset="0"/>
                <a:cs typeface="Arial" panose="020B0604020202020204" pitchFamily="34" charset="0"/>
              </a:rPr>
              <a:t>) and toxic heavy metals (</a:t>
            </a:r>
            <a:r>
              <a:rPr lang="en-US" b="1" dirty="0">
                <a:solidFill>
                  <a:srgbClr val="002060"/>
                </a:solidFill>
                <a:latin typeface="Arial" panose="020B0604020202020204" pitchFamily="34" charset="0"/>
                <a:cs typeface="Arial" panose="020B0604020202020204" pitchFamily="34" charset="0"/>
              </a:rPr>
              <a:t>lead</a:t>
            </a:r>
            <a:r>
              <a:rPr lang="en-US" i="0"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cadmium</a:t>
            </a:r>
            <a:r>
              <a:rPr lang="en-US" i="0" dirty="0">
                <a:solidFill>
                  <a:srgbClr val="002060"/>
                </a:solidFill>
                <a:latin typeface="Arial" panose="020B0604020202020204" pitchFamily="34" charset="0"/>
                <a:cs typeface="Arial" panose="020B0604020202020204" pitchFamily="34" charset="0"/>
              </a:rPr>
              <a:t>) have been found in ENDS aerosols</a:t>
            </a:r>
          </a:p>
          <a:p>
            <a:pPr lvl="0">
              <a:lnSpc>
                <a:spcPct val="100000"/>
              </a:lnSpc>
              <a:spcBef>
                <a:spcPts val="600"/>
              </a:spcBef>
              <a:spcAft>
                <a:spcPts val="600"/>
              </a:spcAft>
              <a:buFont typeface="Wingdings" panose="05000000000000000000" pitchFamily="2" charset="2"/>
              <a:buNone/>
            </a:pPr>
            <a:r>
              <a:rPr lang="en-US" i="0" dirty="0">
                <a:solidFill>
                  <a:srgbClr val="002060"/>
                </a:solidFill>
                <a:latin typeface="Arial" panose="020B0604020202020204" pitchFamily="34" charset="0"/>
                <a:cs typeface="Arial" panose="020B0604020202020204" pitchFamily="34" charset="0"/>
              </a:rPr>
              <a:t>Ingredient levels vary, due to the lack of manufacturing standards, ingredient levels vary</a:t>
            </a:r>
          </a:p>
          <a:p>
            <a:pPr lvl="0">
              <a:lnSpc>
                <a:spcPct val="100000"/>
              </a:lnSpc>
              <a:spcBef>
                <a:spcPts val="600"/>
              </a:spcBef>
              <a:spcAft>
                <a:spcPts val="600"/>
              </a:spcAft>
              <a:buFont typeface="Wingdings" panose="05000000000000000000" pitchFamily="2" charset="2"/>
              <a:buNone/>
            </a:pPr>
            <a:endParaRPr lang="en-US" i="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264741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837157"/>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dirty="0"/>
              <a:t>Click to edit Master title style</a:t>
            </a:r>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5129850"/>
            <a:ext cx="5491570" cy="953337"/>
          </a:xfrm>
        </p:spPr>
        <p:txBody>
          <a:bodyPr lIns="0" tIns="0" rIns="0" bIns="0">
            <a:noAutofit/>
          </a:bodyPr>
          <a:lstStyle>
            <a:lvl1pPr marL="285750" indent="-285750">
              <a:buFont typeface="Arial" panose="020B0604020202020204" pitchFamily="34" charset="0"/>
              <a:buChar char="•"/>
              <a:defRPr sz="1800" b="0" i="0">
                <a:solidFill>
                  <a:schemeClr val="tx2"/>
                </a:solidFill>
                <a:latin typeface="+mn-lt"/>
              </a:defRPr>
            </a:lvl1pPr>
            <a:lvl2pPr>
              <a:defRPr sz="1800"/>
            </a:lvl2pPr>
            <a:lvl3pPr marL="914400" indent="0">
              <a:buNone/>
              <a:defRPr sz="1800"/>
            </a:lvl3pPr>
            <a:lvl4pPr>
              <a:defRPr sz="4000"/>
            </a:lvl4pPr>
            <a:lvl5pPr>
              <a:defRPr sz="4000"/>
            </a:lvl5pPr>
          </a:lstStyle>
          <a:p>
            <a:pPr lvl="0"/>
            <a:r>
              <a:rPr lang="en-US" dirty="0"/>
              <a:t>Click to edit Master text styles</a:t>
            </a:r>
          </a:p>
          <a:p>
            <a:pPr lvl="1"/>
            <a:endParaRPr lang="en-US" dirty="0"/>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511376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dirty="0"/>
              <a:t>Click icon to add picture</a:t>
            </a:r>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097280"/>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097280"/>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097280"/>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670924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Master title style</a:t>
            </a: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85347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5400000" flipV="1">
            <a:off x="9232774" y="0"/>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9259290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5400000" flipV="1">
            <a:off x="9232774" y="0"/>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097280"/>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097280"/>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097280"/>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1900952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dirty="0"/>
              <a:t>Fundamentals of Vaping Prevention</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ummary ">
    <p:bg>
      <p:bgPr>
        <a:solidFill>
          <a:schemeClr val="tx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dirty="0"/>
              <a:t>Fundamentals of Vaping Prevention</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cxnSp>
        <p:nvCxnSpPr>
          <p:cNvPr id="20" name="Straight Connector 19">
            <a:extLst>
              <a:ext uri="{FF2B5EF4-FFF2-40B4-BE49-F238E27FC236}">
                <a16:creationId xmlns:a16="http://schemas.microsoft.com/office/drawing/2014/main" id="{E608246D-327A-1644-9B79-83A8E8849C92}"/>
              </a:ext>
            </a:extLst>
          </p:cNvPr>
          <p:cNvCxnSpPr>
            <a:cxnSpLocks/>
          </p:cNvCxnSpPr>
          <p:nvPr userDrawn="1"/>
        </p:nvCxnSpPr>
        <p:spPr>
          <a:xfrm>
            <a:off x="952500" y="1097280"/>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0" name="Title 1">
            <a:extLst>
              <a:ext uri="{FF2B5EF4-FFF2-40B4-BE49-F238E27FC236}">
                <a16:creationId xmlns:a16="http://schemas.microsoft.com/office/drawing/2014/main" id="{BF12D9DC-268F-8745-879E-67BE5A375872}"/>
              </a:ext>
            </a:extLst>
          </p:cNvPr>
          <p:cNvSpPr>
            <a:spLocks noGrp="1"/>
          </p:cNvSpPr>
          <p:nvPr>
            <p:ph type="title"/>
          </p:nvPr>
        </p:nvSpPr>
        <p:spPr>
          <a:xfrm>
            <a:off x="964023" y="237744"/>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Master title style</a:t>
            </a:r>
          </a:p>
        </p:txBody>
      </p:sp>
      <p:sp>
        <p:nvSpPr>
          <p:cNvPr id="31" name="Text Placeholder 2">
            <a:extLst>
              <a:ext uri="{FF2B5EF4-FFF2-40B4-BE49-F238E27FC236}">
                <a16:creationId xmlns:a16="http://schemas.microsoft.com/office/drawing/2014/main" id="{5AE17416-B5DF-5A4D-8E53-6206341386C8}"/>
              </a:ext>
            </a:extLst>
          </p:cNvPr>
          <p:cNvSpPr>
            <a:spLocks noGrp="1"/>
          </p:cNvSpPr>
          <p:nvPr>
            <p:ph type="body" sz="quarter" idx="10"/>
          </p:nvPr>
        </p:nvSpPr>
        <p:spPr>
          <a:xfrm>
            <a:off x="952500" y="1699638"/>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34" name="Text Placeholder 3">
            <a:extLst>
              <a:ext uri="{FF2B5EF4-FFF2-40B4-BE49-F238E27FC236}">
                <a16:creationId xmlns:a16="http://schemas.microsoft.com/office/drawing/2014/main" id="{9ED9BA43-56A7-B24F-BF9B-338A8B423CCC}"/>
              </a:ext>
            </a:extLst>
          </p:cNvPr>
          <p:cNvSpPr>
            <a:spLocks noGrp="1"/>
          </p:cNvSpPr>
          <p:nvPr>
            <p:ph type="body" sz="quarter" idx="12"/>
          </p:nvPr>
        </p:nvSpPr>
        <p:spPr>
          <a:xfrm>
            <a:off x="952500" y="1328734"/>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35" name="Text Placeholder 2">
            <a:extLst>
              <a:ext uri="{FF2B5EF4-FFF2-40B4-BE49-F238E27FC236}">
                <a16:creationId xmlns:a16="http://schemas.microsoft.com/office/drawing/2014/main" id="{68EEEDEB-1AEF-AF43-BC6E-699D5731B369}"/>
              </a:ext>
            </a:extLst>
          </p:cNvPr>
          <p:cNvSpPr>
            <a:spLocks noGrp="1"/>
          </p:cNvSpPr>
          <p:nvPr>
            <p:ph type="body" sz="quarter" idx="13"/>
          </p:nvPr>
        </p:nvSpPr>
        <p:spPr>
          <a:xfrm>
            <a:off x="953655" y="2884580"/>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36" name="Text Placeholder 3">
            <a:extLst>
              <a:ext uri="{FF2B5EF4-FFF2-40B4-BE49-F238E27FC236}">
                <a16:creationId xmlns:a16="http://schemas.microsoft.com/office/drawing/2014/main" id="{34160832-01D2-D14C-837C-EB3929C40335}"/>
              </a:ext>
            </a:extLst>
          </p:cNvPr>
          <p:cNvSpPr>
            <a:spLocks noGrp="1"/>
          </p:cNvSpPr>
          <p:nvPr>
            <p:ph type="body" sz="quarter" idx="14"/>
          </p:nvPr>
        </p:nvSpPr>
        <p:spPr>
          <a:xfrm>
            <a:off x="953655" y="2513676"/>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37" name="Text Placeholder 2">
            <a:extLst>
              <a:ext uri="{FF2B5EF4-FFF2-40B4-BE49-F238E27FC236}">
                <a16:creationId xmlns:a16="http://schemas.microsoft.com/office/drawing/2014/main" id="{AB4C4A93-09B4-CB4B-8060-2D46F8E575DD}"/>
              </a:ext>
            </a:extLst>
          </p:cNvPr>
          <p:cNvSpPr>
            <a:spLocks noGrp="1"/>
          </p:cNvSpPr>
          <p:nvPr>
            <p:ph type="body" sz="quarter" idx="15"/>
          </p:nvPr>
        </p:nvSpPr>
        <p:spPr>
          <a:xfrm>
            <a:off x="952500" y="4060635"/>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38" name="Text Placeholder 3">
            <a:extLst>
              <a:ext uri="{FF2B5EF4-FFF2-40B4-BE49-F238E27FC236}">
                <a16:creationId xmlns:a16="http://schemas.microsoft.com/office/drawing/2014/main" id="{A03F1E41-5B1C-3A46-97FB-666B75D6B232}"/>
              </a:ext>
            </a:extLst>
          </p:cNvPr>
          <p:cNvSpPr>
            <a:spLocks noGrp="1"/>
          </p:cNvSpPr>
          <p:nvPr>
            <p:ph type="body" sz="quarter" idx="16"/>
          </p:nvPr>
        </p:nvSpPr>
        <p:spPr>
          <a:xfrm>
            <a:off x="952500" y="3689731"/>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2">
            <a:extLst>
              <a:ext uri="{FF2B5EF4-FFF2-40B4-BE49-F238E27FC236}">
                <a16:creationId xmlns:a16="http://schemas.microsoft.com/office/drawing/2014/main" id="{53DCF977-C48F-874C-8436-D57185D38C5B}"/>
              </a:ext>
            </a:extLst>
          </p:cNvPr>
          <p:cNvSpPr>
            <a:spLocks noGrp="1"/>
          </p:cNvSpPr>
          <p:nvPr>
            <p:ph type="body" sz="quarter" idx="17"/>
          </p:nvPr>
        </p:nvSpPr>
        <p:spPr>
          <a:xfrm>
            <a:off x="6399647" y="1699638"/>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40" name="Text Placeholder 3">
            <a:extLst>
              <a:ext uri="{FF2B5EF4-FFF2-40B4-BE49-F238E27FC236}">
                <a16:creationId xmlns:a16="http://schemas.microsoft.com/office/drawing/2014/main" id="{5F1B6E8B-8413-7040-B1C4-8A5831630BD8}"/>
              </a:ext>
            </a:extLst>
          </p:cNvPr>
          <p:cNvSpPr>
            <a:spLocks noGrp="1"/>
          </p:cNvSpPr>
          <p:nvPr>
            <p:ph type="body" sz="quarter" idx="18"/>
          </p:nvPr>
        </p:nvSpPr>
        <p:spPr>
          <a:xfrm>
            <a:off x="6399647" y="1328734"/>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41" name="Text Placeholder 2">
            <a:extLst>
              <a:ext uri="{FF2B5EF4-FFF2-40B4-BE49-F238E27FC236}">
                <a16:creationId xmlns:a16="http://schemas.microsoft.com/office/drawing/2014/main" id="{7897CE97-29FD-5A48-B0BE-D7148A015E07}"/>
              </a:ext>
            </a:extLst>
          </p:cNvPr>
          <p:cNvSpPr>
            <a:spLocks noGrp="1"/>
          </p:cNvSpPr>
          <p:nvPr>
            <p:ph type="body" sz="quarter" idx="19"/>
          </p:nvPr>
        </p:nvSpPr>
        <p:spPr>
          <a:xfrm>
            <a:off x="6399647" y="2884580"/>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42" name="Text Placeholder 3">
            <a:extLst>
              <a:ext uri="{FF2B5EF4-FFF2-40B4-BE49-F238E27FC236}">
                <a16:creationId xmlns:a16="http://schemas.microsoft.com/office/drawing/2014/main" id="{34DB47C9-6FC8-554A-90AC-5BD0AB3CC8BF}"/>
              </a:ext>
            </a:extLst>
          </p:cNvPr>
          <p:cNvSpPr>
            <a:spLocks noGrp="1"/>
          </p:cNvSpPr>
          <p:nvPr>
            <p:ph type="body" sz="quarter" idx="20"/>
          </p:nvPr>
        </p:nvSpPr>
        <p:spPr>
          <a:xfrm>
            <a:off x="6399647" y="2513676"/>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330093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ummary ">
    <p:bg>
      <p:bgPr>
        <a:solidFill>
          <a:schemeClr val="tx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499" y="2264663"/>
            <a:ext cx="7917541" cy="3610899"/>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6200000">
            <a:off x="8866792" y="3532792"/>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952499" y="931760"/>
            <a:ext cx="4838700" cy="554682"/>
          </a:xfrm>
        </p:spPr>
        <p:txBody>
          <a:bodyPr anchor="b">
            <a:noAutofit/>
          </a:bodyPr>
          <a:lstStyle>
            <a:lvl1pPr>
              <a:buNone/>
              <a:defRPr sz="26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dirty="0"/>
              <a:t>Fundamentals of Vaping Prevention</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grpSp>
        <p:nvGrpSpPr>
          <p:cNvPr id="29" name="Group 28">
            <a:extLst>
              <a:ext uri="{FF2B5EF4-FFF2-40B4-BE49-F238E27FC236}">
                <a16:creationId xmlns:a16="http://schemas.microsoft.com/office/drawing/2014/main" id="{AB85A65D-67D3-DD43-9D0A-BBA869369E68}"/>
              </a:ext>
            </a:extLst>
          </p:cNvPr>
          <p:cNvGrpSpPr/>
          <p:nvPr userDrawn="1"/>
        </p:nvGrpSpPr>
        <p:grpSpPr>
          <a:xfrm>
            <a:off x="6362702" y="0"/>
            <a:ext cx="5829298" cy="3235602"/>
            <a:chOff x="5612972" y="1"/>
            <a:chExt cx="6615961" cy="3672246"/>
          </a:xfrm>
        </p:grpSpPr>
        <p:sp>
          <p:nvSpPr>
            <p:cNvPr id="30" name="AutoShape 24">
              <a:extLst>
                <a:ext uri="{FF2B5EF4-FFF2-40B4-BE49-F238E27FC236}">
                  <a16:creationId xmlns:a16="http://schemas.microsoft.com/office/drawing/2014/main" id="{1DF9CAA1-B104-E643-9E82-2A04A81AC0E4}"/>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E8C0A531-FFE5-474A-AE36-E99EB4A781F4}"/>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a:extLst>
                <a:ext uri="{FF2B5EF4-FFF2-40B4-BE49-F238E27FC236}">
                  <a16:creationId xmlns:a16="http://schemas.microsoft.com/office/drawing/2014/main" id="{74681517-5C0B-5E43-B5B4-375E117AC16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5" name="Freeform 34">
              <a:extLst>
                <a:ext uri="{FF2B5EF4-FFF2-40B4-BE49-F238E27FC236}">
                  <a16:creationId xmlns:a16="http://schemas.microsoft.com/office/drawing/2014/main" id="{A9290ACA-BA4E-A147-A267-DA6817359FC0}"/>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3A97CE7C-A8F7-B44A-A10B-FAD5E7327B5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4795327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ummary ">
    <p:bg>
      <p:bgPr>
        <a:solidFill>
          <a:schemeClr val="tx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097280"/>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499" y="1325880"/>
            <a:ext cx="7914293" cy="3610899"/>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6200000">
            <a:off x="8866792" y="3532792"/>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952499" y="237744"/>
            <a:ext cx="4838700" cy="554682"/>
          </a:xfrm>
        </p:spPr>
        <p:txBody>
          <a:bodyPr anchor="b">
            <a:noAutofit/>
          </a:bodyPr>
          <a:lstStyle>
            <a:lvl1pPr>
              <a:buNone/>
              <a:defRPr sz="26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a:lstStyle/>
          <a:p>
            <a:r>
              <a:rPr lang="en-US" dirty="0"/>
              <a:t>Fundamentals of Vaping Prevention</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grpSp>
        <p:nvGrpSpPr>
          <p:cNvPr id="29" name="Group 28">
            <a:extLst>
              <a:ext uri="{FF2B5EF4-FFF2-40B4-BE49-F238E27FC236}">
                <a16:creationId xmlns:a16="http://schemas.microsoft.com/office/drawing/2014/main" id="{AB85A65D-67D3-DD43-9D0A-BBA869369E68}"/>
              </a:ext>
            </a:extLst>
          </p:cNvPr>
          <p:cNvGrpSpPr/>
          <p:nvPr userDrawn="1"/>
        </p:nvGrpSpPr>
        <p:grpSpPr>
          <a:xfrm>
            <a:off x="6362702" y="0"/>
            <a:ext cx="5829298" cy="3235602"/>
            <a:chOff x="5612972" y="1"/>
            <a:chExt cx="6615961" cy="3672246"/>
          </a:xfrm>
        </p:grpSpPr>
        <p:sp>
          <p:nvSpPr>
            <p:cNvPr id="30" name="AutoShape 24">
              <a:extLst>
                <a:ext uri="{FF2B5EF4-FFF2-40B4-BE49-F238E27FC236}">
                  <a16:creationId xmlns:a16="http://schemas.microsoft.com/office/drawing/2014/main" id="{1DF9CAA1-B104-E643-9E82-2A04A81AC0E4}"/>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E8C0A531-FFE5-474A-AE36-E99EB4A781F4}"/>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4" name="Freeform 33">
              <a:extLst>
                <a:ext uri="{FF2B5EF4-FFF2-40B4-BE49-F238E27FC236}">
                  <a16:creationId xmlns:a16="http://schemas.microsoft.com/office/drawing/2014/main" id="{74681517-5C0B-5E43-B5B4-375E117AC16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5" name="Freeform 34">
              <a:extLst>
                <a:ext uri="{FF2B5EF4-FFF2-40B4-BE49-F238E27FC236}">
                  <a16:creationId xmlns:a16="http://schemas.microsoft.com/office/drawing/2014/main" id="{A9290ACA-BA4E-A147-A267-DA6817359FC0}"/>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3A97CE7C-A8F7-B44A-A10B-FAD5E7327B5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7692126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a:xfrm>
            <a:off x="2992120" y="6332220"/>
            <a:ext cx="1313180" cy="247651"/>
          </a:xfrm>
          <a:prstGeom prst="rect">
            <a:avLst/>
          </a:prstGeom>
        </p:spPr>
        <p:txBody>
          <a:bodyPr/>
          <a:lstStyle/>
          <a:p>
            <a:fld id="{6FCA8E82-58CD-E045-8B98-B7A85B79B752}" type="datetime4">
              <a:rPr lang="en-US" smtClean="0"/>
              <a:pPr/>
              <a:t>April 1, 2022</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dirty="0"/>
              <a:t>Fundamentals of Vaping Prevention </a:t>
            </a:r>
            <a:endParaRPr lang="en-US" b="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236117"/>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Master title style</a:t>
            </a:r>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0976" y="1097280"/>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0120" y="1325880"/>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132588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09612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63371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132241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22854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691152"/>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a:xfrm>
            <a:off x="2992120" y="6332220"/>
            <a:ext cx="1313180" cy="247651"/>
          </a:xfrm>
          <a:prstGeom prst="rect">
            <a:avLst/>
          </a:prstGeom>
        </p:spPr>
        <p:txBody>
          <a:bodyPr/>
          <a:lstStyle/>
          <a:p>
            <a:fld id="{6FCA8E82-58CD-E045-8B98-B7A85B79B752}" type="datetime4">
              <a:rPr lang="en-US" smtClean="0"/>
              <a:pPr/>
              <a:t>April 1, 2022</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141661533"/>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ts of tex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132241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097280"/>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691152"/>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a:xfrm>
            <a:off x="2992120" y="6332220"/>
            <a:ext cx="1313180" cy="247651"/>
          </a:xfrm>
          <a:prstGeom prst="rect">
            <a:avLst/>
          </a:prstGeom>
        </p:spPr>
        <p:txBody>
          <a:bodyPr/>
          <a:lstStyle/>
          <a:p>
            <a:fld id="{6FCA8E82-58CD-E045-8B98-B7A85B79B752}" type="datetime4">
              <a:rPr lang="en-US" smtClean="0"/>
              <a:pPr/>
              <a:t>April 1, 2022</a:t>
            </a:fld>
            <a:endParaRPr lang="en-US"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07567620"/>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dirty="0"/>
              <a:t>Fundamentals of Vaping Prevention</a:t>
            </a:r>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dirty="0"/>
              <a:t>Fundamentals of Vaping Prevention</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85" r:id="rId4"/>
    <p:sldLayoutId id="2147483702" r:id="rId5"/>
    <p:sldLayoutId id="2147483694" r:id="rId6"/>
    <p:sldLayoutId id="2147483706" r:id="rId7"/>
    <p:sldLayoutId id="2147483672" r:id="rId8"/>
    <p:sldLayoutId id="2147483673" r:id="rId9"/>
    <p:sldLayoutId id="2147483684" r:id="rId10"/>
    <p:sldLayoutId id="2147483676" r:id="rId11"/>
    <p:sldLayoutId id="2147483677" r:id="rId12"/>
    <p:sldLayoutId id="2147483688" r:id="rId13"/>
    <p:sldLayoutId id="2147483705" r:id="rId14"/>
    <p:sldLayoutId id="2147483699" r:id="rId15"/>
    <p:sldLayoutId id="2147483697" r:id="rId16"/>
    <p:sldLayoutId id="2147483704" r:id="rId17"/>
    <p:sldLayoutId id="2147483692" r:id="rId18"/>
    <p:sldLayoutId id="2147483701" r:id="rId19"/>
    <p:sldLayoutId id="2147483696" r:id="rId20"/>
    <p:sldLayoutId id="2147483703" r:id="rId21"/>
    <p:sldLayoutId id="2147483682" r:id="rId22"/>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s://truthinitiative.org/research-resources/emerging-tobacco-products/3-main-reasons-youth-use-e-cigarettes" TargetMode="External"/><Relationship Id="rId5" Type="http://schemas.openxmlformats.org/officeDocument/2006/relationships/hyperlink" Target="https://www.drugabuse.gov/videos/mtf-2019-why-do-teens-vape-what-are-health-concerns" TargetMode="Externa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hyperlink" Target="https://store.samhsa.gov/sites/default/files/SAMHSA_Digital_Download/PEP20-06-01-003_508_0.pdf"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ezproxy.lib.uconn.edu/10.1177/263207702098073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portal.ct.gov/DMHAS/Prevention-Unit/Prevention-Unit/TPEP---Home-Page"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hyperlink" Target="http://ctclearinghouse.org/" TargetMode="External"/><Relationship Id="rId5" Type="http://schemas.openxmlformats.org/officeDocument/2006/relationships/hyperlink" Target="https://portal.ct.gov/DMHAS/Commissions-Councils-Boards/Index/Regional-Behavioral-Health-Action-Organizations-RBHAOs" TargetMode="External"/><Relationship Id="rId4" Type="http://schemas.openxmlformats.org/officeDocument/2006/relationships/hyperlink" Target="https://portal.ct.gov/DPH/Health-Education-Management--Surveillance/Tobacco/Tobacco-Use-Prevention--Control-Progra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cholastic.com/youthvapingrisks/index.html" TargetMode="External"/><Relationship Id="rId2" Type="http://schemas.openxmlformats.org/officeDocument/2006/relationships/hyperlink" Target="https://store.samhsa.gov/sites/default/files/SAMHSA_Digital_Download/PEP20-06-01-003_508_0.pdf" TargetMode="External"/><Relationship Id="rId1" Type="http://schemas.openxmlformats.org/officeDocument/2006/relationships/slideLayout" Target="../slideLayouts/slideLayout15.xml"/><Relationship Id="rId6" Type="http://schemas.openxmlformats.org/officeDocument/2006/relationships/hyperlink" Target="https://letsgo.catch.org/bundles/23725" TargetMode="External"/><Relationship Id="rId5" Type="http://schemas.openxmlformats.org/officeDocument/2006/relationships/hyperlink" Target="https://med.stanford.edu/tobaccopreventiontoolkit/about.html" TargetMode="External"/><Relationship Id="rId4" Type="http://schemas.openxmlformats.org/officeDocument/2006/relationships/hyperlink" Target="https://www.cdc.gov/tobacco/basic_information/e-cigarettes/youth-guide-to-e-cigarettes-presentation.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mmittoquitct.com/"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hyperlink" Target="https://smokefree.go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s://truthinitiative.org/curriculum?gclid=CjwKCAiAiKuOBhBQEiwAId_sK4kcUpzkXBcEplrBDLtYjRAGs4PnEebdFyKBeoLcfdnAxFK1Dsw9bhoCqrkQAvD_BwE" TargetMode="External"/><Relationship Id="rId13" Type="http://schemas.openxmlformats.org/officeDocument/2006/relationships/hyperlink" Target="https://www.lung.org/stop-smoking/helping-teens-quit/indepth.html" TargetMode="External"/><Relationship Id="rId18" Type="http://schemas.openxmlformats.org/officeDocument/2006/relationships/hyperlink" Target="https://www.publichealthlawcenter.org/sites/default/files/resources/Taxing-E-Cigarette-Products.pdf" TargetMode="External"/><Relationship Id="rId3" Type="http://schemas.openxmlformats.org/officeDocument/2006/relationships/hyperlink" Target="https://letsgo.catch.org/pages/CMB-Parent-Resources" TargetMode="External"/><Relationship Id="rId21" Type="http://schemas.openxmlformats.org/officeDocument/2006/relationships/hyperlink" Target="https://countertobacco.org/policy/raising-tobacco-prices-through-non-tax-approaches/" TargetMode="External"/><Relationship Id="rId7" Type="http://schemas.openxmlformats.org/officeDocument/2006/relationships/hyperlink" Target="https://www.lung.org/getmedia/302f26c0-d4b1-451f-a05a-092a93183b6c/vape-conversation-guide.pdf" TargetMode="External"/><Relationship Id="rId12" Type="http://schemas.openxmlformats.org/officeDocument/2006/relationships/hyperlink" Target="http://med.stanford.edu/tobaccopreventiontoolkit/curriculums/HealthyFutures.html" TargetMode="External"/><Relationship Id="rId17" Type="http://schemas.openxmlformats.org/officeDocument/2006/relationships/hyperlink" Target="https://www.youtube.com/watch?v=c8IgDw58T0Q" TargetMode="External"/><Relationship Id="rId2" Type="http://schemas.openxmlformats.org/officeDocument/2006/relationships/hyperlink" Target="https://e-cigarettes.surgeongeneral.gov/documents/SGR_ECig_ParentTipSheet_508.pdf" TargetMode="External"/><Relationship Id="rId16" Type="http://schemas.openxmlformats.org/officeDocument/2006/relationships/hyperlink" Target="https://www.publichealthlawcenter.org/sites/default/files/resources/Policy-Playbook-ECigarettes.pdf" TargetMode="External"/><Relationship Id="rId20" Type="http://schemas.openxmlformats.org/officeDocument/2006/relationships/hyperlink" Target="file:///\\Users\daveywavey\Desktop\Staff%20Meetings\uploads" TargetMode="External"/><Relationship Id="rId1" Type="http://schemas.openxmlformats.org/officeDocument/2006/relationships/slideLayout" Target="../slideLayouts/slideLayout16.xml"/><Relationship Id="rId6" Type="http://schemas.openxmlformats.org/officeDocument/2006/relationships/hyperlink" Target="https://www.scholastic.com/youthvapingrisks/index.html#fda_more" TargetMode="External"/><Relationship Id="rId11" Type="http://schemas.openxmlformats.org/officeDocument/2006/relationships/hyperlink" Target="https://www.mdanderson.org/about-md-anderson/community-services/aspire.html" TargetMode="External"/><Relationship Id="rId5" Type="http://schemas.openxmlformats.org/officeDocument/2006/relationships/hyperlink" Target="https://www.cdc.gov/tobacco/basic_information/e-cigarettes/index.htm?CDC_AA_refVal=https://www.cdc.gov/e-cigarettes/index.html" TargetMode="External"/><Relationship Id="rId15" Type="http://schemas.openxmlformats.org/officeDocument/2006/relationships/hyperlink" Target="https://www.lung.org/quit-smoking/helping-teens-quit/vape-free-schools" TargetMode="External"/><Relationship Id="rId10" Type="http://schemas.openxmlformats.org/officeDocument/2006/relationships/hyperlink" Target="https://letsgo.catch.org/bundles/23725" TargetMode="External"/><Relationship Id="rId19" Type="http://schemas.openxmlformats.org/officeDocument/2006/relationships/hyperlink" Target="https://publichealthlawcenter.org/sites/default/files/resources/Location-Tobacco-Ecig-Point-Of-Sale-2019.pdf" TargetMode="External"/><Relationship Id="rId4" Type="http://schemas.openxmlformats.org/officeDocument/2006/relationships/hyperlink" Target="https://www.fda.gov/tobacco-products" TargetMode="External"/><Relationship Id="rId9" Type="http://schemas.openxmlformats.org/officeDocument/2006/relationships/hyperlink" Target="https://med.stanford.edu/tobaccopreventiontoolkit-old/curriculums/Remote-LearningCurriculum.html" TargetMode="External"/><Relationship Id="rId14" Type="http://schemas.openxmlformats.org/officeDocument/2006/relationships/hyperlink" Target="https://www.publichealthlawcenter.org/sites/default/files/resources/Disposing-of-E-Cigarette-Waste.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16H9OSKInRo" TargetMode="External"/><Relationship Id="rId13" Type="http://schemas.openxmlformats.org/officeDocument/2006/relationships/hyperlink" Target="https://www.lung.org/quit-smoking/helping-teens-quit/not-on-tobacco" TargetMode="External"/><Relationship Id="rId3" Type="http://schemas.openxmlformats.org/officeDocument/2006/relationships/hyperlink" Target="https://www.youtube.com/watch?v=J7AL--dbmf8" TargetMode="External"/><Relationship Id="rId7" Type="http://schemas.openxmlformats.org/officeDocument/2006/relationships/hyperlink" Target="https://preventiontrainingcenter.org/images/tools_menu/tools_menu_image/2325-1634923566-prevention%20101%20oct%202021%20(pdf%20slides).pdf" TargetMode="External"/><Relationship Id="rId12" Type="http://schemas.openxmlformats.org/officeDocument/2006/relationships/hyperlink" Target="https://www.lung.org/quit-smoking/helping-teens-quit/indepth" TargetMode="External"/><Relationship Id="rId2" Type="http://schemas.openxmlformats.org/officeDocument/2006/relationships/hyperlink" Target="https://www.youtube.com/watch?v=g5AgYk9kzZY" TargetMode="External"/><Relationship Id="rId1" Type="http://schemas.openxmlformats.org/officeDocument/2006/relationships/slideLayout" Target="../slideLayouts/slideLayout18.xml"/><Relationship Id="rId6" Type="http://schemas.openxmlformats.org/officeDocument/2006/relationships/hyperlink" Target="https://youtu.be/TSfcg2Ef6BM" TargetMode="External"/><Relationship Id="rId11" Type="http://schemas.openxmlformats.org/officeDocument/2006/relationships/hyperlink" Target="https://preventiontrainingcenter.org/images/tools_menu/tools_menu_image/2418-1634214226-connecticut%20pa%2021-1%20marijuana%20law%20fact%20sheet.pdf" TargetMode="External"/><Relationship Id="rId5" Type="http://schemas.openxmlformats.org/officeDocument/2006/relationships/hyperlink" Target="https://preventiontrainingcenter.org/page?id=28" TargetMode="External"/><Relationship Id="rId10" Type="http://schemas.openxmlformats.org/officeDocument/2006/relationships/hyperlink" Target="https://www.laweekly.com/how-marijuana-legalization-could-change-the-way-parents-talk-to-their-kids-about-pot/" TargetMode="External"/><Relationship Id="rId4" Type="http://schemas.openxmlformats.org/officeDocument/2006/relationships/hyperlink" Target="https://www.youtube.com/watch?v=0rXcwM9Il4A" TargetMode="External"/><Relationship Id="rId9" Type="http://schemas.openxmlformats.org/officeDocument/2006/relationships/hyperlink" Target="https://www.empoweringparents.com/article/how-to-talk-to-your-child-about-marijuana-4-responses-for-parents/"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truthinitiative.org/what-we-do/quit-smoking-tools" TargetMode="External"/><Relationship Id="rId7" Type="http://schemas.openxmlformats.org/officeDocument/2006/relationships/image" Target="../media/image42.png"/><Relationship Id="rId2" Type="http://schemas.openxmlformats.org/officeDocument/2006/relationships/hyperlink" Target="https://committoquitct.com/" TargetMode="Externa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hyperlink" Target="https://www.becomeanex.org/" TargetMode="External"/><Relationship Id="rId4" Type="http://schemas.openxmlformats.org/officeDocument/2006/relationships/hyperlink" Target="https://smokefree.gov/" TargetMode="External"/><Relationship Id="rId9" Type="http://schemas.openxmlformats.org/officeDocument/2006/relationships/image" Target="../media/image44.png"/></Relationships>
</file>

<file path=ppt/slides/_rels/slide36.xml.rels><?xml version="1.0" encoding="UTF-8" standalone="yes"?>
<Relationships xmlns="http://schemas.openxmlformats.org/package/2006/relationships"><Relationship Id="rId8" Type="http://schemas.openxmlformats.org/officeDocument/2006/relationships/hyperlink" Target="https://preventiontrainingcenter.org/" TargetMode="External"/><Relationship Id="rId3" Type="http://schemas.openxmlformats.org/officeDocument/2006/relationships/hyperlink" Target="https://portal.ct.gov/DMHAS/Prevention-Unit/TPEP/Vapor" TargetMode="External"/><Relationship Id="rId7" Type="http://schemas.openxmlformats.org/officeDocument/2006/relationships/hyperlink" Target="https://portal.ct.gov/DMHAS/Commissions-Councils-Boards/Index/Regional-Behavioral-Health-Action-Organizations-RBHAOs" TargetMode="External"/><Relationship Id="rId12" Type="http://schemas.openxmlformats.org/officeDocument/2006/relationships/image" Target="../media/image48.jp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hyperlink" Target="http://ctclearinghouse.org/" TargetMode="External"/><Relationship Id="rId11" Type="http://schemas.openxmlformats.org/officeDocument/2006/relationships/image" Target="../media/image47.png"/><Relationship Id="rId5" Type="http://schemas.openxmlformats.org/officeDocument/2006/relationships/hyperlink" Target="https://portal.ct.gov/DPH/Health-Education-Management--Surveillance/Tobacco/Tobacco-Use-Prevention--Control-Program" TargetMode="External"/><Relationship Id="rId10" Type="http://schemas.openxmlformats.org/officeDocument/2006/relationships/image" Target="../media/image46.png"/><Relationship Id="rId4" Type="http://schemas.openxmlformats.org/officeDocument/2006/relationships/hyperlink" Target="https://portal.ct.gov/DMHAS/Prevention-Unit/Prevention-Unit/TPEP---Home-Page" TargetMode="External"/><Relationship Id="rId9"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33550"/>
            <a:ext cx="5491570" cy="2512601"/>
          </a:xfrm>
        </p:spPr>
        <p:txBody>
          <a:bodyPr>
            <a:noAutofit/>
          </a:bodyPr>
          <a:lstStyle/>
          <a:p>
            <a:r>
              <a:rPr lang="en-US" sz="4400" dirty="0"/>
              <a:t>Fundamentals of Vaping/Electronic Nicotine Delivery Systems (ENDS) Prevention – </a:t>
            </a:r>
            <a:r>
              <a:rPr lang="en-US" sz="4400" dirty="0">
                <a:solidFill>
                  <a:srgbClr val="E39942"/>
                </a:solidFill>
              </a:rPr>
              <a:t>For Parents</a:t>
            </a:r>
            <a:endParaRPr lang="en-US" sz="4400" b="0" dirty="0">
              <a:solidFill>
                <a:srgbClr val="E39942"/>
              </a:solidFill>
              <a:latin typeface="+mn-lt"/>
            </a:endParaRP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5499133"/>
            <a:ext cx="5491570" cy="953337"/>
          </a:xfrm>
        </p:spPr>
        <p:txBody>
          <a:bodyPr/>
          <a:lstStyle/>
          <a:p>
            <a:r>
              <a:rPr lang="en-US" dirty="0">
                <a:highlight>
                  <a:srgbClr val="E39942"/>
                </a:highlight>
                <a:latin typeface="+mj-lt"/>
              </a:rPr>
              <a:t>Insert Organization Name and Logo</a:t>
            </a:r>
            <a:endParaRPr lang="en-US" dirty="0">
              <a:highlight>
                <a:srgbClr val="E39942"/>
              </a:highlight>
            </a:endParaRPr>
          </a:p>
          <a:p>
            <a:r>
              <a:rPr lang="en-US" dirty="0">
                <a:highlight>
                  <a:srgbClr val="E39942"/>
                </a:highlight>
              </a:rPr>
              <a:t>Insert Presentation Date </a:t>
            </a:r>
          </a:p>
          <a:p>
            <a:endParaRPr lang="en-US"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B527D4-8102-F640-9850-F20325220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791826" y="2400631"/>
            <a:ext cx="5654660" cy="2816352"/>
          </a:xfrm>
          <a:prstGeom prst="rect">
            <a:avLst/>
          </a:prstGeom>
        </p:spPr>
      </p:pic>
      <p:pic>
        <p:nvPicPr>
          <p:cNvPr id="13" name="Picture 12">
            <a:extLst>
              <a:ext uri="{FF2B5EF4-FFF2-40B4-BE49-F238E27FC236}">
                <a16:creationId xmlns:a16="http://schemas.microsoft.com/office/drawing/2014/main" id="{67CA8095-2951-E24D-9149-8701B3D67F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a:off x="6788793" y="2350481"/>
            <a:ext cx="5660726" cy="2819373"/>
          </a:xfrm>
          <a:prstGeom prst="rect">
            <a:avLst/>
          </a:prstGeom>
        </p:spPr>
      </p:pic>
      <p:pic>
        <p:nvPicPr>
          <p:cNvPr id="12" name="Picture 11">
            <a:extLst>
              <a:ext uri="{FF2B5EF4-FFF2-40B4-BE49-F238E27FC236}">
                <a16:creationId xmlns:a16="http://schemas.microsoft.com/office/drawing/2014/main" id="{A77C5FE8-9FDF-0842-A58B-C05C070E1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00000">
            <a:off x="6914217" y="2502897"/>
            <a:ext cx="5654660" cy="2816352"/>
          </a:xfrm>
          <a:prstGeom prst="rect">
            <a:avLst/>
          </a:prstGeom>
        </p:spPr>
      </p:pic>
      <p:sp>
        <p:nvSpPr>
          <p:cNvPr id="3" name="Title 2">
            <a:extLst>
              <a:ext uri="{FF2B5EF4-FFF2-40B4-BE49-F238E27FC236}">
                <a16:creationId xmlns:a16="http://schemas.microsoft.com/office/drawing/2014/main" id="{AC2CB464-164C-0A4A-A437-E4F20D1A8FBC}"/>
              </a:ext>
            </a:extLst>
          </p:cNvPr>
          <p:cNvSpPr>
            <a:spLocks noGrp="1"/>
          </p:cNvSpPr>
          <p:nvPr>
            <p:ph type="title"/>
          </p:nvPr>
        </p:nvSpPr>
        <p:spPr>
          <a:xfrm>
            <a:off x="964023" y="879063"/>
            <a:ext cx="8096850" cy="610863"/>
          </a:xfrm>
        </p:spPr>
        <p:txBody>
          <a:bodyPr>
            <a:normAutofit fontScale="90000"/>
          </a:bodyPr>
          <a:lstStyle/>
          <a:p>
            <a:r>
              <a:rPr lang="en-US" dirty="0"/>
              <a:t>What’s in an E-Cigarette/ENDS?</a:t>
            </a:r>
          </a:p>
        </p:txBody>
      </p:sp>
      <p:sp>
        <p:nvSpPr>
          <p:cNvPr id="4" name="Text Placeholder 3">
            <a:extLst>
              <a:ext uri="{FF2B5EF4-FFF2-40B4-BE49-F238E27FC236}">
                <a16:creationId xmlns:a16="http://schemas.microsoft.com/office/drawing/2014/main" id="{FD287F5C-ED5D-D242-9646-1FE1C857DAE1}"/>
              </a:ext>
            </a:extLst>
          </p:cNvPr>
          <p:cNvSpPr>
            <a:spLocks noGrp="1"/>
          </p:cNvSpPr>
          <p:nvPr>
            <p:ph type="body" sz="quarter" idx="11"/>
          </p:nvPr>
        </p:nvSpPr>
        <p:spPr>
          <a:xfrm>
            <a:off x="971550" y="2310095"/>
            <a:ext cx="6384290" cy="3785904"/>
          </a:xfrm>
        </p:spPr>
        <p:txBody>
          <a:bodyPr/>
          <a:lstStyle/>
          <a:p>
            <a:r>
              <a:rPr lang="en-US" sz="2000" b="1" dirty="0"/>
              <a:t>Most ENDS </a:t>
            </a:r>
            <a:r>
              <a:rPr lang="en-US" sz="2000" dirty="0"/>
              <a:t>contain </a:t>
            </a:r>
            <a:r>
              <a:rPr lang="en-US" sz="2000" i="1" dirty="0"/>
              <a:t>nicotine, </a:t>
            </a:r>
            <a:r>
              <a:rPr lang="en-US" sz="2000" dirty="0"/>
              <a:t>the addictive drug in other tobacco products.</a:t>
            </a:r>
          </a:p>
          <a:p>
            <a:r>
              <a:rPr lang="en-US" sz="2000" dirty="0"/>
              <a:t>The amount of nicotine in ENDS varies widely, based on the e-liquid, the temperature of heating, and the depth of the puff</a:t>
            </a:r>
          </a:p>
          <a:p>
            <a:r>
              <a:rPr lang="en-US" sz="2000" b="1" dirty="0"/>
              <a:t>Nicotine salts</a:t>
            </a:r>
            <a:r>
              <a:rPr lang="en-US" sz="2000" dirty="0"/>
              <a:t> can be vaped at lower temperatures for a smoother experience, which allows users to consume higher levels of nicotine with less harshness on the throat when compared to traditional vape juices.</a:t>
            </a:r>
          </a:p>
          <a:p>
            <a:pPr lvl="1" indent="0">
              <a:spcBef>
                <a:spcPts val="1000"/>
              </a:spcBef>
              <a:buNone/>
            </a:pPr>
            <a:r>
              <a:rPr lang="en-US" sz="2000" dirty="0"/>
              <a:t>ENDS can also be used as a delivery system for </a:t>
            </a:r>
            <a:r>
              <a:rPr lang="en-US" sz="2000" b="1" dirty="0"/>
              <a:t>alcohol, cannabis</a:t>
            </a:r>
            <a:r>
              <a:rPr lang="en-US" sz="2000" dirty="0"/>
              <a:t> and other </a:t>
            </a:r>
            <a:r>
              <a:rPr lang="en-US" sz="2000" b="1" dirty="0"/>
              <a:t>illicit drugs</a:t>
            </a:r>
          </a:p>
        </p:txBody>
      </p:sp>
      <p:sp>
        <p:nvSpPr>
          <p:cNvPr id="9" name="Text Placeholder 3">
            <a:extLst>
              <a:ext uri="{FF2B5EF4-FFF2-40B4-BE49-F238E27FC236}">
                <a16:creationId xmlns:a16="http://schemas.microsoft.com/office/drawing/2014/main" id="{03B9333F-AD89-DC46-9514-70EB45CCA78C}"/>
              </a:ext>
            </a:extLst>
          </p:cNvPr>
          <p:cNvSpPr txBox="1">
            <a:spLocks/>
          </p:cNvSpPr>
          <p:nvPr/>
        </p:nvSpPr>
        <p:spPr>
          <a:xfrm>
            <a:off x="7704773" y="2437685"/>
            <a:ext cx="4073549" cy="2816352"/>
          </a:xfrm>
          <a:prstGeom prst="rect">
            <a:avLst/>
          </a:prstGeom>
          <a:gradFill>
            <a:gsLst>
              <a:gs pos="0">
                <a:schemeClr val="accent4">
                  <a:lumMod val="0"/>
                  <a:lumOff val="100000"/>
                </a:schemeClr>
              </a:gs>
              <a:gs pos="31000">
                <a:schemeClr val="accent4">
                  <a:lumMod val="0"/>
                  <a:lumOff val="100000"/>
                </a:schemeClr>
              </a:gs>
              <a:gs pos="100000">
                <a:srgbClr val="C7CE58"/>
              </a:gs>
            </a:gsLst>
            <a:path path="circle">
              <a:fillToRect l="100000" t="100000"/>
            </a:path>
          </a:gradFill>
          <a:ln w="50800">
            <a:solidFill>
              <a:srgbClr val="1B3630"/>
            </a:solidFill>
          </a:ln>
        </p:spPr>
        <p:txBody>
          <a:bodyPr vert="horz" lIns="182880" tIns="182880" rIns="182880" bIns="18288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Among the 27.3% of students who ever used an e-cigarette device,</a:t>
            </a:r>
          </a:p>
          <a:p>
            <a:pPr algn="ctr"/>
            <a:r>
              <a:rPr lang="en-US" sz="2000" b="1" dirty="0"/>
              <a:t> </a:t>
            </a:r>
            <a:r>
              <a:rPr lang="en-US" sz="2000" b="1" u="sng" dirty="0">
                <a:solidFill>
                  <a:srgbClr val="FF0000"/>
                </a:solidFill>
              </a:rPr>
              <a:t>1/2</a:t>
            </a:r>
            <a:r>
              <a:rPr lang="en-US" sz="2000" b="1" dirty="0">
                <a:solidFill>
                  <a:srgbClr val="D3623E"/>
                </a:solidFill>
              </a:rPr>
              <a:t> </a:t>
            </a:r>
            <a:r>
              <a:rPr lang="en-US" sz="2000" dirty="0"/>
              <a:t>of them reported using their device with a substance </a:t>
            </a:r>
            <a:r>
              <a:rPr lang="en-US" sz="2000" u="sng" dirty="0"/>
              <a:t>other than</a:t>
            </a:r>
            <a:r>
              <a:rPr lang="en-US" sz="2000" dirty="0"/>
              <a:t> nicotine, such as </a:t>
            </a:r>
            <a:r>
              <a:rPr lang="en-US" sz="2000" b="1" dirty="0"/>
              <a:t>cannabis, THC, hash oil, </a:t>
            </a:r>
            <a:r>
              <a:rPr lang="en-US" sz="2000" dirty="0"/>
              <a:t>or </a:t>
            </a:r>
            <a:r>
              <a:rPr lang="en-US" sz="2000" b="1" dirty="0"/>
              <a:t>THC wax. </a:t>
            </a:r>
          </a:p>
          <a:p>
            <a:pPr algn="ctr"/>
            <a:r>
              <a:rPr lang="en-US" sz="2000" dirty="0"/>
              <a:t>(2017 CT Youth Tobacco Survey)</a:t>
            </a:r>
            <a:endParaRPr lang="en-US" sz="2000" b="1" dirty="0">
              <a:solidFill>
                <a:srgbClr val="D3623E"/>
              </a:solidFill>
            </a:endParaRPr>
          </a:p>
        </p:txBody>
      </p:sp>
      <p:pic>
        <p:nvPicPr>
          <p:cNvPr id="10" name="Picture 9">
            <a:extLst>
              <a:ext uri="{FF2B5EF4-FFF2-40B4-BE49-F238E27FC236}">
                <a16:creationId xmlns:a16="http://schemas.microsoft.com/office/drawing/2014/main" id="{518E6593-2E80-7548-9C50-83D012459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48" y="5668"/>
            <a:ext cx="2450452" cy="1596294"/>
          </a:xfrm>
          <a:prstGeom prst="rect">
            <a:avLst/>
          </a:prstGeom>
        </p:spPr>
      </p:pic>
      <p:pic>
        <p:nvPicPr>
          <p:cNvPr id="11" name="Picture 10">
            <a:extLst>
              <a:ext uri="{FF2B5EF4-FFF2-40B4-BE49-F238E27FC236}">
                <a16:creationId xmlns:a16="http://schemas.microsoft.com/office/drawing/2014/main" id="{A19A171D-8E54-A440-AFA4-EF16679FA3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4081" y="5324014"/>
            <a:ext cx="914932" cy="970690"/>
          </a:xfrm>
          <a:prstGeom prst="rect">
            <a:avLst/>
          </a:prstGeom>
        </p:spPr>
      </p:pic>
      <p:sp>
        <p:nvSpPr>
          <p:cNvPr id="6" name="Footer Placeholder 5">
            <a:extLst>
              <a:ext uri="{FF2B5EF4-FFF2-40B4-BE49-F238E27FC236}">
                <a16:creationId xmlns:a16="http://schemas.microsoft.com/office/drawing/2014/main" id="{D3B8ECF8-211B-4948-99CD-E811DE9410A4}"/>
              </a:ext>
            </a:extLst>
          </p:cNvPr>
          <p:cNvSpPr>
            <a:spLocks noGrp="1"/>
          </p:cNvSpPr>
          <p:nvPr>
            <p:ph type="ftr" sz="quarter" idx="15"/>
          </p:nvPr>
        </p:nvSpPr>
        <p:spPr/>
        <p:txBody>
          <a:bodyPr/>
          <a:lstStyle/>
          <a:p>
            <a:r>
              <a:rPr lang="en-US" dirty="0"/>
              <a:t>Fundamentals of Vaping Prevention for Parents</a:t>
            </a:r>
          </a:p>
        </p:txBody>
      </p:sp>
      <p:sp>
        <p:nvSpPr>
          <p:cNvPr id="7" name="Slide Number Placeholder 6">
            <a:extLst>
              <a:ext uri="{FF2B5EF4-FFF2-40B4-BE49-F238E27FC236}">
                <a16:creationId xmlns:a16="http://schemas.microsoft.com/office/drawing/2014/main" id="{E4122EB5-25A6-9E44-A050-912FE6087E70}"/>
              </a:ext>
            </a:extLst>
          </p:cNvPr>
          <p:cNvSpPr>
            <a:spLocks noGrp="1"/>
          </p:cNvSpPr>
          <p:nvPr>
            <p:ph type="sldNum" sz="quarter" idx="16"/>
          </p:nvPr>
        </p:nvSpPr>
        <p:spPr/>
        <p:txBody>
          <a:bodyPr/>
          <a:lstStyle/>
          <a:p>
            <a:fld id="{294A09A9-5501-47C1-A89A-A340965A2BE2}" type="slidenum">
              <a:rPr lang="en-US" smtClean="0"/>
              <a:pPr/>
              <a:t>10</a:t>
            </a:fld>
            <a:endParaRPr lang="en-US" dirty="0">
              <a:latin typeface="+mn-lt"/>
            </a:endParaRPr>
          </a:p>
        </p:txBody>
      </p:sp>
    </p:spTree>
    <p:extLst>
      <p:ext uri="{BB962C8B-B14F-4D97-AF65-F5344CB8AC3E}">
        <p14:creationId xmlns:p14="http://schemas.microsoft.com/office/powerpoint/2010/main" val="312701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3BCB9-5077-A24E-9F49-E539BB928A97}"/>
              </a:ext>
            </a:extLst>
          </p:cNvPr>
          <p:cNvSpPr>
            <a:spLocks noGrp="1"/>
          </p:cNvSpPr>
          <p:nvPr>
            <p:ph type="title"/>
          </p:nvPr>
        </p:nvSpPr>
        <p:spPr>
          <a:xfrm>
            <a:off x="964022" y="749759"/>
            <a:ext cx="8422866" cy="610863"/>
          </a:xfrm>
        </p:spPr>
        <p:txBody>
          <a:bodyPr>
            <a:normAutofit fontScale="90000"/>
          </a:bodyPr>
          <a:lstStyle/>
          <a:p>
            <a:r>
              <a:rPr lang="en-US" dirty="0"/>
              <a:t>Cannabis Items Related to Vaping</a:t>
            </a:r>
          </a:p>
        </p:txBody>
      </p:sp>
      <p:sp>
        <p:nvSpPr>
          <p:cNvPr id="16" name="Footer Placeholder 15">
            <a:extLst>
              <a:ext uri="{FF2B5EF4-FFF2-40B4-BE49-F238E27FC236}">
                <a16:creationId xmlns:a16="http://schemas.microsoft.com/office/drawing/2014/main" id="{23B7269B-1353-B44C-8EEF-D5B9D4F86AF6}"/>
              </a:ext>
            </a:extLst>
          </p:cNvPr>
          <p:cNvSpPr>
            <a:spLocks noGrp="1"/>
          </p:cNvSpPr>
          <p:nvPr>
            <p:ph type="ftr" sz="quarter" idx="33"/>
          </p:nvPr>
        </p:nvSpPr>
        <p:spPr/>
        <p:txBody>
          <a:bodyPr/>
          <a:lstStyle/>
          <a:p>
            <a:r>
              <a:rPr lang="en-US" dirty="0"/>
              <a:t>Fundamentals of Vaping Prevention for Parents</a:t>
            </a:r>
          </a:p>
        </p:txBody>
      </p:sp>
      <p:sp>
        <p:nvSpPr>
          <p:cNvPr id="17" name="Slide Number Placeholder 16">
            <a:extLst>
              <a:ext uri="{FF2B5EF4-FFF2-40B4-BE49-F238E27FC236}">
                <a16:creationId xmlns:a16="http://schemas.microsoft.com/office/drawing/2014/main" id="{10DD13CD-4AF1-1A4E-8603-6FA907D96A1A}"/>
              </a:ext>
            </a:extLst>
          </p:cNvPr>
          <p:cNvSpPr>
            <a:spLocks noGrp="1"/>
          </p:cNvSpPr>
          <p:nvPr>
            <p:ph type="sldNum" sz="quarter" idx="34"/>
          </p:nvPr>
        </p:nvSpPr>
        <p:spPr/>
        <p:txBody>
          <a:bodyPr/>
          <a:lstStyle/>
          <a:p>
            <a:fld id="{294A09A9-5501-47C1-A89A-A340965A2BE2}" type="slidenum">
              <a:rPr lang="en-US" smtClean="0"/>
              <a:pPr/>
              <a:t>11</a:t>
            </a:fld>
            <a:endParaRPr lang="en-US" dirty="0">
              <a:latin typeface="+mn-lt"/>
            </a:endParaRPr>
          </a:p>
        </p:txBody>
      </p:sp>
      <p:pic>
        <p:nvPicPr>
          <p:cNvPr id="18" name="Picture 17">
            <a:extLst>
              <a:ext uri="{FF2B5EF4-FFF2-40B4-BE49-F238E27FC236}">
                <a16:creationId xmlns:a16="http://schemas.microsoft.com/office/drawing/2014/main" id="{AE0939BB-47E4-D94A-B452-56B4830D74B8}"/>
              </a:ext>
            </a:extLst>
          </p:cNvPr>
          <p:cNvPicPr>
            <a:picLocks noChangeAspect="1"/>
          </p:cNvPicPr>
          <p:nvPr/>
        </p:nvPicPr>
        <p:blipFill>
          <a:blip r:embed="rId3"/>
          <a:stretch>
            <a:fillRect/>
          </a:stretch>
        </p:blipFill>
        <p:spPr>
          <a:xfrm>
            <a:off x="293257" y="1489926"/>
            <a:ext cx="1497329" cy="2608251"/>
          </a:xfrm>
          <a:prstGeom prst="rect">
            <a:avLst/>
          </a:prstGeom>
        </p:spPr>
      </p:pic>
      <p:pic>
        <p:nvPicPr>
          <p:cNvPr id="19" name="Picture 18">
            <a:extLst>
              <a:ext uri="{FF2B5EF4-FFF2-40B4-BE49-F238E27FC236}">
                <a16:creationId xmlns:a16="http://schemas.microsoft.com/office/drawing/2014/main" id="{53F32F8B-1CF6-384F-8A95-990D79448F42}"/>
              </a:ext>
            </a:extLst>
          </p:cNvPr>
          <p:cNvPicPr>
            <a:picLocks noChangeAspect="1"/>
          </p:cNvPicPr>
          <p:nvPr/>
        </p:nvPicPr>
        <p:blipFill>
          <a:blip r:embed="rId4"/>
          <a:stretch>
            <a:fillRect/>
          </a:stretch>
        </p:blipFill>
        <p:spPr>
          <a:xfrm>
            <a:off x="2173239" y="1489926"/>
            <a:ext cx="1497329" cy="2657562"/>
          </a:xfrm>
          <a:prstGeom prst="rect">
            <a:avLst/>
          </a:prstGeom>
        </p:spPr>
      </p:pic>
      <p:pic>
        <p:nvPicPr>
          <p:cNvPr id="20" name="Picture 19">
            <a:extLst>
              <a:ext uri="{FF2B5EF4-FFF2-40B4-BE49-F238E27FC236}">
                <a16:creationId xmlns:a16="http://schemas.microsoft.com/office/drawing/2014/main" id="{619CBC26-AC26-0C45-B415-94ECFAC7206B}"/>
              </a:ext>
            </a:extLst>
          </p:cNvPr>
          <p:cNvPicPr>
            <a:picLocks noChangeAspect="1"/>
          </p:cNvPicPr>
          <p:nvPr/>
        </p:nvPicPr>
        <p:blipFill>
          <a:blip r:embed="rId5"/>
          <a:stretch>
            <a:fillRect/>
          </a:stretch>
        </p:blipFill>
        <p:spPr>
          <a:xfrm>
            <a:off x="4053221" y="1489927"/>
            <a:ext cx="1557604" cy="2657562"/>
          </a:xfrm>
          <a:prstGeom prst="rect">
            <a:avLst/>
          </a:prstGeom>
        </p:spPr>
      </p:pic>
      <p:pic>
        <p:nvPicPr>
          <p:cNvPr id="21" name="Picture 20">
            <a:extLst>
              <a:ext uri="{FF2B5EF4-FFF2-40B4-BE49-F238E27FC236}">
                <a16:creationId xmlns:a16="http://schemas.microsoft.com/office/drawing/2014/main" id="{64E9122D-3CF4-A247-B5D8-B751318CDA39}"/>
              </a:ext>
            </a:extLst>
          </p:cNvPr>
          <p:cNvPicPr>
            <a:picLocks noChangeAspect="1"/>
          </p:cNvPicPr>
          <p:nvPr/>
        </p:nvPicPr>
        <p:blipFill>
          <a:blip r:embed="rId6"/>
          <a:stretch>
            <a:fillRect/>
          </a:stretch>
        </p:blipFill>
        <p:spPr>
          <a:xfrm>
            <a:off x="5993478" y="1440615"/>
            <a:ext cx="1280753" cy="2657562"/>
          </a:xfrm>
          <a:prstGeom prst="rect">
            <a:avLst/>
          </a:prstGeom>
        </p:spPr>
      </p:pic>
      <p:pic>
        <p:nvPicPr>
          <p:cNvPr id="22" name="Picture 21">
            <a:extLst>
              <a:ext uri="{FF2B5EF4-FFF2-40B4-BE49-F238E27FC236}">
                <a16:creationId xmlns:a16="http://schemas.microsoft.com/office/drawing/2014/main" id="{091F9888-EBDB-434E-8968-5836F4D84D99}"/>
              </a:ext>
            </a:extLst>
          </p:cNvPr>
          <p:cNvPicPr>
            <a:picLocks noChangeAspect="1"/>
          </p:cNvPicPr>
          <p:nvPr/>
        </p:nvPicPr>
        <p:blipFill>
          <a:blip r:embed="rId7"/>
          <a:stretch>
            <a:fillRect/>
          </a:stretch>
        </p:blipFill>
        <p:spPr>
          <a:xfrm>
            <a:off x="7656884" y="1440615"/>
            <a:ext cx="1571467" cy="2706873"/>
          </a:xfrm>
          <a:prstGeom prst="rect">
            <a:avLst/>
          </a:prstGeom>
        </p:spPr>
      </p:pic>
      <p:pic>
        <p:nvPicPr>
          <p:cNvPr id="23" name="Picture 22">
            <a:extLst>
              <a:ext uri="{FF2B5EF4-FFF2-40B4-BE49-F238E27FC236}">
                <a16:creationId xmlns:a16="http://schemas.microsoft.com/office/drawing/2014/main" id="{B4923637-E5BD-F040-9C3E-C7D1369BF0E2}"/>
              </a:ext>
            </a:extLst>
          </p:cNvPr>
          <p:cNvPicPr>
            <a:picLocks noChangeAspect="1"/>
          </p:cNvPicPr>
          <p:nvPr/>
        </p:nvPicPr>
        <p:blipFill>
          <a:blip r:embed="rId8"/>
          <a:stretch>
            <a:fillRect/>
          </a:stretch>
        </p:blipFill>
        <p:spPr>
          <a:xfrm>
            <a:off x="9611002" y="1440615"/>
            <a:ext cx="1543248" cy="2706873"/>
          </a:xfrm>
          <a:prstGeom prst="rect">
            <a:avLst/>
          </a:prstGeom>
        </p:spPr>
      </p:pic>
      <p:pic>
        <p:nvPicPr>
          <p:cNvPr id="24" name="Picture 23">
            <a:extLst>
              <a:ext uri="{FF2B5EF4-FFF2-40B4-BE49-F238E27FC236}">
                <a16:creationId xmlns:a16="http://schemas.microsoft.com/office/drawing/2014/main" id="{8FA3A283-32A4-5547-A538-294C452EEAF2}"/>
              </a:ext>
            </a:extLst>
          </p:cNvPr>
          <p:cNvPicPr>
            <a:picLocks noChangeAspect="1"/>
          </p:cNvPicPr>
          <p:nvPr/>
        </p:nvPicPr>
        <p:blipFill>
          <a:blip r:embed="rId9"/>
          <a:stretch>
            <a:fillRect/>
          </a:stretch>
        </p:blipFill>
        <p:spPr>
          <a:xfrm>
            <a:off x="1233170" y="4408169"/>
            <a:ext cx="2066925" cy="1924050"/>
          </a:xfrm>
          <a:prstGeom prst="rect">
            <a:avLst/>
          </a:prstGeom>
        </p:spPr>
      </p:pic>
      <p:pic>
        <p:nvPicPr>
          <p:cNvPr id="25" name="Picture 24">
            <a:extLst>
              <a:ext uri="{FF2B5EF4-FFF2-40B4-BE49-F238E27FC236}">
                <a16:creationId xmlns:a16="http://schemas.microsoft.com/office/drawing/2014/main" id="{9EA6CBEA-9344-8942-B363-D164F78356E3}"/>
              </a:ext>
            </a:extLst>
          </p:cNvPr>
          <p:cNvPicPr>
            <a:picLocks noChangeAspect="1"/>
          </p:cNvPicPr>
          <p:nvPr/>
        </p:nvPicPr>
        <p:blipFill>
          <a:blip r:embed="rId10"/>
          <a:stretch>
            <a:fillRect/>
          </a:stretch>
        </p:blipFill>
        <p:spPr>
          <a:xfrm>
            <a:off x="3806692" y="4517706"/>
            <a:ext cx="1685925" cy="1704975"/>
          </a:xfrm>
          <a:prstGeom prst="rect">
            <a:avLst/>
          </a:prstGeom>
        </p:spPr>
      </p:pic>
      <p:pic>
        <p:nvPicPr>
          <p:cNvPr id="26" name="Picture 25">
            <a:extLst>
              <a:ext uri="{FF2B5EF4-FFF2-40B4-BE49-F238E27FC236}">
                <a16:creationId xmlns:a16="http://schemas.microsoft.com/office/drawing/2014/main" id="{51572CA1-650A-ED42-95D9-47981DEED2A4}"/>
              </a:ext>
            </a:extLst>
          </p:cNvPr>
          <p:cNvPicPr>
            <a:picLocks noChangeAspect="1"/>
          </p:cNvPicPr>
          <p:nvPr/>
        </p:nvPicPr>
        <p:blipFill>
          <a:blip r:embed="rId11"/>
          <a:stretch>
            <a:fillRect/>
          </a:stretch>
        </p:blipFill>
        <p:spPr>
          <a:xfrm>
            <a:off x="5999214" y="4156681"/>
            <a:ext cx="1704975" cy="2105025"/>
          </a:xfrm>
          <a:prstGeom prst="rect">
            <a:avLst/>
          </a:prstGeom>
        </p:spPr>
      </p:pic>
      <p:pic>
        <p:nvPicPr>
          <p:cNvPr id="27" name="Picture 26">
            <a:extLst>
              <a:ext uri="{FF2B5EF4-FFF2-40B4-BE49-F238E27FC236}">
                <a16:creationId xmlns:a16="http://schemas.microsoft.com/office/drawing/2014/main" id="{200F0169-DDEE-574A-8819-92690E145CD6}"/>
              </a:ext>
            </a:extLst>
          </p:cNvPr>
          <p:cNvPicPr>
            <a:picLocks noChangeAspect="1"/>
          </p:cNvPicPr>
          <p:nvPr/>
        </p:nvPicPr>
        <p:blipFill>
          <a:blip r:embed="rId12"/>
          <a:stretch>
            <a:fillRect/>
          </a:stretch>
        </p:blipFill>
        <p:spPr>
          <a:xfrm>
            <a:off x="8210787" y="4139046"/>
            <a:ext cx="2035128" cy="2122660"/>
          </a:xfrm>
          <a:prstGeom prst="rect">
            <a:avLst/>
          </a:prstGeom>
        </p:spPr>
      </p:pic>
    </p:spTree>
    <p:extLst>
      <p:ext uri="{BB962C8B-B14F-4D97-AF65-F5344CB8AC3E}">
        <p14:creationId xmlns:p14="http://schemas.microsoft.com/office/powerpoint/2010/main" val="234077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8000" t="-5000" r="-7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DB08-7BA3-E649-9670-24FAB4EE2A01}"/>
              </a:ext>
            </a:extLst>
          </p:cNvPr>
          <p:cNvSpPr>
            <a:spLocks noGrp="1"/>
          </p:cNvSpPr>
          <p:nvPr>
            <p:ph type="title"/>
          </p:nvPr>
        </p:nvSpPr>
        <p:spPr>
          <a:xfrm>
            <a:off x="695325" y="278129"/>
            <a:ext cx="10801350" cy="610863"/>
          </a:xfrm>
        </p:spPr>
        <p:txBody>
          <a:bodyPr>
            <a:noAutofit/>
          </a:bodyPr>
          <a:lstStyle/>
          <a:p>
            <a:pPr algn="ctr"/>
            <a:r>
              <a:rPr lang="en-US" sz="2400" dirty="0"/>
              <a:t>Trends in Percent of High School Students Reporting Past 30-Day Use of Electronic Vapor Products vs. Cigarettes: CT 2011-2019</a:t>
            </a:r>
          </a:p>
        </p:txBody>
      </p:sp>
      <p:sp>
        <p:nvSpPr>
          <p:cNvPr id="5" name="Footer Placeholder 4">
            <a:extLst>
              <a:ext uri="{FF2B5EF4-FFF2-40B4-BE49-F238E27FC236}">
                <a16:creationId xmlns:a16="http://schemas.microsoft.com/office/drawing/2014/main" id="{90E80640-4831-C14E-860A-DE70D1C34F6E}"/>
              </a:ext>
            </a:extLst>
          </p:cNvPr>
          <p:cNvSpPr>
            <a:spLocks noGrp="1"/>
          </p:cNvSpPr>
          <p:nvPr>
            <p:ph type="ftr" sz="quarter" idx="12"/>
          </p:nvPr>
        </p:nvSpPr>
        <p:spPr/>
        <p:txBody>
          <a:bodyPr/>
          <a:lstStyle/>
          <a:p>
            <a:r>
              <a:rPr lang="en-US" dirty="0"/>
              <a:t>Fundamentals of Vaping Prevention for Parents</a:t>
            </a:r>
          </a:p>
        </p:txBody>
      </p:sp>
      <p:sp>
        <p:nvSpPr>
          <p:cNvPr id="6" name="Slide Number Placeholder 5">
            <a:extLst>
              <a:ext uri="{FF2B5EF4-FFF2-40B4-BE49-F238E27FC236}">
                <a16:creationId xmlns:a16="http://schemas.microsoft.com/office/drawing/2014/main" id="{41F65E7C-D706-A047-9AD8-095BF09300D2}"/>
              </a:ext>
            </a:extLst>
          </p:cNvPr>
          <p:cNvSpPr>
            <a:spLocks noGrp="1"/>
          </p:cNvSpPr>
          <p:nvPr>
            <p:ph type="sldNum" sz="quarter" idx="13"/>
          </p:nvPr>
        </p:nvSpPr>
        <p:spPr/>
        <p:txBody>
          <a:bodyPr/>
          <a:lstStyle/>
          <a:p>
            <a:fld id="{294A09A9-5501-47C1-A89A-A340965A2BE2}" type="slidenum">
              <a:rPr lang="en-US" smtClean="0"/>
              <a:pPr/>
              <a:t>12</a:t>
            </a:fld>
            <a:endParaRPr lang="en-US" dirty="0">
              <a:latin typeface="+mn-lt"/>
            </a:endParaRPr>
          </a:p>
        </p:txBody>
      </p:sp>
      <p:graphicFrame>
        <p:nvGraphicFramePr>
          <p:cNvPr id="7" name="Chart 6">
            <a:extLst>
              <a:ext uri="{FF2B5EF4-FFF2-40B4-BE49-F238E27FC236}">
                <a16:creationId xmlns:a16="http://schemas.microsoft.com/office/drawing/2014/main" id="{018D13D8-5690-2E49-B3C3-567357C8E068}"/>
              </a:ext>
            </a:extLst>
          </p:cNvPr>
          <p:cNvGraphicFramePr/>
          <p:nvPr>
            <p:extLst>
              <p:ext uri="{D42A27DB-BD31-4B8C-83A1-F6EECF244321}">
                <p14:modId xmlns:p14="http://schemas.microsoft.com/office/powerpoint/2010/main" val="3079390526"/>
              </p:ext>
            </p:extLst>
          </p:nvPr>
        </p:nvGraphicFramePr>
        <p:xfrm>
          <a:off x="695325" y="1043619"/>
          <a:ext cx="10801350" cy="5059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535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8000" t="-5000" r="-7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9DB08-7BA3-E649-9670-24FAB4EE2A01}"/>
              </a:ext>
            </a:extLst>
          </p:cNvPr>
          <p:cNvSpPr>
            <a:spLocks noGrp="1"/>
          </p:cNvSpPr>
          <p:nvPr>
            <p:ph type="title"/>
          </p:nvPr>
        </p:nvSpPr>
        <p:spPr>
          <a:xfrm>
            <a:off x="695325" y="278129"/>
            <a:ext cx="10801350" cy="833219"/>
          </a:xfrm>
        </p:spPr>
        <p:txBody>
          <a:bodyPr>
            <a:noAutofit/>
          </a:bodyPr>
          <a:lstStyle/>
          <a:p>
            <a:pPr algn="ctr"/>
            <a:r>
              <a:rPr lang="en-US" sz="2400" dirty="0"/>
              <a:t>Percentage of CT High School Students who </a:t>
            </a:r>
            <a:r>
              <a:rPr lang="en-US" sz="2400" u="sng" dirty="0"/>
              <a:t>Currently Used</a:t>
            </a:r>
            <a:r>
              <a:rPr lang="en-US" sz="2400" dirty="0"/>
              <a:t> an Electronic Vapor Product, by Sex, Grade, Race/Ethnicity, and Sexual Orientation, 2019</a:t>
            </a:r>
            <a:endParaRPr lang="en-US" sz="2400" u="sng" dirty="0"/>
          </a:p>
        </p:txBody>
      </p:sp>
      <p:sp>
        <p:nvSpPr>
          <p:cNvPr id="5" name="Footer Placeholder 4">
            <a:extLst>
              <a:ext uri="{FF2B5EF4-FFF2-40B4-BE49-F238E27FC236}">
                <a16:creationId xmlns:a16="http://schemas.microsoft.com/office/drawing/2014/main" id="{90E80640-4831-C14E-860A-DE70D1C34F6E}"/>
              </a:ext>
            </a:extLst>
          </p:cNvPr>
          <p:cNvSpPr>
            <a:spLocks noGrp="1"/>
          </p:cNvSpPr>
          <p:nvPr>
            <p:ph type="ftr" sz="quarter" idx="12"/>
          </p:nvPr>
        </p:nvSpPr>
        <p:spPr/>
        <p:txBody>
          <a:bodyPr/>
          <a:lstStyle/>
          <a:p>
            <a:r>
              <a:rPr lang="en-US" dirty="0"/>
              <a:t>Fundamentals of Vaping Prevention for Parents</a:t>
            </a:r>
          </a:p>
        </p:txBody>
      </p:sp>
      <p:sp>
        <p:nvSpPr>
          <p:cNvPr id="6" name="Slide Number Placeholder 5">
            <a:extLst>
              <a:ext uri="{FF2B5EF4-FFF2-40B4-BE49-F238E27FC236}">
                <a16:creationId xmlns:a16="http://schemas.microsoft.com/office/drawing/2014/main" id="{41F65E7C-D706-A047-9AD8-095BF09300D2}"/>
              </a:ext>
            </a:extLst>
          </p:cNvPr>
          <p:cNvSpPr>
            <a:spLocks noGrp="1"/>
          </p:cNvSpPr>
          <p:nvPr>
            <p:ph type="sldNum" sz="quarter" idx="13"/>
          </p:nvPr>
        </p:nvSpPr>
        <p:spPr/>
        <p:txBody>
          <a:bodyPr/>
          <a:lstStyle/>
          <a:p>
            <a:fld id="{294A09A9-5501-47C1-A89A-A340965A2BE2}" type="slidenum">
              <a:rPr lang="en-US" smtClean="0"/>
              <a:pPr/>
              <a:t>13</a:t>
            </a:fld>
            <a:endParaRPr lang="en-US" dirty="0">
              <a:latin typeface="+mn-lt"/>
            </a:endParaRPr>
          </a:p>
        </p:txBody>
      </p:sp>
      <p:pic>
        <p:nvPicPr>
          <p:cNvPr id="7" name="Picture 6">
            <a:extLst>
              <a:ext uri="{FF2B5EF4-FFF2-40B4-BE49-F238E27FC236}">
                <a16:creationId xmlns:a16="http://schemas.microsoft.com/office/drawing/2014/main" id="{0552B127-81E3-9F46-BD3B-3576DCEE7A19}"/>
              </a:ext>
            </a:extLst>
          </p:cNvPr>
          <p:cNvPicPr>
            <a:picLocks noChangeAspect="1"/>
          </p:cNvPicPr>
          <p:nvPr/>
        </p:nvPicPr>
        <p:blipFill rotWithShape="1">
          <a:blip r:embed="rId4"/>
          <a:srcRect t="12343"/>
          <a:stretch/>
        </p:blipFill>
        <p:spPr>
          <a:xfrm>
            <a:off x="821634" y="1111348"/>
            <a:ext cx="10548731" cy="5153634"/>
          </a:xfrm>
          <a:prstGeom prst="rect">
            <a:avLst/>
          </a:prstGeom>
        </p:spPr>
      </p:pic>
      <p:pic>
        <p:nvPicPr>
          <p:cNvPr id="8" name="Picture 7">
            <a:extLst>
              <a:ext uri="{FF2B5EF4-FFF2-40B4-BE49-F238E27FC236}">
                <a16:creationId xmlns:a16="http://schemas.microsoft.com/office/drawing/2014/main" id="{F1AF3797-7BC3-0145-AD9D-30EF06226FA2}"/>
              </a:ext>
            </a:extLst>
          </p:cNvPr>
          <p:cNvPicPr>
            <a:picLocks noChangeAspect="1"/>
          </p:cNvPicPr>
          <p:nvPr/>
        </p:nvPicPr>
        <p:blipFill rotWithShape="1">
          <a:blip r:embed="rId5"/>
          <a:srcRect l="24817" t="40062" r="40762" b="18411"/>
          <a:stretch/>
        </p:blipFill>
        <p:spPr>
          <a:xfrm>
            <a:off x="3450258" y="1338141"/>
            <a:ext cx="2645741" cy="1773936"/>
          </a:xfrm>
          <a:prstGeom prst="rect">
            <a:avLst/>
          </a:prstGeom>
          <a:ln>
            <a:solidFill>
              <a:schemeClr val="tx1">
                <a:lumMod val="15000"/>
                <a:lumOff val="85000"/>
              </a:schemeClr>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019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13D9-A5E5-284C-966F-4E2E54F2FF45}"/>
              </a:ext>
            </a:extLst>
          </p:cNvPr>
          <p:cNvSpPr>
            <a:spLocks noGrp="1"/>
          </p:cNvSpPr>
          <p:nvPr>
            <p:ph type="title"/>
          </p:nvPr>
        </p:nvSpPr>
        <p:spPr>
          <a:xfrm>
            <a:off x="964023" y="439719"/>
            <a:ext cx="7956457" cy="1211797"/>
          </a:xfrm>
        </p:spPr>
        <p:txBody>
          <a:bodyPr>
            <a:normAutofit/>
          </a:bodyPr>
          <a:lstStyle/>
          <a:p>
            <a:r>
              <a:rPr lang="en-US" dirty="0"/>
              <a:t>The </a:t>
            </a:r>
            <a:r>
              <a:rPr lang="en-US" dirty="0">
                <a:solidFill>
                  <a:srgbClr val="CDB235"/>
                </a:solidFill>
              </a:rPr>
              <a:t>Health Effects </a:t>
            </a:r>
            <a:r>
              <a:rPr lang="en-US" dirty="0"/>
              <a:t>of ENDS on Youth</a:t>
            </a:r>
          </a:p>
        </p:txBody>
      </p:sp>
      <p:sp>
        <p:nvSpPr>
          <p:cNvPr id="14" name="Footer Placeholder 13">
            <a:extLst>
              <a:ext uri="{FF2B5EF4-FFF2-40B4-BE49-F238E27FC236}">
                <a16:creationId xmlns:a16="http://schemas.microsoft.com/office/drawing/2014/main" id="{32AB8B71-B60F-C34A-911A-CF2162E95035}"/>
              </a:ext>
            </a:extLst>
          </p:cNvPr>
          <p:cNvSpPr>
            <a:spLocks noGrp="1"/>
          </p:cNvSpPr>
          <p:nvPr>
            <p:ph type="ftr" sz="quarter" idx="22"/>
          </p:nvPr>
        </p:nvSpPr>
        <p:spPr/>
        <p:txBody>
          <a:bodyPr/>
          <a:lstStyle/>
          <a:p>
            <a:r>
              <a:rPr lang="en-US" dirty="0"/>
              <a:t>Fundamentals of Vaping Prevention for Parents</a:t>
            </a:r>
          </a:p>
        </p:txBody>
      </p:sp>
      <p:sp>
        <p:nvSpPr>
          <p:cNvPr id="15" name="Slide Number Placeholder 14">
            <a:extLst>
              <a:ext uri="{FF2B5EF4-FFF2-40B4-BE49-F238E27FC236}">
                <a16:creationId xmlns:a16="http://schemas.microsoft.com/office/drawing/2014/main" id="{FA89ED34-0D03-6E4A-9051-3DB798B0FA47}"/>
              </a:ext>
            </a:extLst>
          </p:cNvPr>
          <p:cNvSpPr>
            <a:spLocks noGrp="1"/>
          </p:cNvSpPr>
          <p:nvPr>
            <p:ph type="sldNum" sz="quarter" idx="23"/>
          </p:nvPr>
        </p:nvSpPr>
        <p:spPr/>
        <p:txBody>
          <a:bodyPr/>
          <a:lstStyle/>
          <a:p>
            <a:fld id="{294A09A9-5501-47C1-A89A-A340965A2BE2}" type="slidenum">
              <a:rPr lang="en-US" smtClean="0"/>
              <a:pPr/>
              <a:t>14</a:t>
            </a:fld>
            <a:endParaRPr lang="en-US" dirty="0">
              <a:latin typeface="+mn-lt"/>
            </a:endParaRPr>
          </a:p>
        </p:txBody>
      </p:sp>
      <p:sp>
        <p:nvSpPr>
          <p:cNvPr id="58" name="TextBox 57">
            <a:extLst>
              <a:ext uri="{FF2B5EF4-FFF2-40B4-BE49-F238E27FC236}">
                <a16:creationId xmlns:a16="http://schemas.microsoft.com/office/drawing/2014/main" id="{4B56D89B-C8A4-7640-B46E-086ACF83BD3A}"/>
              </a:ext>
            </a:extLst>
          </p:cNvPr>
          <p:cNvSpPr txBox="1"/>
          <p:nvPr/>
        </p:nvSpPr>
        <p:spPr>
          <a:xfrm>
            <a:off x="3515360" y="6360796"/>
            <a:ext cx="7956457" cy="415498"/>
          </a:xfrm>
          <a:prstGeom prst="rect">
            <a:avLst/>
          </a:prstGeom>
          <a:noFill/>
          <a:ln>
            <a:noFill/>
          </a:ln>
        </p:spPr>
        <p:txBody>
          <a:bodyPr wrap="square" rtlCol="0">
            <a:spAutoFit/>
          </a:bodyPr>
          <a:lstStyle/>
          <a:p>
            <a:r>
              <a:rPr lang="en-US" sz="1050" dirty="0">
                <a:solidFill>
                  <a:schemeClr val="bg1"/>
                </a:solidFill>
                <a:cs typeface="Arial" panose="020B0604020202020204" pitchFamily="34" charset="0"/>
              </a:rPr>
              <a:t>Sources:  E-Cigarette Use Among Youth and Young Adults: A Report of the Surgeon General 2016; Berry, et al. 2019; </a:t>
            </a:r>
            <a:r>
              <a:rPr lang="en-US" sz="1050" dirty="0" err="1">
                <a:solidFill>
                  <a:schemeClr val="bg1"/>
                </a:solidFill>
                <a:cs typeface="Arial" panose="020B0604020202020204" pitchFamily="34" charset="0"/>
              </a:rPr>
              <a:t>Hongying</a:t>
            </a:r>
            <a:r>
              <a:rPr lang="en-US" sz="1050" dirty="0">
                <a:solidFill>
                  <a:schemeClr val="bg1"/>
                </a:solidFill>
                <a:cs typeface="Arial" panose="020B0604020202020204" pitchFamily="34" charset="0"/>
              </a:rPr>
              <a:t>, et.al, 2019.</a:t>
            </a:r>
          </a:p>
        </p:txBody>
      </p:sp>
      <p:sp>
        <p:nvSpPr>
          <p:cNvPr id="59" name="Content Placeholder 2">
            <a:extLst>
              <a:ext uri="{FF2B5EF4-FFF2-40B4-BE49-F238E27FC236}">
                <a16:creationId xmlns:a16="http://schemas.microsoft.com/office/drawing/2014/main" id="{5C5F2FE1-ADCF-E14C-8B70-DB6B69B80669}"/>
              </a:ext>
            </a:extLst>
          </p:cNvPr>
          <p:cNvSpPr txBox="1">
            <a:spLocks/>
          </p:cNvSpPr>
          <p:nvPr/>
        </p:nvSpPr>
        <p:spPr>
          <a:xfrm>
            <a:off x="964022" y="2058572"/>
            <a:ext cx="9744262" cy="4212688"/>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800" dirty="0">
                <a:cs typeface="Arial" panose="020B0604020202020204" pitchFamily="34" charset="0"/>
              </a:rPr>
              <a:t>The nicotine in E-liquids is </a:t>
            </a:r>
            <a:r>
              <a:rPr lang="en-US" sz="1800" b="1" i="1" dirty="0">
                <a:cs typeface="Arial" panose="020B0604020202020204" pitchFamily="34" charset="0"/>
              </a:rPr>
              <a:t>toxic;</a:t>
            </a:r>
          </a:p>
          <a:p>
            <a:pPr>
              <a:lnSpc>
                <a:spcPct val="100000"/>
              </a:lnSpc>
              <a:spcBef>
                <a:spcPts val="600"/>
              </a:spcBef>
            </a:pPr>
            <a:r>
              <a:rPr lang="en-US" sz="1800" dirty="0">
                <a:cs typeface="Arial" panose="020B0604020202020204" pitchFamily="34" charset="0"/>
              </a:rPr>
              <a:t>Vaping has caused middle and high school youth to become ill during the school day, reporting nausea, vomiting, and other symptoms;</a:t>
            </a:r>
          </a:p>
          <a:p>
            <a:pPr>
              <a:lnSpc>
                <a:spcPct val="100000"/>
              </a:lnSpc>
              <a:spcBef>
                <a:spcPts val="600"/>
              </a:spcBef>
            </a:pPr>
            <a:r>
              <a:rPr lang="en-US" sz="1800" dirty="0">
                <a:cs typeface="Arial" panose="020B0604020202020204" pitchFamily="34" charset="0"/>
              </a:rPr>
              <a:t>ENDs are not strongly regulated and </a:t>
            </a:r>
            <a:r>
              <a:rPr lang="en-US" sz="1800" dirty="0">
                <a:effectLst>
                  <a:outerShdw blurRad="38100" dist="38100" dir="2700000" algn="tl">
                    <a:srgbClr val="000000">
                      <a:alpha val="43137"/>
                    </a:srgbClr>
                  </a:outerShdw>
                </a:effectLst>
                <a:cs typeface="Arial" panose="020B0604020202020204" pitchFamily="34" charset="0"/>
              </a:rPr>
              <a:t>much remains unknown </a:t>
            </a:r>
            <a:r>
              <a:rPr lang="en-US" sz="1800" dirty="0">
                <a:cs typeface="Arial" panose="020B0604020202020204" pitchFamily="34" charset="0"/>
              </a:rPr>
              <a:t>about the short and long-term effects of e-cigarette use;</a:t>
            </a:r>
            <a:endParaRPr lang="en-US" sz="1800" b="1" i="1" dirty="0">
              <a:cs typeface="Arial" panose="020B0604020202020204" pitchFamily="34" charset="0"/>
            </a:endParaRPr>
          </a:p>
          <a:p>
            <a:pPr>
              <a:lnSpc>
                <a:spcPct val="100000"/>
              </a:lnSpc>
              <a:spcBef>
                <a:spcPts val="600"/>
              </a:spcBef>
            </a:pPr>
            <a:r>
              <a:rPr lang="en-US" sz="1800" dirty="0">
                <a:cs typeface="Arial" panose="020B0604020202020204" pitchFamily="34" charset="0"/>
              </a:rPr>
              <a:t>Young people who use e-cigarettes are at risk for </a:t>
            </a:r>
            <a:r>
              <a:rPr lang="en-US" sz="1800" dirty="0">
                <a:effectLst>
                  <a:outerShdw blurRad="38100" dist="38100" dir="2700000" algn="tl">
                    <a:srgbClr val="000000">
                      <a:alpha val="43137"/>
                    </a:srgbClr>
                  </a:outerShdw>
                </a:effectLst>
                <a:cs typeface="Arial" panose="020B0604020202020204" pitchFamily="34" charset="0"/>
              </a:rPr>
              <a:t>long term effects                                                               </a:t>
            </a:r>
            <a:r>
              <a:rPr lang="en-US" sz="1800" dirty="0">
                <a:cs typeface="Arial" panose="020B0604020202020204" pitchFamily="34" charset="0"/>
              </a:rPr>
              <a:t>due to exposure to nicotine. These effects include:</a:t>
            </a:r>
          </a:p>
          <a:p>
            <a:pPr lvl="1">
              <a:lnSpc>
                <a:spcPct val="100000"/>
              </a:lnSpc>
              <a:spcBef>
                <a:spcPts val="600"/>
              </a:spcBef>
            </a:pPr>
            <a:r>
              <a:rPr lang="en-US" sz="1800" dirty="0">
                <a:cs typeface="Arial" panose="020B0604020202020204" pitchFamily="34" charset="0"/>
              </a:rPr>
              <a:t>Learning and cognitive deficits, memory, attention;</a:t>
            </a:r>
          </a:p>
          <a:p>
            <a:pPr lvl="1">
              <a:lnSpc>
                <a:spcPct val="100000"/>
              </a:lnSpc>
              <a:spcBef>
                <a:spcPts val="600"/>
              </a:spcBef>
            </a:pPr>
            <a:r>
              <a:rPr lang="en-US" sz="1800" dirty="0">
                <a:cs typeface="Arial" panose="020B0604020202020204" pitchFamily="34" charset="0"/>
              </a:rPr>
              <a:t>Mood disorders and impulse control;</a:t>
            </a:r>
          </a:p>
          <a:p>
            <a:pPr lvl="1">
              <a:lnSpc>
                <a:spcPct val="100000"/>
              </a:lnSpc>
              <a:spcBef>
                <a:spcPts val="600"/>
              </a:spcBef>
            </a:pPr>
            <a:r>
              <a:rPr lang="en-US" sz="1800" dirty="0">
                <a:cs typeface="Arial" panose="020B0604020202020204" pitchFamily="34" charset="0"/>
              </a:rPr>
              <a:t>Increased susceptibility to addictions – nicotine and other                                          substances.</a:t>
            </a:r>
          </a:p>
          <a:p>
            <a:pPr lvl="1">
              <a:lnSpc>
                <a:spcPct val="100000"/>
              </a:lnSpc>
              <a:spcBef>
                <a:spcPts val="600"/>
              </a:spcBef>
            </a:pPr>
            <a:r>
              <a:rPr lang="en-US" sz="1800" dirty="0">
                <a:cs typeface="Arial" panose="020B0604020202020204" pitchFamily="34" charset="0"/>
              </a:rPr>
              <a:t>Teens who vape are three and half times more likely to smoke                                       cigarettes</a:t>
            </a:r>
            <a:r>
              <a:rPr lang="en-US" sz="1800" baseline="30000" dirty="0">
                <a:cs typeface="Arial" panose="020B0604020202020204" pitchFamily="34" charset="0"/>
              </a:rPr>
              <a:t>3 </a:t>
            </a:r>
            <a:r>
              <a:rPr lang="en-US" sz="1800" dirty="0">
                <a:cs typeface="Arial" panose="020B0604020202020204" pitchFamily="34" charset="0"/>
              </a:rPr>
              <a:t>and almost three (2.7) times more likely to use marijuana.</a:t>
            </a:r>
          </a:p>
        </p:txBody>
      </p:sp>
      <p:sp>
        <p:nvSpPr>
          <p:cNvPr id="3" name="TextBox 2">
            <a:extLst>
              <a:ext uri="{FF2B5EF4-FFF2-40B4-BE49-F238E27FC236}">
                <a16:creationId xmlns:a16="http://schemas.microsoft.com/office/drawing/2014/main" id="{A772FBD3-D873-AC47-ADEE-B648EB1BF89C}"/>
              </a:ext>
            </a:extLst>
          </p:cNvPr>
          <p:cNvSpPr txBox="1"/>
          <p:nvPr/>
        </p:nvSpPr>
        <p:spPr>
          <a:xfrm>
            <a:off x="8598876" y="3429000"/>
            <a:ext cx="3044483" cy="2538704"/>
          </a:xfrm>
          <a:prstGeom prst="rect">
            <a:avLst/>
          </a:prstGeom>
          <a:gradFill>
            <a:gsLst>
              <a:gs pos="0">
                <a:schemeClr val="accent4">
                  <a:lumMod val="0"/>
                  <a:lumOff val="100000"/>
                </a:schemeClr>
              </a:gs>
              <a:gs pos="31000">
                <a:schemeClr val="accent4">
                  <a:lumMod val="0"/>
                  <a:lumOff val="100000"/>
                </a:schemeClr>
              </a:gs>
              <a:gs pos="100000">
                <a:srgbClr val="CDB235"/>
              </a:gs>
            </a:gsLst>
            <a:path path="circle">
              <a:fillToRect l="100000" t="100000"/>
            </a:path>
          </a:gradFill>
          <a:ln>
            <a:solidFill>
              <a:srgbClr val="1B3630"/>
            </a:solidFill>
          </a:ln>
          <a:effectLst>
            <a:outerShdw blurRad="50800" dist="38100" dir="2700000" algn="tl" rotWithShape="0">
              <a:prstClr val="black">
                <a:alpha val="40000"/>
              </a:prstClr>
            </a:outerShdw>
          </a:effectLst>
        </p:spPr>
        <p:txBody>
          <a:bodyPr wrap="square" lIns="274320" tIns="274320" rIns="274320" bIns="274320" rtlCol="0" anchor="ctr">
            <a:spAutoFit/>
          </a:bodyPr>
          <a:lstStyle/>
          <a:p>
            <a:r>
              <a:rPr lang="en-US" b="1" dirty="0">
                <a:solidFill>
                  <a:schemeClr val="bg1"/>
                </a:solidFill>
              </a:rPr>
              <a:t>Did You Know:</a:t>
            </a:r>
          </a:p>
          <a:p>
            <a:r>
              <a:rPr lang="en-US" dirty="0">
                <a:solidFill>
                  <a:schemeClr val="bg1"/>
                </a:solidFill>
              </a:rPr>
              <a:t>Adolescence is a </a:t>
            </a:r>
            <a:r>
              <a:rPr lang="en-US" b="1" dirty="0">
                <a:solidFill>
                  <a:schemeClr val="bg1"/>
                </a:solidFill>
              </a:rPr>
              <a:t>critical </a:t>
            </a:r>
            <a:r>
              <a:rPr lang="en-US" dirty="0">
                <a:solidFill>
                  <a:schemeClr val="bg1"/>
                </a:solidFill>
              </a:rPr>
              <a:t>time for brain development. Puberty to age 25 is the </a:t>
            </a:r>
            <a:r>
              <a:rPr lang="en-US" b="1" dirty="0">
                <a:solidFill>
                  <a:schemeClr val="bg1"/>
                </a:solidFill>
              </a:rPr>
              <a:t>2</a:t>
            </a:r>
            <a:r>
              <a:rPr lang="en-US" b="1" baseline="30000" dirty="0">
                <a:solidFill>
                  <a:schemeClr val="bg1"/>
                </a:solidFill>
              </a:rPr>
              <a:t>nd</a:t>
            </a:r>
            <a:r>
              <a:rPr lang="en-US" b="1" dirty="0">
                <a:solidFill>
                  <a:schemeClr val="bg1"/>
                </a:solidFill>
              </a:rPr>
              <a:t> highest</a:t>
            </a:r>
            <a:r>
              <a:rPr lang="en-US" dirty="0">
                <a:solidFill>
                  <a:schemeClr val="bg1"/>
                </a:solidFill>
              </a:rPr>
              <a:t> period of brain growth, after the first five years.</a:t>
            </a:r>
            <a:endParaRPr lang="en-US" b="1" dirty="0">
              <a:solidFill>
                <a:schemeClr val="bg1"/>
              </a:solidFill>
            </a:endParaRPr>
          </a:p>
        </p:txBody>
      </p:sp>
      <p:pic>
        <p:nvPicPr>
          <p:cNvPr id="61" name="Picture 6" descr="Image result for health effects free clip art">
            <a:extLst>
              <a:ext uri="{FF2B5EF4-FFF2-40B4-BE49-F238E27FC236}">
                <a16:creationId xmlns:a16="http://schemas.microsoft.com/office/drawing/2014/main" id="{B782BAF0-B62C-F549-9C2A-AF9FDB3574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9449" y="5511269"/>
            <a:ext cx="935076" cy="89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42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riting implement, stationary, plastic, variety&#10;&#10;Description automatically generated">
            <a:extLst>
              <a:ext uri="{FF2B5EF4-FFF2-40B4-BE49-F238E27FC236}">
                <a16:creationId xmlns:a16="http://schemas.microsoft.com/office/drawing/2014/main" id="{4E6424D9-09D8-5144-83F3-E1B9B4561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92457" y="1245900"/>
            <a:ext cx="6903086" cy="4366200"/>
          </a:xfrm>
          <a:prstGeom prst="rect">
            <a:avLst/>
          </a:prstGeom>
          <a:noFill/>
        </p:spPr>
      </p:pic>
      <p:sp>
        <p:nvSpPr>
          <p:cNvPr id="3" name="Title 2">
            <a:extLst>
              <a:ext uri="{FF2B5EF4-FFF2-40B4-BE49-F238E27FC236}">
                <a16:creationId xmlns:a16="http://schemas.microsoft.com/office/drawing/2014/main" id="{C93697F7-EA1E-5549-A8F7-9C7911C3ABB9}"/>
              </a:ext>
            </a:extLst>
          </p:cNvPr>
          <p:cNvSpPr>
            <a:spLocks noGrp="1"/>
          </p:cNvSpPr>
          <p:nvPr>
            <p:ph type="title"/>
          </p:nvPr>
        </p:nvSpPr>
        <p:spPr>
          <a:xfrm>
            <a:off x="964023" y="879063"/>
            <a:ext cx="4941477" cy="610863"/>
          </a:xfrm>
        </p:spPr>
        <p:txBody>
          <a:bodyPr vert="horz" lIns="0" tIns="0" rIns="0" bIns="0" rtlCol="0" anchor="b" anchorCtr="0">
            <a:normAutofit/>
          </a:bodyPr>
          <a:lstStyle/>
          <a:p>
            <a:r>
              <a:rPr lang="en-US" sz="2100" b="1" i="0" kern="1200" spc="100" baseline="0" dirty="0">
                <a:latin typeface="+mj-lt"/>
                <a:ea typeface="+mj-ea"/>
                <a:cs typeface="+mj-cs"/>
              </a:rPr>
              <a:t>Section 2: Understanding why kids vape</a:t>
            </a:r>
          </a:p>
        </p:txBody>
      </p:sp>
      <p:sp>
        <p:nvSpPr>
          <p:cNvPr id="7" name="TextBox 6">
            <a:extLst>
              <a:ext uri="{FF2B5EF4-FFF2-40B4-BE49-F238E27FC236}">
                <a16:creationId xmlns:a16="http://schemas.microsoft.com/office/drawing/2014/main" id="{2B475A2A-F443-0C46-8B9B-92A65A54CF1B}"/>
              </a:ext>
            </a:extLst>
          </p:cNvPr>
          <p:cNvSpPr txBox="1"/>
          <p:nvPr/>
        </p:nvSpPr>
        <p:spPr>
          <a:xfrm>
            <a:off x="952499" y="2289363"/>
            <a:ext cx="4572001" cy="3689574"/>
          </a:xfrm>
          <a:prstGeom prst="rect">
            <a:avLst/>
          </a:prstGeom>
        </p:spPr>
        <p:txBody>
          <a:bodyPr vert="horz" lIns="0" tIns="0" rIns="0" bIns="0" numCol="1" rtlCol="0">
            <a:normAutofit/>
          </a:bodyPr>
          <a:lstStyle/>
          <a:p>
            <a:pPr marL="285750" indent="-285750">
              <a:lnSpc>
                <a:spcPct val="90000"/>
              </a:lnSpc>
              <a:spcBef>
                <a:spcPts val="1000"/>
              </a:spcBef>
              <a:buFont typeface="Arial" panose="020B0604020202020204" pitchFamily="34" charset="0"/>
              <a:buChar char="•"/>
            </a:pPr>
            <a:r>
              <a:rPr lang="en-US" b="0" i="0" kern="1200" dirty="0">
                <a:solidFill>
                  <a:schemeClr val="bg1"/>
                </a:solidFill>
                <a:latin typeface="+mn-lt"/>
                <a:ea typeface="+mn-ea"/>
                <a:cs typeface="+mn-cs"/>
              </a:rPr>
              <a:t>Why do kids vape?</a:t>
            </a:r>
          </a:p>
          <a:p>
            <a:pPr marL="285750" indent="-285750">
              <a:lnSpc>
                <a:spcPct val="90000"/>
              </a:lnSpc>
              <a:spcBef>
                <a:spcPts val="1000"/>
              </a:spcBef>
              <a:buFont typeface="Arial" panose="020B0604020202020204" pitchFamily="34" charset="0"/>
              <a:buChar char="•"/>
            </a:pPr>
            <a:r>
              <a:rPr lang="en-US" dirty="0">
                <a:solidFill>
                  <a:schemeClr val="bg1"/>
                </a:solidFill>
              </a:rPr>
              <a:t>The Effect of ENDS/E-Cigarette Marketing and Messaging</a:t>
            </a:r>
          </a:p>
          <a:p>
            <a:pPr marL="285750" indent="-285750">
              <a:lnSpc>
                <a:spcPct val="90000"/>
              </a:lnSpc>
              <a:spcBef>
                <a:spcPts val="1000"/>
              </a:spcBef>
              <a:buFont typeface="Arial" panose="020B0604020202020204" pitchFamily="34" charset="0"/>
              <a:buChar char="•"/>
            </a:pPr>
            <a:r>
              <a:rPr lang="en-US" dirty="0">
                <a:solidFill>
                  <a:schemeClr val="bg1"/>
                </a:solidFill>
              </a:rPr>
              <a:t>Vaping Risk Factors</a:t>
            </a:r>
          </a:p>
          <a:p>
            <a:pPr marL="742950" lvl="1" indent="-285750">
              <a:lnSpc>
                <a:spcPct val="90000"/>
              </a:lnSpc>
              <a:spcBef>
                <a:spcPts val="1000"/>
              </a:spcBef>
              <a:buFont typeface="Arial" panose="020B0604020202020204" pitchFamily="34" charset="0"/>
              <a:buChar char="•"/>
            </a:pPr>
            <a:r>
              <a:rPr lang="en-US" b="0" i="0" kern="1200" dirty="0">
                <a:solidFill>
                  <a:schemeClr val="bg1"/>
                </a:solidFill>
                <a:latin typeface="+mn-lt"/>
                <a:ea typeface="+mn-ea"/>
                <a:cs typeface="+mn-cs"/>
              </a:rPr>
              <a:t>Characteristics that increase likelihood of individual vape use</a:t>
            </a:r>
          </a:p>
        </p:txBody>
      </p:sp>
      <p:sp>
        <p:nvSpPr>
          <p:cNvPr id="5" name="Footer Placeholder 4">
            <a:extLst>
              <a:ext uri="{FF2B5EF4-FFF2-40B4-BE49-F238E27FC236}">
                <a16:creationId xmlns:a16="http://schemas.microsoft.com/office/drawing/2014/main" id="{22787A8B-3ECC-B944-AD05-41E5670C32A8}"/>
              </a:ext>
            </a:extLst>
          </p:cNvPr>
          <p:cNvSpPr>
            <a:spLocks noGrp="1"/>
          </p:cNvSpPr>
          <p:nvPr>
            <p:ph type="ftr" sz="quarter" idx="15"/>
          </p:nvPr>
        </p:nvSpPr>
        <p:spPr>
          <a:xfrm>
            <a:off x="1494790" y="6332220"/>
            <a:ext cx="1497330" cy="247651"/>
          </a:xfrm>
        </p:spPr>
        <p:txBody>
          <a:bodyPr vert="horz" lIns="0" tIns="0" rIns="0" bIns="0" rtlCol="0" anchor="t" anchorCtr="0">
            <a:noAutofit/>
          </a:bodyPr>
          <a:lstStyle/>
          <a:p>
            <a:r>
              <a:rPr lang="en-US" dirty="0"/>
              <a:t>Fundamentals of Vaping Prevention for Parents</a:t>
            </a:r>
          </a:p>
        </p:txBody>
      </p:sp>
      <p:sp>
        <p:nvSpPr>
          <p:cNvPr id="6" name="Slide Number Placeholder 5">
            <a:extLst>
              <a:ext uri="{FF2B5EF4-FFF2-40B4-BE49-F238E27FC236}">
                <a16:creationId xmlns:a16="http://schemas.microsoft.com/office/drawing/2014/main" id="{77AB7FC7-BC58-5E4A-A873-332F500FFB86}"/>
              </a:ext>
            </a:extLst>
          </p:cNvPr>
          <p:cNvSpPr>
            <a:spLocks noGrp="1"/>
          </p:cNvSpPr>
          <p:nvPr>
            <p:ph type="sldNum" sz="quarter" idx="16"/>
          </p:nvPr>
        </p:nvSpPr>
        <p:spPr>
          <a:xfrm>
            <a:off x="971550" y="6332220"/>
            <a:ext cx="523240" cy="247651"/>
          </a:xfrm>
        </p:spPr>
        <p:txBody>
          <a:bodyPr vert="horz" lIns="0" tIns="0" rIns="0" bIns="0" rtlCol="0" anchor="t" anchorCtr="0">
            <a:normAutofit/>
          </a:bodyPr>
          <a:lstStyle/>
          <a:p>
            <a:pPr>
              <a:spcAft>
                <a:spcPts val="600"/>
              </a:spcAft>
            </a:pPr>
            <a:fld id="{294A09A9-5501-47C1-A89A-A340965A2BE2}" type="slidenum">
              <a:rPr lang="en-US" smtClean="0"/>
              <a:pPr>
                <a:spcAft>
                  <a:spcPts val="600"/>
                </a:spcAft>
              </a:pPr>
              <a:t>15</a:t>
            </a:fld>
            <a:endParaRPr lang="en-US" dirty="0"/>
          </a:p>
        </p:txBody>
      </p:sp>
    </p:spTree>
    <p:extLst>
      <p:ext uri="{BB962C8B-B14F-4D97-AF65-F5344CB8AC3E}">
        <p14:creationId xmlns:p14="http://schemas.microsoft.com/office/powerpoint/2010/main" val="54814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F7E069-C41A-BA4F-8764-9955DE2EF645}"/>
              </a:ext>
            </a:extLst>
          </p:cNvPr>
          <p:cNvGrpSpPr>
            <a:grpSpLocks noChangeAspect="1"/>
          </p:cNvGrpSpPr>
          <p:nvPr/>
        </p:nvGrpSpPr>
        <p:grpSpPr>
          <a:xfrm>
            <a:off x="833029" y="685800"/>
            <a:ext cx="2230531" cy="5486400"/>
            <a:chOff x="0" y="0"/>
            <a:chExt cx="2788171" cy="6858000"/>
          </a:xfrm>
        </p:grpSpPr>
        <p:pic>
          <p:nvPicPr>
            <p:cNvPr id="5" name="Picture 4" descr="A collage of a person&#10;&#10;Description automatically generated with low confidence">
              <a:extLst>
                <a:ext uri="{FF2B5EF4-FFF2-40B4-BE49-F238E27FC236}">
                  <a16:creationId xmlns:a16="http://schemas.microsoft.com/office/drawing/2014/main" id="{F937823B-F0B5-7147-A335-86D57DD36A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3" t="1862" r="66324" b="32906"/>
            <a:stretch/>
          </p:blipFill>
          <p:spPr>
            <a:xfrm>
              <a:off x="0" y="0"/>
              <a:ext cx="2788170" cy="2286000"/>
            </a:xfrm>
            <a:prstGeom prst="rect">
              <a:avLst/>
            </a:prstGeom>
          </p:spPr>
        </p:pic>
        <p:pic>
          <p:nvPicPr>
            <p:cNvPr id="6" name="Picture 5" descr="A collage of a person&#10;&#10;Description automatically generated with low confidence">
              <a:extLst>
                <a:ext uri="{FF2B5EF4-FFF2-40B4-BE49-F238E27FC236}">
                  <a16:creationId xmlns:a16="http://schemas.microsoft.com/office/drawing/2014/main" id="{E0551AAB-E461-D941-BC7B-A60BCDF007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081" t="1862" r="1057" b="32906"/>
            <a:stretch/>
          </p:blipFill>
          <p:spPr>
            <a:xfrm>
              <a:off x="1" y="4572000"/>
              <a:ext cx="2788170" cy="2286000"/>
            </a:xfrm>
            <a:prstGeom prst="rect">
              <a:avLst/>
            </a:prstGeom>
          </p:spPr>
        </p:pic>
        <p:pic>
          <p:nvPicPr>
            <p:cNvPr id="7" name="Picture 6" descr="A collage of a person&#10;&#10;Description automatically generated with low confidence">
              <a:extLst>
                <a:ext uri="{FF2B5EF4-FFF2-40B4-BE49-F238E27FC236}">
                  <a16:creationId xmlns:a16="http://schemas.microsoft.com/office/drawing/2014/main" id="{FF386E8D-A9AC-5B46-A06D-4AC9FE27EA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509" t="1862" r="33716" b="32906"/>
            <a:stretch/>
          </p:blipFill>
          <p:spPr>
            <a:xfrm>
              <a:off x="7495" y="2286001"/>
              <a:ext cx="2780676" cy="2286000"/>
            </a:xfrm>
            <a:prstGeom prst="rect">
              <a:avLst/>
            </a:prstGeom>
          </p:spPr>
        </p:pic>
      </p:grpSp>
      <p:sp>
        <p:nvSpPr>
          <p:cNvPr id="2" name="Footer Placeholder 1">
            <a:extLst>
              <a:ext uri="{FF2B5EF4-FFF2-40B4-BE49-F238E27FC236}">
                <a16:creationId xmlns:a16="http://schemas.microsoft.com/office/drawing/2014/main" id="{62181A35-DEED-7F48-B9D4-B9D4E05F44F3}"/>
              </a:ext>
            </a:extLst>
          </p:cNvPr>
          <p:cNvSpPr>
            <a:spLocks noGrp="1"/>
          </p:cNvSpPr>
          <p:nvPr>
            <p:ph type="ftr" sz="quarter" idx="22"/>
          </p:nvPr>
        </p:nvSpPr>
        <p:spPr/>
        <p:txBody>
          <a:bodyPr/>
          <a:lstStyle/>
          <a:p>
            <a:r>
              <a:rPr lang="en-US" dirty="0"/>
              <a:t>Fundamentals of Vaping Prevention for Parents</a:t>
            </a:r>
          </a:p>
        </p:txBody>
      </p:sp>
      <p:sp>
        <p:nvSpPr>
          <p:cNvPr id="3" name="Slide Number Placeholder 2">
            <a:extLst>
              <a:ext uri="{FF2B5EF4-FFF2-40B4-BE49-F238E27FC236}">
                <a16:creationId xmlns:a16="http://schemas.microsoft.com/office/drawing/2014/main" id="{E361D460-0C04-0F47-93FA-AB967F513E13}"/>
              </a:ext>
            </a:extLst>
          </p:cNvPr>
          <p:cNvSpPr>
            <a:spLocks noGrp="1"/>
          </p:cNvSpPr>
          <p:nvPr>
            <p:ph type="sldNum" sz="quarter" idx="23"/>
          </p:nvPr>
        </p:nvSpPr>
        <p:spPr/>
        <p:txBody>
          <a:bodyPr/>
          <a:lstStyle/>
          <a:p>
            <a:fld id="{294A09A9-5501-47C1-A89A-A340965A2BE2}" type="slidenum">
              <a:rPr lang="en-US" smtClean="0"/>
              <a:pPr/>
              <a:t>16</a:t>
            </a:fld>
            <a:endParaRPr lang="en-US" dirty="0">
              <a:latin typeface="+mn-lt"/>
            </a:endParaRPr>
          </a:p>
        </p:txBody>
      </p:sp>
      <p:sp>
        <p:nvSpPr>
          <p:cNvPr id="8" name="Title 1">
            <a:extLst>
              <a:ext uri="{FF2B5EF4-FFF2-40B4-BE49-F238E27FC236}">
                <a16:creationId xmlns:a16="http://schemas.microsoft.com/office/drawing/2014/main" id="{1B037739-C51D-2D4A-B537-42DC9C63FA43}"/>
              </a:ext>
            </a:extLst>
          </p:cNvPr>
          <p:cNvSpPr txBox="1">
            <a:spLocks/>
          </p:cNvSpPr>
          <p:nvPr/>
        </p:nvSpPr>
        <p:spPr>
          <a:xfrm>
            <a:off x="3249295" y="1630932"/>
            <a:ext cx="2396844" cy="3596137"/>
          </a:xfrm>
          <a:prstGeom prst="rect">
            <a:avLst/>
          </a:prstGeom>
        </p:spPr>
        <p:txBody>
          <a:bodyPr anchor="ctr">
            <a:normAutofit fontScale="97500"/>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t>Why Do Kids Vape?</a:t>
            </a:r>
          </a:p>
          <a:p>
            <a:r>
              <a:rPr lang="en-US" sz="1400" b="0" dirty="0">
                <a:latin typeface="+mn-lt"/>
              </a:rPr>
              <a:t>Studies suggest that kids vape because…</a:t>
            </a:r>
          </a:p>
        </p:txBody>
      </p:sp>
      <p:sp>
        <p:nvSpPr>
          <p:cNvPr id="9" name="Content Placeholder 3">
            <a:extLst>
              <a:ext uri="{FF2B5EF4-FFF2-40B4-BE49-F238E27FC236}">
                <a16:creationId xmlns:a16="http://schemas.microsoft.com/office/drawing/2014/main" id="{12F0A7AF-344C-8445-B8FE-4E9A7BDAD1F8}"/>
              </a:ext>
            </a:extLst>
          </p:cNvPr>
          <p:cNvSpPr txBox="1">
            <a:spLocks/>
          </p:cNvSpPr>
          <p:nvPr/>
        </p:nvSpPr>
        <p:spPr>
          <a:xfrm>
            <a:off x="5458564" y="209762"/>
            <a:ext cx="4812323" cy="3079651"/>
          </a:xfrm>
          <a:prstGeom prst="rect">
            <a:avLst/>
          </a:prstGeom>
          <a:solidFill>
            <a:schemeClr val="tx1"/>
          </a:solidFill>
          <a:ln w="76200">
            <a:solidFill>
              <a:srgbClr val="AFAE4D"/>
            </a:solidFill>
          </a:ln>
          <a:effectLst>
            <a:outerShdw blurRad="50800" dist="38100" dir="2700000" algn="tl" rotWithShape="0">
              <a:prstClr val="black">
                <a:alpha val="40000"/>
              </a:prstClr>
            </a:outerShdw>
          </a:effectLst>
        </p:spPr>
        <p:txBody>
          <a:bodyPr vert="horz" lIns="274320" tIns="182880" rIns="274320" bIns="182880" rtlCol="0" anchor="ctr"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t>According to Monitoring the Future 2019:</a:t>
            </a:r>
          </a:p>
          <a:p>
            <a:pPr>
              <a:buFont typeface="Arial" panose="020B0604020202020204" pitchFamily="34" charset="0"/>
              <a:buChar char="•"/>
            </a:pPr>
            <a:r>
              <a:rPr lang="en-US" sz="1700" dirty="0"/>
              <a:t>They want to experiment</a:t>
            </a:r>
          </a:p>
          <a:p>
            <a:pPr>
              <a:buFont typeface="Arial" panose="020B0604020202020204" pitchFamily="34" charset="0"/>
              <a:buChar char="•"/>
            </a:pPr>
            <a:r>
              <a:rPr lang="en-US" sz="1700" dirty="0"/>
              <a:t>They like the flavors</a:t>
            </a:r>
          </a:p>
          <a:p>
            <a:pPr>
              <a:buFont typeface="Arial" panose="020B0604020202020204" pitchFamily="34" charset="0"/>
              <a:buChar char="•"/>
            </a:pPr>
            <a:r>
              <a:rPr lang="en-US" sz="1700" dirty="0"/>
              <a:t>They are addicted to these devices</a:t>
            </a:r>
          </a:p>
          <a:p>
            <a:pPr>
              <a:buFont typeface="Arial" panose="020B0604020202020204" pitchFamily="34" charset="0"/>
              <a:buChar char="•"/>
            </a:pPr>
            <a:r>
              <a:rPr lang="en-US" sz="1700" dirty="0"/>
              <a:t>Easy to conceal</a:t>
            </a:r>
          </a:p>
          <a:p>
            <a:pPr marL="0" indent="0">
              <a:buNone/>
            </a:pPr>
            <a:r>
              <a:rPr lang="en-US" sz="1050" dirty="0"/>
              <a:t>Source: </a:t>
            </a:r>
            <a:r>
              <a:rPr lang="en-US" sz="1050" dirty="0">
                <a:hlinkClick r:id="rId5"/>
              </a:rPr>
              <a:t>https://www.drugabuse.gov/videos/mtf-2019-why-do-teens-vape-what-are-health-concerns</a:t>
            </a:r>
            <a:endParaRPr lang="en-US" sz="1050" dirty="0"/>
          </a:p>
        </p:txBody>
      </p:sp>
      <p:sp>
        <p:nvSpPr>
          <p:cNvPr id="10" name="Content Placeholder 3">
            <a:extLst>
              <a:ext uri="{FF2B5EF4-FFF2-40B4-BE49-F238E27FC236}">
                <a16:creationId xmlns:a16="http://schemas.microsoft.com/office/drawing/2014/main" id="{2AA96DF0-44BF-5643-A434-7D143A6B0DD2}"/>
              </a:ext>
            </a:extLst>
          </p:cNvPr>
          <p:cNvSpPr txBox="1">
            <a:spLocks/>
          </p:cNvSpPr>
          <p:nvPr/>
        </p:nvSpPr>
        <p:spPr>
          <a:xfrm>
            <a:off x="6812583" y="3548659"/>
            <a:ext cx="4812323" cy="3079651"/>
          </a:xfrm>
          <a:prstGeom prst="rect">
            <a:avLst/>
          </a:prstGeom>
          <a:solidFill>
            <a:schemeClr val="tx1"/>
          </a:solidFill>
          <a:ln w="76200">
            <a:solidFill>
              <a:srgbClr val="EA031E"/>
            </a:solidFill>
          </a:ln>
          <a:effectLst>
            <a:outerShdw blurRad="50800" dist="38100" dir="2700000" algn="tl" rotWithShape="0">
              <a:prstClr val="black">
                <a:alpha val="40000"/>
              </a:prstClr>
            </a:outerShdw>
          </a:effectLst>
        </p:spPr>
        <p:txBody>
          <a:bodyPr vert="horz" lIns="274320" tIns="182880" rIns="274320" bIns="182880" rtlCol="0" anchor="ctr" anchorCtr="0">
            <a:normAutofit fontScale="92500" lnSpcReduction="10000"/>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According to the Truth Initiative:</a:t>
            </a:r>
          </a:p>
          <a:p>
            <a:pPr>
              <a:buFont typeface="Arial" panose="020B0604020202020204" pitchFamily="34" charset="0"/>
              <a:buChar char="•"/>
            </a:pPr>
            <a:r>
              <a:rPr lang="en-US" sz="1800" dirty="0"/>
              <a:t>Because a friend or family member used them</a:t>
            </a:r>
          </a:p>
          <a:p>
            <a:pPr>
              <a:buFont typeface="Arial" panose="020B0604020202020204" pitchFamily="34" charset="0"/>
              <a:buChar char="•"/>
            </a:pPr>
            <a:r>
              <a:rPr lang="en-US" sz="1800" dirty="0"/>
              <a:t>The availability of flavors, like mint, candy, fruit or chocolate</a:t>
            </a:r>
          </a:p>
          <a:p>
            <a:pPr>
              <a:buFont typeface="Arial" panose="020B0604020202020204" pitchFamily="34" charset="0"/>
              <a:buChar char="•"/>
            </a:pPr>
            <a:r>
              <a:rPr lang="en-US" sz="1800" dirty="0"/>
              <a:t>The belief that e-cigarettes are less harmful than other forms of tobacco, such as cigarettes</a:t>
            </a:r>
          </a:p>
          <a:p>
            <a:pPr marL="0" indent="0">
              <a:buNone/>
            </a:pPr>
            <a:r>
              <a:rPr lang="en-US" sz="1050" dirty="0"/>
              <a:t>Source: </a:t>
            </a:r>
            <a:r>
              <a:rPr lang="en-US" sz="1050" dirty="0">
                <a:hlinkClick r:id="rId6"/>
              </a:rPr>
              <a:t>https://truthinitiative.org/research-resources/emerging-tobacco-products/3-main-reasons-youth-use-e-cigarettes</a:t>
            </a:r>
            <a:endParaRPr lang="en-US" dirty="0"/>
          </a:p>
        </p:txBody>
      </p:sp>
    </p:spTree>
    <p:extLst>
      <p:ext uri="{BB962C8B-B14F-4D97-AF65-F5344CB8AC3E}">
        <p14:creationId xmlns:p14="http://schemas.microsoft.com/office/powerpoint/2010/main" val="312438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13D9-A5E5-284C-966F-4E2E54F2FF45}"/>
              </a:ext>
            </a:extLst>
          </p:cNvPr>
          <p:cNvSpPr>
            <a:spLocks noGrp="1"/>
          </p:cNvSpPr>
          <p:nvPr>
            <p:ph type="title"/>
          </p:nvPr>
        </p:nvSpPr>
        <p:spPr>
          <a:xfrm>
            <a:off x="964023" y="552492"/>
            <a:ext cx="7956457" cy="610863"/>
          </a:xfrm>
        </p:spPr>
        <p:txBody>
          <a:bodyPr>
            <a:normAutofit/>
          </a:bodyPr>
          <a:lstStyle/>
          <a:p>
            <a:r>
              <a:rPr lang="en-US" dirty="0"/>
              <a:t>Marketing and Messaging</a:t>
            </a:r>
          </a:p>
        </p:txBody>
      </p:sp>
      <p:sp>
        <p:nvSpPr>
          <p:cNvPr id="14" name="Footer Placeholder 13">
            <a:extLst>
              <a:ext uri="{FF2B5EF4-FFF2-40B4-BE49-F238E27FC236}">
                <a16:creationId xmlns:a16="http://schemas.microsoft.com/office/drawing/2014/main" id="{32AB8B71-B60F-C34A-911A-CF2162E95035}"/>
              </a:ext>
            </a:extLst>
          </p:cNvPr>
          <p:cNvSpPr>
            <a:spLocks noGrp="1"/>
          </p:cNvSpPr>
          <p:nvPr>
            <p:ph type="ftr" sz="quarter" idx="22"/>
          </p:nvPr>
        </p:nvSpPr>
        <p:spPr/>
        <p:txBody>
          <a:bodyPr/>
          <a:lstStyle/>
          <a:p>
            <a:r>
              <a:rPr lang="en-US" dirty="0"/>
              <a:t>Fundamentals of Vaping Prevention for Parents</a:t>
            </a:r>
          </a:p>
        </p:txBody>
      </p:sp>
      <p:sp>
        <p:nvSpPr>
          <p:cNvPr id="15" name="Slide Number Placeholder 14">
            <a:extLst>
              <a:ext uri="{FF2B5EF4-FFF2-40B4-BE49-F238E27FC236}">
                <a16:creationId xmlns:a16="http://schemas.microsoft.com/office/drawing/2014/main" id="{FA89ED34-0D03-6E4A-9051-3DB798B0FA47}"/>
              </a:ext>
            </a:extLst>
          </p:cNvPr>
          <p:cNvSpPr>
            <a:spLocks noGrp="1"/>
          </p:cNvSpPr>
          <p:nvPr>
            <p:ph type="sldNum" sz="quarter" idx="23"/>
          </p:nvPr>
        </p:nvSpPr>
        <p:spPr/>
        <p:txBody>
          <a:bodyPr/>
          <a:lstStyle/>
          <a:p>
            <a:fld id="{294A09A9-5501-47C1-A89A-A340965A2BE2}" type="slidenum">
              <a:rPr lang="en-US" smtClean="0"/>
              <a:pPr/>
              <a:t>17</a:t>
            </a:fld>
            <a:endParaRPr lang="en-US" dirty="0">
              <a:latin typeface="+mn-lt"/>
            </a:endParaRPr>
          </a:p>
        </p:txBody>
      </p:sp>
      <p:sp>
        <p:nvSpPr>
          <p:cNvPr id="58" name="Content Placeholder 2">
            <a:extLst>
              <a:ext uri="{FF2B5EF4-FFF2-40B4-BE49-F238E27FC236}">
                <a16:creationId xmlns:a16="http://schemas.microsoft.com/office/drawing/2014/main" id="{0D91FEC6-288D-D549-9A78-77B122251DFA}"/>
              </a:ext>
            </a:extLst>
          </p:cNvPr>
          <p:cNvSpPr txBox="1">
            <a:spLocks/>
          </p:cNvSpPr>
          <p:nvPr/>
        </p:nvSpPr>
        <p:spPr>
          <a:xfrm>
            <a:off x="964023" y="2088054"/>
            <a:ext cx="6843546" cy="36859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800" dirty="0">
                <a:cs typeface="Arial" panose="020B0604020202020204" pitchFamily="34" charset="0"/>
              </a:rPr>
              <a:t>ENDS manufacturers (including Big Tobacco) are using </a:t>
            </a:r>
            <a:r>
              <a:rPr lang="en-US" sz="1800" i="1" dirty="0">
                <a:cs typeface="Arial" panose="020B0604020202020204" pitchFamily="34" charset="0"/>
              </a:rPr>
              <a:t>an old playbook </a:t>
            </a:r>
            <a:r>
              <a:rPr lang="en-US" sz="1800" dirty="0">
                <a:cs typeface="Arial" panose="020B0604020202020204" pitchFamily="34" charset="0"/>
              </a:rPr>
              <a:t>with </a:t>
            </a:r>
            <a:r>
              <a:rPr lang="en-US" sz="1800" b="1" i="1" dirty="0">
                <a:cs typeface="Arial" panose="020B0604020202020204" pitchFamily="34" charset="0"/>
              </a:rPr>
              <a:t>great success</a:t>
            </a:r>
          </a:p>
          <a:p>
            <a:pPr>
              <a:lnSpc>
                <a:spcPct val="100000"/>
              </a:lnSpc>
              <a:spcBef>
                <a:spcPts val="600"/>
              </a:spcBef>
            </a:pPr>
            <a:r>
              <a:rPr lang="en-US" sz="1800" dirty="0">
                <a:cs typeface="Arial" panose="020B0604020202020204" pitchFamily="34" charset="0"/>
              </a:rPr>
              <a:t>ENDS products are not yet regulated in the same way as other tobacco products</a:t>
            </a:r>
          </a:p>
          <a:p>
            <a:pPr>
              <a:lnSpc>
                <a:spcPct val="100000"/>
              </a:lnSpc>
              <a:spcBef>
                <a:spcPts val="600"/>
              </a:spcBef>
            </a:pPr>
            <a:r>
              <a:rPr lang="en-US" sz="1800" dirty="0">
                <a:cs typeface="Arial" panose="020B0604020202020204" pitchFamily="34" charset="0"/>
              </a:rPr>
              <a:t>Lack of regulation over manufacturing standards, ingredients, and sales restrictions have helped to create </a:t>
            </a:r>
            <a:r>
              <a:rPr lang="en-US" sz="1800" dirty="0">
                <a:effectLst>
                  <a:outerShdw blurRad="38100" dist="38100" dir="2700000" algn="tl">
                    <a:srgbClr val="000000">
                      <a:alpha val="43137"/>
                    </a:srgbClr>
                  </a:outerShdw>
                </a:effectLst>
                <a:cs typeface="Arial" panose="020B0604020202020204" pitchFamily="34" charset="0"/>
              </a:rPr>
              <a:t>a billion dollar and growing </a:t>
            </a:r>
            <a:r>
              <a:rPr lang="en-US" sz="1800" dirty="0">
                <a:solidFill>
                  <a:srgbClr val="000000"/>
                </a:solidFill>
                <a:cs typeface="Arial" panose="020B0604020202020204" pitchFamily="34" charset="0"/>
              </a:rPr>
              <a:t>vaping</a:t>
            </a:r>
            <a:r>
              <a:rPr lang="en-US" sz="1800" dirty="0">
                <a:cs typeface="Arial" panose="020B0604020202020204" pitchFamily="34" charset="0"/>
              </a:rPr>
              <a:t> industry.</a:t>
            </a:r>
          </a:p>
          <a:p>
            <a:pPr>
              <a:lnSpc>
                <a:spcPct val="100000"/>
              </a:lnSpc>
              <a:spcBef>
                <a:spcPts val="600"/>
              </a:spcBef>
            </a:pPr>
            <a:r>
              <a:rPr lang="en-US" sz="1800" dirty="0">
                <a:cs typeface="Arial" panose="020B0604020202020204" pitchFamily="34" charset="0"/>
              </a:rPr>
              <a:t>A recent study found that Juul stood out from other e-cigarette companies by marketing its devices on social media platforms such as Twitter, YouTube, and Instagram.</a:t>
            </a:r>
          </a:p>
          <a:p>
            <a:pPr lvl="1">
              <a:lnSpc>
                <a:spcPct val="100000"/>
              </a:lnSpc>
              <a:spcBef>
                <a:spcPts val="600"/>
              </a:spcBef>
            </a:pPr>
            <a:r>
              <a:rPr lang="en-US" sz="1800" dirty="0">
                <a:cs typeface="Arial" panose="020B0604020202020204" pitchFamily="34" charset="0"/>
              </a:rPr>
              <a:t>That marketing campaign was a big success, the study suggests, with Juul's social-media activities being </a:t>
            </a:r>
            <a:r>
              <a:rPr lang="en-US" sz="1800" i="1" dirty="0">
                <a:cs typeface="Arial" panose="020B0604020202020204" pitchFamily="34" charset="0"/>
              </a:rPr>
              <a:t>"highly correlated" </a:t>
            </a:r>
            <a:r>
              <a:rPr lang="en-US" sz="1800" dirty="0">
                <a:cs typeface="Arial" panose="020B0604020202020204" pitchFamily="34" charset="0"/>
              </a:rPr>
              <a:t>with sales.</a:t>
            </a:r>
            <a:endParaRPr lang="en-US" sz="1800" dirty="0"/>
          </a:p>
        </p:txBody>
      </p:sp>
      <p:pic>
        <p:nvPicPr>
          <p:cNvPr id="59" name="Picture 58">
            <a:extLst>
              <a:ext uri="{FF2B5EF4-FFF2-40B4-BE49-F238E27FC236}">
                <a16:creationId xmlns:a16="http://schemas.microsoft.com/office/drawing/2014/main" id="{369AC09B-93C1-A446-A9D2-19132F8443A4}"/>
              </a:ext>
            </a:extLst>
          </p:cNvPr>
          <p:cNvPicPr>
            <a:picLocks noChangeAspect="1"/>
          </p:cNvPicPr>
          <p:nvPr/>
        </p:nvPicPr>
        <p:blipFill>
          <a:blip r:embed="rId3"/>
          <a:stretch>
            <a:fillRect/>
          </a:stretch>
        </p:blipFill>
        <p:spPr>
          <a:xfrm>
            <a:off x="8240202" y="4496386"/>
            <a:ext cx="2868927" cy="1835834"/>
          </a:xfrm>
          <a:prstGeom prst="rect">
            <a:avLst/>
          </a:prstGeom>
        </p:spPr>
      </p:pic>
      <p:pic>
        <p:nvPicPr>
          <p:cNvPr id="60" name="Picture 59">
            <a:extLst>
              <a:ext uri="{FF2B5EF4-FFF2-40B4-BE49-F238E27FC236}">
                <a16:creationId xmlns:a16="http://schemas.microsoft.com/office/drawing/2014/main" id="{F898BE7C-BAB9-5743-8643-26097ACBEEDF}"/>
              </a:ext>
            </a:extLst>
          </p:cNvPr>
          <p:cNvPicPr>
            <a:picLocks noChangeAspect="1"/>
          </p:cNvPicPr>
          <p:nvPr/>
        </p:nvPicPr>
        <p:blipFill>
          <a:blip r:embed="rId4"/>
          <a:stretch>
            <a:fillRect/>
          </a:stretch>
        </p:blipFill>
        <p:spPr>
          <a:xfrm rot="18878396">
            <a:off x="9134366" y="1663799"/>
            <a:ext cx="1080601" cy="2211569"/>
          </a:xfrm>
          <a:prstGeom prst="rect">
            <a:avLst/>
          </a:prstGeom>
        </p:spPr>
      </p:pic>
    </p:spTree>
    <p:extLst>
      <p:ext uri="{BB962C8B-B14F-4D97-AF65-F5344CB8AC3E}">
        <p14:creationId xmlns:p14="http://schemas.microsoft.com/office/powerpoint/2010/main" val="329354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AA138C-3773-1241-BCA6-C37DD8FDBD09}"/>
              </a:ext>
            </a:extLst>
          </p:cNvPr>
          <p:cNvSpPr>
            <a:spLocks noGrp="1"/>
          </p:cNvSpPr>
          <p:nvPr>
            <p:ph type="ftr" sz="quarter" idx="22"/>
          </p:nvPr>
        </p:nvSpPr>
        <p:spPr/>
        <p:txBody>
          <a:bodyPr/>
          <a:lstStyle/>
          <a:p>
            <a:r>
              <a:rPr lang="en-US" dirty="0"/>
              <a:t>Fundamentals of Vaping Prevention for Parents</a:t>
            </a:r>
          </a:p>
        </p:txBody>
      </p:sp>
      <p:sp>
        <p:nvSpPr>
          <p:cNvPr id="3" name="Slide Number Placeholder 2">
            <a:extLst>
              <a:ext uri="{FF2B5EF4-FFF2-40B4-BE49-F238E27FC236}">
                <a16:creationId xmlns:a16="http://schemas.microsoft.com/office/drawing/2014/main" id="{CB431D40-6088-7C40-A86F-B4C2EB8C6E7B}"/>
              </a:ext>
            </a:extLst>
          </p:cNvPr>
          <p:cNvSpPr>
            <a:spLocks noGrp="1"/>
          </p:cNvSpPr>
          <p:nvPr>
            <p:ph type="sldNum" sz="quarter" idx="23"/>
          </p:nvPr>
        </p:nvSpPr>
        <p:spPr/>
        <p:txBody>
          <a:bodyPr/>
          <a:lstStyle/>
          <a:p>
            <a:fld id="{294A09A9-5501-47C1-A89A-A340965A2BE2}" type="slidenum">
              <a:rPr lang="en-US" smtClean="0"/>
              <a:pPr/>
              <a:t>18</a:t>
            </a:fld>
            <a:endParaRPr lang="en-US" dirty="0">
              <a:latin typeface="+mn-lt"/>
            </a:endParaRPr>
          </a:p>
        </p:txBody>
      </p:sp>
      <p:sp>
        <p:nvSpPr>
          <p:cNvPr id="4" name="Title 3">
            <a:extLst>
              <a:ext uri="{FF2B5EF4-FFF2-40B4-BE49-F238E27FC236}">
                <a16:creationId xmlns:a16="http://schemas.microsoft.com/office/drawing/2014/main" id="{D61FA8EA-1513-3748-92B4-19329FEBFBBD}"/>
              </a:ext>
            </a:extLst>
          </p:cNvPr>
          <p:cNvSpPr>
            <a:spLocks noGrp="1"/>
          </p:cNvSpPr>
          <p:nvPr>
            <p:ph type="title"/>
          </p:nvPr>
        </p:nvSpPr>
        <p:spPr>
          <a:xfrm>
            <a:off x="964022" y="237744"/>
            <a:ext cx="9894478" cy="610863"/>
          </a:xfrm>
        </p:spPr>
        <p:txBody>
          <a:bodyPr>
            <a:noAutofit/>
          </a:bodyPr>
          <a:lstStyle/>
          <a:p>
            <a:r>
              <a:rPr lang="en-US" sz="3600" dirty="0"/>
              <a:t>Vaping Risk Factors by Environmental Level</a:t>
            </a:r>
          </a:p>
        </p:txBody>
      </p:sp>
      <p:sp>
        <p:nvSpPr>
          <p:cNvPr id="5" name="Text Placeholder 4">
            <a:extLst>
              <a:ext uri="{FF2B5EF4-FFF2-40B4-BE49-F238E27FC236}">
                <a16:creationId xmlns:a16="http://schemas.microsoft.com/office/drawing/2014/main" id="{C9067BD7-4F64-5A43-B3FA-517DABC0F1FC}"/>
              </a:ext>
            </a:extLst>
          </p:cNvPr>
          <p:cNvSpPr>
            <a:spLocks noGrp="1"/>
          </p:cNvSpPr>
          <p:nvPr>
            <p:ph type="body" sz="quarter" idx="10"/>
          </p:nvPr>
        </p:nvSpPr>
        <p:spPr>
          <a:xfrm>
            <a:off x="952500" y="1587497"/>
            <a:ext cx="5305425" cy="2151330"/>
          </a:xfrm>
        </p:spPr>
        <p:txBody>
          <a:bodyPr/>
          <a:lstStyle/>
          <a:p>
            <a:pPr marL="285750" indent="-285750">
              <a:lnSpc>
                <a:spcPct val="100000"/>
              </a:lnSpc>
              <a:spcBef>
                <a:spcPts val="200"/>
              </a:spcBef>
              <a:buFont typeface="Arial" panose="020B0604020202020204" pitchFamily="34" charset="0"/>
              <a:buChar char="•"/>
            </a:pPr>
            <a:r>
              <a:rPr lang="en-US" sz="1500" dirty="0"/>
              <a:t>Low perception of harm - Perceive vaping as safe and less risky than combustible tobacco</a:t>
            </a:r>
          </a:p>
          <a:p>
            <a:pPr marL="285750" indent="-285750">
              <a:lnSpc>
                <a:spcPct val="100000"/>
              </a:lnSpc>
              <a:spcBef>
                <a:spcPts val="200"/>
              </a:spcBef>
              <a:buFont typeface="Arial" panose="020B0604020202020204" pitchFamily="34" charset="0"/>
              <a:buChar char="•"/>
            </a:pPr>
            <a:r>
              <a:rPr lang="en-US" sz="1500" dirty="0"/>
              <a:t>Subgroups of youth vape higher rates - Among them are LGBTQ+ youth &amp; white, non-Hispanic youth</a:t>
            </a:r>
          </a:p>
          <a:p>
            <a:pPr marL="285750" indent="-285750">
              <a:lnSpc>
                <a:spcPct val="100000"/>
              </a:lnSpc>
              <a:spcBef>
                <a:spcPts val="200"/>
              </a:spcBef>
              <a:buFont typeface="Arial" panose="020B0604020202020204" pitchFamily="34" charset="0"/>
              <a:buChar char="•"/>
            </a:pPr>
            <a:r>
              <a:rPr lang="en-US" sz="1500" dirty="0"/>
              <a:t>Early onset of vape use – the younger a person starts using a substance the more likely they are to misuse the substance</a:t>
            </a:r>
          </a:p>
          <a:p>
            <a:pPr marL="285750" indent="-285750">
              <a:lnSpc>
                <a:spcPct val="100000"/>
              </a:lnSpc>
              <a:spcBef>
                <a:spcPts val="200"/>
              </a:spcBef>
              <a:buFont typeface="Arial" panose="020B0604020202020204" pitchFamily="34" charset="0"/>
              <a:buChar char="•"/>
            </a:pPr>
            <a:r>
              <a:rPr lang="en-US" sz="1500" dirty="0"/>
              <a:t>Developing adolescent brain is more vulnerable to addiction</a:t>
            </a:r>
          </a:p>
          <a:p>
            <a:pPr marL="285750" indent="-285750">
              <a:lnSpc>
                <a:spcPct val="100000"/>
              </a:lnSpc>
              <a:spcBef>
                <a:spcPts val="200"/>
              </a:spcBef>
              <a:buFont typeface="Arial" panose="020B0604020202020204" pitchFamily="34" charset="0"/>
              <a:buChar char="•"/>
            </a:pPr>
            <a:r>
              <a:rPr lang="en-US" sz="1500" dirty="0"/>
              <a:t>Nicotine changes the structure of brain to increase vulnerability to other substances </a:t>
            </a:r>
          </a:p>
        </p:txBody>
      </p:sp>
      <p:sp>
        <p:nvSpPr>
          <p:cNvPr id="6" name="Text Placeholder 5">
            <a:extLst>
              <a:ext uri="{FF2B5EF4-FFF2-40B4-BE49-F238E27FC236}">
                <a16:creationId xmlns:a16="http://schemas.microsoft.com/office/drawing/2014/main" id="{7D56EB2B-A8AF-9C44-94F7-D3F15A322529}"/>
              </a:ext>
            </a:extLst>
          </p:cNvPr>
          <p:cNvSpPr>
            <a:spLocks noGrp="1"/>
          </p:cNvSpPr>
          <p:nvPr>
            <p:ph type="body" sz="quarter" idx="12"/>
          </p:nvPr>
        </p:nvSpPr>
        <p:spPr>
          <a:xfrm>
            <a:off x="952500" y="1300158"/>
            <a:ext cx="5143500" cy="315915"/>
          </a:xfrm>
        </p:spPr>
        <p:txBody>
          <a:bodyPr/>
          <a:lstStyle/>
          <a:p>
            <a:r>
              <a:rPr lang="en-US" dirty="0"/>
              <a:t>Individual Level</a:t>
            </a:r>
          </a:p>
          <a:p>
            <a:endParaRPr lang="en-US" dirty="0"/>
          </a:p>
        </p:txBody>
      </p:sp>
      <p:sp>
        <p:nvSpPr>
          <p:cNvPr id="11" name="Text Placeholder 10">
            <a:extLst>
              <a:ext uri="{FF2B5EF4-FFF2-40B4-BE49-F238E27FC236}">
                <a16:creationId xmlns:a16="http://schemas.microsoft.com/office/drawing/2014/main" id="{345437F1-3B3F-D640-85EE-17F71972F50D}"/>
              </a:ext>
            </a:extLst>
          </p:cNvPr>
          <p:cNvSpPr>
            <a:spLocks noGrp="1"/>
          </p:cNvSpPr>
          <p:nvPr>
            <p:ph type="body" sz="quarter" idx="17"/>
          </p:nvPr>
        </p:nvSpPr>
        <p:spPr>
          <a:xfrm>
            <a:off x="6399647" y="1616073"/>
            <a:ext cx="5305424" cy="1896309"/>
          </a:xfrm>
        </p:spPr>
        <p:txBody>
          <a:bodyPr/>
          <a:lstStyle/>
          <a:p>
            <a:pPr marL="285750" indent="-285750">
              <a:lnSpc>
                <a:spcPct val="100000"/>
              </a:lnSpc>
              <a:spcBef>
                <a:spcPts val="200"/>
              </a:spcBef>
              <a:buFont typeface="Arial" panose="020B0604020202020204" pitchFamily="34" charset="0"/>
              <a:buChar char="•"/>
            </a:pPr>
            <a:r>
              <a:rPr lang="en-US" dirty="0"/>
              <a:t>Retail access – even with Tobacco 21, some stores sell to underage youth</a:t>
            </a:r>
          </a:p>
          <a:p>
            <a:pPr marL="285750" indent="-285750">
              <a:lnSpc>
                <a:spcPct val="100000"/>
              </a:lnSpc>
              <a:spcBef>
                <a:spcPts val="200"/>
              </a:spcBef>
              <a:buFont typeface="Arial" panose="020B0604020202020204" pitchFamily="34" charset="0"/>
              <a:buChar char="•"/>
            </a:pPr>
            <a:r>
              <a:rPr lang="en-US" dirty="0"/>
              <a:t>Social access at school – share, obtain, or purchase from friends</a:t>
            </a:r>
          </a:p>
          <a:p>
            <a:pPr marL="285750" indent="-285750">
              <a:lnSpc>
                <a:spcPct val="100000"/>
              </a:lnSpc>
              <a:spcBef>
                <a:spcPts val="200"/>
              </a:spcBef>
              <a:buFont typeface="Arial" panose="020B0604020202020204" pitchFamily="34" charset="0"/>
              <a:buChar char="•"/>
            </a:pPr>
            <a:r>
              <a:rPr lang="en-US" dirty="0"/>
              <a:t>School &amp; workplace policies that do not prohibit vaping as part of tobacco free policies</a:t>
            </a:r>
          </a:p>
          <a:p>
            <a:pPr marL="285750" indent="-285750">
              <a:lnSpc>
                <a:spcPct val="100000"/>
              </a:lnSpc>
              <a:spcBef>
                <a:spcPts val="200"/>
              </a:spcBef>
              <a:buFont typeface="Arial" panose="020B0604020202020204" pitchFamily="34" charset="0"/>
              <a:buChar char="•"/>
            </a:pPr>
            <a:r>
              <a:rPr lang="en-US" dirty="0"/>
              <a:t>Regulatory: labeling, pricing, taxes</a:t>
            </a:r>
          </a:p>
          <a:p>
            <a:endParaRPr lang="en-US" sz="1500" dirty="0"/>
          </a:p>
        </p:txBody>
      </p:sp>
      <p:sp>
        <p:nvSpPr>
          <p:cNvPr id="12" name="Text Placeholder 11">
            <a:extLst>
              <a:ext uri="{FF2B5EF4-FFF2-40B4-BE49-F238E27FC236}">
                <a16:creationId xmlns:a16="http://schemas.microsoft.com/office/drawing/2014/main" id="{BEC2AD58-C23A-8940-A2C0-85CB800A0F97}"/>
              </a:ext>
            </a:extLst>
          </p:cNvPr>
          <p:cNvSpPr>
            <a:spLocks noGrp="1"/>
          </p:cNvSpPr>
          <p:nvPr>
            <p:ph type="body" sz="quarter" idx="18"/>
          </p:nvPr>
        </p:nvSpPr>
        <p:spPr>
          <a:xfrm>
            <a:off x="6399648" y="1300158"/>
            <a:ext cx="5305423" cy="317712"/>
          </a:xfrm>
        </p:spPr>
        <p:txBody>
          <a:bodyPr/>
          <a:lstStyle/>
          <a:p>
            <a:r>
              <a:rPr lang="en-US" dirty="0"/>
              <a:t>Community Level</a:t>
            </a:r>
          </a:p>
        </p:txBody>
      </p:sp>
      <p:sp>
        <p:nvSpPr>
          <p:cNvPr id="15" name="Text Placeholder 5">
            <a:extLst>
              <a:ext uri="{FF2B5EF4-FFF2-40B4-BE49-F238E27FC236}">
                <a16:creationId xmlns:a16="http://schemas.microsoft.com/office/drawing/2014/main" id="{69BAA439-EEE8-E74C-8C69-B828879840C7}"/>
              </a:ext>
            </a:extLst>
          </p:cNvPr>
          <p:cNvSpPr txBox="1">
            <a:spLocks/>
          </p:cNvSpPr>
          <p:nvPr/>
        </p:nvSpPr>
        <p:spPr>
          <a:xfrm>
            <a:off x="964023" y="4138885"/>
            <a:ext cx="51435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Relationship Level</a:t>
            </a:r>
          </a:p>
          <a:p>
            <a:endParaRPr lang="en-US" dirty="0"/>
          </a:p>
        </p:txBody>
      </p:sp>
      <p:sp>
        <p:nvSpPr>
          <p:cNvPr id="16" name="Text Placeholder 4">
            <a:extLst>
              <a:ext uri="{FF2B5EF4-FFF2-40B4-BE49-F238E27FC236}">
                <a16:creationId xmlns:a16="http://schemas.microsoft.com/office/drawing/2014/main" id="{5B163EC2-79BC-8041-AB85-7A3F46DF33D8}"/>
              </a:ext>
            </a:extLst>
          </p:cNvPr>
          <p:cNvSpPr txBox="1">
            <a:spLocks/>
          </p:cNvSpPr>
          <p:nvPr/>
        </p:nvSpPr>
        <p:spPr>
          <a:xfrm>
            <a:off x="964023" y="4427809"/>
            <a:ext cx="5305425" cy="14157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200"/>
              </a:spcBef>
              <a:buFont typeface="Arial" panose="020B0604020202020204" pitchFamily="34" charset="0"/>
              <a:buChar char="•"/>
            </a:pPr>
            <a:r>
              <a:rPr lang="en-US" sz="1500" dirty="0"/>
              <a:t>Perception of peer approval</a:t>
            </a:r>
          </a:p>
          <a:p>
            <a:pPr marL="285750" indent="-285750">
              <a:lnSpc>
                <a:spcPct val="100000"/>
              </a:lnSpc>
              <a:spcBef>
                <a:spcPts val="200"/>
              </a:spcBef>
              <a:buFont typeface="Arial" panose="020B0604020202020204" pitchFamily="34" charset="0"/>
              <a:buChar char="•"/>
            </a:pPr>
            <a:r>
              <a:rPr lang="en-US" sz="1500" dirty="0"/>
              <a:t>Perception of parent approval</a:t>
            </a:r>
          </a:p>
          <a:p>
            <a:pPr marL="285750" indent="-285750">
              <a:lnSpc>
                <a:spcPct val="100000"/>
              </a:lnSpc>
              <a:spcBef>
                <a:spcPts val="200"/>
              </a:spcBef>
              <a:buFont typeface="Arial" panose="020B0604020202020204" pitchFamily="34" charset="0"/>
              <a:buChar char="•"/>
            </a:pPr>
            <a:r>
              <a:rPr lang="en-US" sz="1500" dirty="0"/>
              <a:t>Observing parents use</a:t>
            </a:r>
          </a:p>
          <a:p>
            <a:pPr marL="285750" indent="-285750">
              <a:lnSpc>
                <a:spcPct val="100000"/>
              </a:lnSpc>
              <a:spcBef>
                <a:spcPts val="200"/>
              </a:spcBef>
              <a:buFont typeface="Arial" panose="020B0604020202020204" pitchFamily="34" charset="0"/>
              <a:buChar char="•"/>
            </a:pPr>
            <a:r>
              <a:rPr lang="en-US" sz="1500" dirty="0"/>
              <a:t>Social access – obtain vapes from friends and/or parents</a:t>
            </a:r>
          </a:p>
          <a:p>
            <a:pPr marL="285750" indent="-285750">
              <a:lnSpc>
                <a:spcPct val="100000"/>
              </a:lnSpc>
              <a:spcBef>
                <a:spcPts val="200"/>
              </a:spcBef>
              <a:buFont typeface="Arial" panose="020B0604020202020204" pitchFamily="34" charset="0"/>
              <a:buChar char="•"/>
            </a:pPr>
            <a:r>
              <a:rPr lang="en-US" sz="1500" dirty="0"/>
              <a:t>Social culture of vaping with peers</a:t>
            </a:r>
          </a:p>
        </p:txBody>
      </p:sp>
      <p:sp>
        <p:nvSpPr>
          <p:cNvPr id="17" name="Text Placeholder 11">
            <a:extLst>
              <a:ext uri="{FF2B5EF4-FFF2-40B4-BE49-F238E27FC236}">
                <a16:creationId xmlns:a16="http://schemas.microsoft.com/office/drawing/2014/main" id="{8FF3BFEF-722B-2341-9C50-52BA39502C6C}"/>
              </a:ext>
            </a:extLst>
          </p:cNvPr>
          <p:cNvSpPr txBox="1">
            <a:spLocks/>
          </p:cNvSpPr>
          <p:nvPr/>
        </p:nvSpPr>
        <p:spPr>
          <a:xfrm>
            <a:off x="6399648" y="3631379"/>
            <a:ext cx="5305423" cy="317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Society/Cultural Level</a:t>
            </a:r>
          </a:p>
        </p:txBody>
      </p:sp>
      <p:sp>
        <p:nvSpPr>
          <p:cNvPr id="18" name="Text Placeholder 10">
            <a:extLst>
              <a:ext uri="{FF2B5EF4-FFF2-40B4-BE49-F238E27FC236}">
                <a16:creationId xmlns:a16="http://schemas.microsoft.com/office/drawing/2014/main" id="{20C3FB49-A3AB-E049-AD53-FB72D60B508D}"/>
              </a:ext>
            </a:extLst>
          </p:cNvPr>
          <p:cNvSpPr txBox="1">
            <a:spLocks/>
          </p:cNvSpPr>
          <p:nvPr/>
        </p:nvSpPr>
        <p:spPr>
          <a:xfrm>
            <a:off x="6399647" y="3949092"/>
            <a:ext cx="5305424" cy="14157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200"/>
              </a:spcBef>
              <a:buFont typeface="Arial" panose="020B0604020202020204" pitchFamily="34" charset="0"/>
              <a:buChar char="•"/>
            </a:pPr>
            <a:r>
              <a:rPr lang="en-US" dirty="0"/>
              <a:t>Social media vaping marketing targeting youth and young adults. Many using tobacco marketing practices from the past.</a:t>
            </a:r>
          </a:p>
          <a:p>
            <a:pPr marL="285750" indent="-285750">
              <a:lnSpc>
                <a:spcPct val="100000"/>
              </a:lnSpc>
              <a:spcBef>
                <a:spcPts val="200"/>
              </a:spcBef>
              <a:buFont typeface="Arial" panose="020B0604020202020204" pitchFamily="34" charset="0"/>
              <a:buChar char="•"/>
            </a:pPr>
            <a:r>
              <a:rPr lang="en-US" dirty="0"/>
              <a:t>Social culture of vaping through online communities</a:t>
            </a:r>
          </a:p>
          <a:p>
            <a:pPr marL="285750" indent="-285750">
              <a:lnSpc>
                <a:spcPct val="100000"/>
              </a:lnSpc>
              <a:spcBef>
                <a:spcPts val="200"/>
              </a:spcBef>
              <a:buFont typeface="Arial" panose="020B0604020202020204" pitchFamily="34" charset="0"/>
              <a:buChar char="•"/>
            </a:pPr>
            <a:r>
              <a:rPr lang="en-US" dirty="0"/>
              <a:t>Online accessibility of vapes</a:t>
            </a:r>
          </a:p>
        </p:txBody>
      </p:sp>
      <p:sp>
        <p:nvSpPr>
          <p:cNvPr id="19" name="Content Placeholder 2">
            <a:extLst>
              <a:ext uri="{FF2B5EF4-FFF2-40B4-BE49-F238E27FC236}">
                <a16:creationId xmlns:a16="http://schemas.microsoft.com/office/drawing/2014/main" id="{4923BC76-3D9C-E94F-8A18-8A416EA93201}"/>
              </a:ext>
            </a:extLst>
          </p:cNvPr>
          <p:cNvSpPr txBox="1">
            <a:spLocks/>
          </p:cNvSpPr>
          <p:nvPr/>
        </p:nvSpPr>
        <p:spPr>
          <a:xfrm>
            <a:off x="5884892" y="5951821"/>
            <a:ext cx="5820179" cy="437883"/>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hlinkClick r:id="rId3"/>
              </a:rPr>
              <a:t>Reducing Vaping Among Youth and Young Adults (SAMHSA)</a:t>
            </a:r>
            <a:endParaRPr lang="en-US" sz="1800" dirty="0"/>
          </a:p>
        </p:txBody>
      </p:sp>
    </p:spTree>
    <p:extLst>
      <p:ext uri="{BB962C8B-B14F-4D97-AF65-F5344CB8AC3E}">
        <p14:creationId xmlns:p14="http://schemas.microsoft.com/office/powerpoint/2010/main" val="87287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riting implement, stationary, plastic, variety&#10;&#10;Description automatically generated">
            <a:extLst>
              <a:ext uri="{FF2B5EF4-FFF2-40B4-BE49-F238E27FC236}">
                <a16:creationId xmlns:a16="http://schemas.microsoft.com/office/drawing/2014/main" id="{4E6424D9-09D8-5144-83F3-E1B9B4561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92457" y="1245900"/>
            <a:ext cx="6903086" cy="4366200"/>
          </a:xfrm>
          <a:prstGeom prst="rect">
            <a:avLst/>
          </a:prstGeom>
          <a:noFill/>
        </p:spPr>
      </p:pic>
      <p:sp>
        <p:nvSpPr>
          <p:cNvPr id="3" name="Title 2">
            <a:extLst>
              <a:ext uri="{FF2B5EF4-FFF2-40B4-BE49-F238E27FC236}">
                <a16:creationId xmlns:a16="http://schemas.microsoft.com/office/drawing/2014/main" id="{C93697F7-EA1E-5549-A8F7-9C7911C3ABB9}"/>
              </a:ext>
            </a:extLst>
          </p:cNvPr>
          <p:cNvSpPr>
            <a:spLocks noGrp="1"/>
          </p:cNvSpPr>
          <p:nvPr>
            <p:ph type="title"/>
          </p:nvPr>
        </p:nvSpPr>
        <p:spPr>
          <a:xfrm>
            <a:off x="964023" y="879063"/>
            <a:ext cx="4941477" cy="610863"/>
          </a:xfrm>
        </p:spPr>
        <p:txBody>
          <a:bodyPr vert="horz" lIns="0" tIns="0" rIns="0" bIns="0" rtlCol="0" anchor="b" anchorCtr="0">
            <a:normAutofit/>
          </a:bodyPr>
          <a:lstStyle/>
          <a:p>
            <a:r>
              <a:rPr lang="en-US" sz="2100" b="1" i="0" kern="1200" spc="100" baseline="0" dirty="0">
                <a:latin typeface="+mj-lt"/>
                <a:ea typeface="+mj-ea"/>
                <a:cs typeface="+mj-cs"/>
              </a:rPr>
              <a:t>Section 3: How can parents play a role in vape prevention?</a:t>
            </a:r>
          </a:p>
        </p:txBody>
      </p:sp>
      <p:sp>
        <p:nvSpPr>
          <p:cNvPr id="7" name="TextBox 6">
            <a:extLst>
              <a:ext uri="{FF2B5EF4-FFF2-40B4-BE49-F238E27FC236}">
                <a16:creationId xmlns:a16="http://schemas.microsoft.com/office/drawing/2014/main" id="{2B475A2A-F443-0C46-8B9B-92A65A54CF1B}"/>
              </a:ext>
            </a:extLst>
          </p:cNvPr>
          <p:cNvSpPr txBox="1"/>
          <p:nvPr/>
        </p:nvSpPr>
        <p:spPr>
          <a:xfrm>
            <a:off x="952499" y="2289363"/>
            <a:ext cx="4953001" cy="3689574"/>
          </a:xfrm>
          <a:prstGeom prst="rect">
            <a:avLst/>
          </a:prstGeom>
        </p:spPr>
        <p:txBody>
          <a:bodyPr vert="horz" lIns="0" tIns="0" rIns="0" bIns="0" numCol="1" rtlCol="0">
            <a:normAutofit/>
          </a:bodyPr>
          <a:lstStyle/>
          <a:p>
            <a:pPr marL="285750" indent="-285750">
              <a:lnSpc>
                <a:spcPct val="90000"/>
              </a:lnSpc>
              <a:spcBef>
                <a:spcPts val="1000"/>
              </a:spcBef>
              <a:buFont typeface="Arial" panose="020B0604020202020204" pitchFamily="34" charset="0"/>
              <a:buChar char="•"/>
            </a:pPr>
            <a:r>
              <a:rPr lang="en-US" dirty="0">
                <a:solidFill>
                  <a:schemeClr val="bg1"/>
                </a:solidFill>
              </a:rPr>
              <a:t>Definition of Substance Misuse/Use Prevention</a:t>
            </a:r>
          </a:p>
          <a:p>
            <a:pPr marL="285750" indent="-285750">
              <a:lnSpc>
                <a:spcPct val="90000"/>
              </a:lnSpc>
              <a:spcBef>
                <a:spcPts val="1000"/>
              </a:spcBef>
              <a:buFont typeface="Arial" panose="020B0604020202020204" pitchFamily="34" charset="0"/>
              <a:buChar char="•"/>
            </a:pPr>
            <a:r>
              <a:rPr lang="en-US" dirty="0">
                <a:solidFill>
                  <a:schemeClr val="bg1"/>
                </a:solidFill>
              </a:rPr>
              <a:t>Vaping Protective Factors</a:t>
            </a:r>
          </a:p>
          <a:p>
            <a:pPr marL="742950" lvl="1" indent="-285750">
              <a:lnSpc>
                <a:spcPct val="90000"/>
              </a:lnSpc>
              <a:spcBef>
                <a:spcPts val="1000"/>
              </a:spcBef>
              <a:buFont typeface="Arial" panose="020B0604020202020204" pitchFamily="34" charset="0"/>
              <a:buChar char="•"/>
            </a:pPr>
            <a:r>
              <a:rPr lang="en-US" dirty="0">
                <a:solidFill>
                  <a:schemeClr val="bg1"/>
                </a:solidFill>
              </a:rPr>
              <a:t>Characteristics that decrease likelihood of individual vape use</a:t>
            </a:r>
          </a:p>
          <a:p>
            <a:pPr marL="285750" indent="-285750">
              <a:lnSpc>
                <a:spcPct val="90000"/>
              </a:lnSpc>
              <a:spcBef>
                <a:spcPts val="1000"/>
              </a:spcBef>
              <a:buFont typeface="Arial" panose="020B0604020202020204" pitchFamily="34" charset="0"/>
              <a:buChar char="•"/>
            </a:pPr>
            <a:r>
              <a:rPr lang="en-US" dirty="0">
                <a:solidFill>
                  <a:schemeClr val="bg1"/>
                </a:solidFill>
              </a:rPr>
              <a:t>What can we do to prevent youth from vaping? (Overview)</a:t>
            </a:r>
            <a:endParaRPr lang="en-US" b="0" i="0" kern="1200" dirty="0">
              <a:solidFill>
                <a:schemeClr val="bg1"/>
              </a:solidFill>
              <a:latin typeface="+mn-lt"/>
              <a:ea typeface="+mn-ea"/>
              <a:cs typeface="+mn-cs"/>
            </a:endParaRPr>
          </a:p>
          <a:p>
            <a:pPr marL="742950" lvl="1" indent="-285750">
              <a:lnSpc>
                <a:spcPct val="90000"/>
              </a:lnSpc>
              <a:spcBef>
                <a:spcPts val="1000"/>
              </a:spcBef>
              <a:buFont typeface="Arial" panose="020B0604020202020204" pitchFamily="34" charset="0"/>
              <a:buChar char="•"/>
            </a:pPr>
            <a:r>
              <a:rPr lang="en-US" b="0" i="0" kern="1200" dirty="0">
                <a:solidFill>
                  <a:schemeClr val="bg1"/>
                </a:solidFill>
                <a:latin typeface="+mn-lt"/>
                <a:ea typeface="+mn-ea"/>
                <a:cs typeface="+mn-cs"/>
              </a:rPr>
              <a:t>Prevention Strategies in Communities</a:t>
            </a:r>
          </a:p>
          <a:p>
            <a:pPr marL="742950" lvl="1" indent="-285750">
              <a:lnSpc>
                <a:spcPct val="90000"/>
              </a:lnSpc>
              <a:spcBef>
                <a:spcPts val="1000"/>
              </a:spcBef>
              <a:buFont typeface="Arial" panose="020B0604020202020204" pitchFamily="34" charset="0"/>
              <a:buChar char="•"/>
            </a:pPr>
            <a:r>
              <a:rPr lang="en-US" dirty="0">
                <a:solidFill>
                  <a:schemeClr val="bg1"/>
                </a:solidFill>
              </a:rPr>
              <a:t>Prevention Strategies in Schools</a:t>
            </a:r>
          </a:p>
          <a:p>
            <a:pPr marL="742950" lvl="1" indent="-285750">
              <a:lnSpc>
                <a:spcPct val="90000"/>
              </a:lnSpc>
              <a:spcBef>
                <a:spcPts val="1000"/>
              </a:spcBef>
              <a:buFont typeface="Arial" panose="020B0604020202020204" pitchFamily="34" charset="0"/>
              <a:buChar char="•"/>
            </a:pPr>
            <a:r>
              <a:rPr lang="en-US" b="0" i="0" kern="1200" dirty="0">
                <a:solidFill>
                  <a:schemeClr val="bg1"/>
                </a:solidFill>
                <a:latin typeface="+mn-lt"/>
                <a:ea typeface="+mn-ea"/>
                <a:cs typeface="+mn-cs"/>
              </a:rPr>
              <a:t>Prevention Strategies for the Home</a:t>
            </a:r>
          </a:p>
        </p:txBody>
      </p:sp>
      <p:sp>
        <p:nvSpPr>
          <p:cNvPr id="5" name="Footer Placeholder 4">
            <a:extLst>
              <a:ext uri="{FF2B5EF4-FFF2-40B4-BE49-F238E27FC236}">
                <a16:creationId xmlns:a16="http://schemas.microsoft.com/office/drawing/2014/main" id="{22787A8B-3ECC-B944-AD05-41E5670C32A8}"/>
              </a:ext>
            </a:extLst>
          </p:cNvPr>
          <p:cNvSpPr>
            <a:spLocks noGrp="1"/>
          </p:cNvSpPr>
          <p:nvPr>
            <p:ph type="ftr" sz="quarter" idx="15"/>
          </p:nvPr>
        </p:nvSpPr>
        <p:spPr>
          <a:xfrm>
            <a:off x="1494790" y="6332220"/>
            <a:ext cx="1497330" cy="247651"/>
          </a:xfrm>
        </p:spPr>
        <p:txBody>
          <a:bodyPr vert="horz" lIns="0" tIns="0" rIns="0" bIns="0" rtlCol="0" anchor="t" anchorCtr="0">
            <a:noAutofit/>
          </a:bodyPr>
          <a:lstStyle/>
          <a:p>
            <a:r>
              <a:rPr lang="en-US" dirty="0"/>
              <a:t>Fundamentals of Vaping Prevention for Parents</a:t>
            </a:r>
          </a:p>
        </p:txBody>
      </p:sp>
      <p:sp>
        <p:nvSpPr>
          <p:cNvPr id="6" name="Slide Number Placeholder 5">
            <a:extLst>
              <a:ext uri="{FF2B5EF4-FFF2-40B4-BE49-F238E27FC236}">
                <a16:creationId xmlns:a16="http://schemas.microsoft.com/office/drawing/2014/main" id="{77AB7FC7-BC58-5E4A-A873-332F500FFB86}"/>
              </a:ext>
            </a:extLst>
          </p:cNvPr>
          <p:cNvSpPr>
            <a:spLocks noGrp="1"/>
          </p:cNvSpPr>
          <p:nvPr>
            <p:ph type="sldNum" sz="quarter" idx="16"/>
          </p:nvPr>
        </p:nvSpPr>
        <p:spPr>
          <a:xfrm>
            <a:off x="971550" y="6332220"/>
            <a:ext cx="523240" cy="247651"/>
          </a:xfrm>
        </p:spPr>
        <p:txBody>
          <a:bodyPr vert="horz" lIns="0" tIns="0" rIns="0" bIns="0" rtlCol="0" anchor="t" anchorCtr="0">
            <a:normAutofit/>
          </a:bodyPr>
          <a:lstStyle/>
          <a:p>
            <a:pPr>
              <a:spcAft>
                <a:spcPts val="600"/>
              </a:spcAft>
            </a:pPr>
            <a:fld id="{294A09A9-5501-47C1-A89A-A340965A2BE2}" type="slidenum">
              <a:rPr lang="en-US" smtClean="0"/>
              <a:pPr>
                <a:spcAft>
                  <a:spcPts val="600"/>
                </a:spcAft>
              </a:pPr>
              <a:t>19</a:t>
            </a:fld>
            <a:endParaRPr lang="en-US"/>
          </a:p>
        </p:txBody>
      </p:sp>
    </p:spTree>
    <p:extLst>
      <p:ext uri="{BB962C8B-B14F-4D97-AF65-F5344CB8AC3E}">
        <p14:creationId xmlns:p14="http://schemas.microsoft.com/office/powerpoint/2010/main" val="56983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971550" y="504419"/>
            <a:ext cx="4133757" cy="1211797"/>
          </a:xfrm>
        </p:spPr>
        <p:txBody>
          <a:bodyPr>
            <a:normAutofit/>
          </a:bodyPr>
          <a:lstStyle/>
          <a:p>
            <a:r>
              <a:rPr lang="en-US" dirty="0">
                <a:highlight>
                  <a:srgbClr val="E39942"/>
                </a:highlight>
              </a:rPr>
              <a:t>Organization Name</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197923"/>
            <a:ext cx="4572001" cy="2795232"/>
          </a:xfrm>
        </p:spPr>
        <p:txBody>
          <a:bodyPr/>
          <a:lstStyle/>
          <a:p>
            <a:pPr marL="285750" indent="-285750">
              <a:buFont typeface="Arial" panose="020B0604020202020204" pitchFamily="34" charset="0"/>
              <a:buChar char="•"/>
            </a:pPr>
            <a:r>
              <a:rPr lang="en-US" sz="1800" dirty="0">
                <a:highlight>
                  <a:srgbClr val="E39942"/>
                </a:highlight>
              </a:rPr>
              <a:t>Organization Description</a:t>
            </a:r>
          </a:p>
          <a:p>
            <a:pPr marL="285750" indent="-285750">
              <a:buFont typeface="Arial" panose="020B0604020202020204" pitchFamily="34" charset="0"/>
              <a:buChar char="•"/>
            </a:pPr>
            <a:r>
              <a:rPr lang="en-US" sz="1800" dirty="0">
                <a:highlight>
                  <a:srgbClr val="E39942"/>
                </a:highlight>
              </a:rPr>
              <a:t>Region Served</a:t>
            </a:r>
          </a:p>
          <a:p>
            <a:pPr marL="285750" indent="-285750">
              <a:buFont typeface="Arial" panose="020B0604020202020204" pitchFamily="34" charset="0"/>
              <a:buChar char="•"/>
            </a:pPr>
            <a:r>
              <a:rPr lang="en-US" sz="1800" dirty="0">
                <a:highlight>
                  <a:srgbClr val="E39942"/>
                </a:highlight>
              </a:rPr>
              <a:t>Contact Information</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2</a:t>
            </a:fld>
            <a:endParaRPr lang="en-US" dirty="0"/>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a:lstStyle/>
          <a:p>
            <a:r>
              <a:rPr lang="en-US" dirty="0"/>
              <a:t>Fundamentals of Vaping Prevention for Parents</a:t>
            </a:r>
          </a:p>
        </p:txBody>
      </p:sp>
      <p:pic>
        <p:nvPicPr>
          <p:cNvPr id="14" name="Picture 13" descr="Map&#10;&#10;Description automatically generated">
            <a:extLst>
              <a:ext uri="{FF2B5EF4-FFF2-40B4-BE49-F238E27FC236}">
                <a16:creationId xmlns:a16="http://schemas.microsoft.com/office/drawing/2014/main" id="{0D415EC9-F7A4-9242-B752-831E3ED768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714" b="96820" l="5363" r="89446">
                        <a14:foregroundMark x1="22318" y1="8481" x2="22318" y2="8481"/>
                        <a14:foregroundMark x1="33218" y1="6714" x2="33218" y2="6714"/>
                        <a14:foregroundMark x1="5536" y1="90695" x2="5536" y2="90695"/>
                        <a14:foregroundMark x1="11419" y1="96820" x2="11419" y2="96820"/>
                        <a14:foregroundMark x1="87716" y1="67962" x2="87716" y2="67962"/>
                        <a14:foregroundMark x1="86505" y1="67020" x2="86505" y2="67020"/>
                        <a14:foregroundMark x1="87716" y1="67491" x2="87716" y2="67491"/>
                        <a14:foregroundMark x1="88927" y1="64900" x2="88927" y2="64900"/>
                      </a14:backgroundRemoval>
                    </a14:imgEffect>
                  </a14:imgLayer>
                </a14:imgProps>
              </a:ext>
              <a:ext uri="{28A0092B-C50C-407E-A947-70E740481C1C}">
                <a14:useLocalDpi xmlns:a14="http://schemas.microsoft.com/office/drawing/2010/main" val="0"/>
              </a:ext>
            </a:extLst>
          </a:blip>
          <a:stretch>
            <a:fillRect/>
          </a:stretch>
        </p:blipFill>
        <p:spPr>
          <a:xfrm>
            <a:off x="4829913" y="46525"/>
            <a:ext cx="3052022" cy="4477708"/>
          </a:xfrm>
          <a:prstGeom prst="rect">
            <a:avLst/>
          </a:prstGeom>
        </p:spPr>
      </p:pic>
      <p:pic>
        <p:nvPicPr>
          <p:cNvPr id="16" name="Picture 15" descr="Map&#10;&#10;Description automatically generated">
            <a:extLst>
              <a:ext uri="{FF2B5EF4-FFF2-40B4-BE49-F238E27FC236}">
                <a16:creationId xmlns:a16="http://schemas.microsoft.com/office/drawing/2014/main" id="{18026C6E-6B8F-C247-91E4-54BDED491DC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917" b="98225" l="3393" r="93215">
                        <a14:foregroundMark x1="4523" y1="54635" x2="4523" y2="54635"/>
                        <a14:foregroundMark x1="3393" y1="76331" x2="3393" y2="76331"/>
                        <a14:foregroundMark x1="18255" y1="93294" x2="18255" y2="93294"/>
                        <a14:foregroundMark x1="27464" y1="95661" x2="27464" y2="95661"/>
                        <a14:foregroundMark x1="22294" y1="98225" x2="22294" y2="98225"/>
                        <a14:foregroundMark x1="22294" y1="8481" x2="22294" y2="8481"/>
                        <a14:foregroundMark x1="40711" y1="9073" x2="40711" y2="9073"/>
                        <a14:foregroundMark x1="43780" y1="8481" x2="43780" y2="8481"/>
                        <a14:foregroundMark x1="93376" y1="11440" x2="93376" y2="11440"/>
                        <a14:foregroundMark x1="25848" y1="6509" x2="25848" y2="6509"/>
                        <a14:foregroundMark x1="38126" y1="7101" x2="38126" y2="7101"/>
                        <a14:foregroundMark x1="38126" y1="5917" x2="38126" y2="5917"/>
                        <a14:foregroundMark x1="25848" y1="5917" x2="25848" y2="5917"/>
                      </a14:backgroundRemoval>
                    </a14:imgEffect>
                  </a14:imgLayer>
                </a14:imgProps>
              </a:ext>
              <a:ext uri="{28A0092B-C50C-407E-A947-70E740481C1C}">
                <a14:useLocalDpi xmlns:a14="http://schemas.microsoft.com/office/drawing/2010/main" val="0"/>
              </a:ext>
            </a:extLst>
          </a:blip>
          <a:stretch>
            <a:fillRect/>
          </a:stretch>
        </p:blipFill>
        <p:spPr>
          <a:xfrm>
            <a:off x="6701908" y="91464"/>
            <a:ext cx="3537981" cy="2896794"/>
          </a:xfrm>
          <a:prstGeom prst="rect">
            <a:avLst/>
          </a:prstGeom>
        </p:spPr>
      </p:pic>
      <p:pic>
        <p:nvPicPr>
          <p:cNvPr id="18" name="Picture 17" descr="Map&#10;&#10;Description automatically generated">
            <a:extLst>
              <a:ext uri="{FF2B5EF4-FFF2-40B4-BE49-F238E27FC236}">
                <a16:creationId xmlns:a16="http://schemas.microsoft.com/office/drawing/2014/main" id="{2D49593D-5ED2-9640-A02E-D2F6CDA2204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219" b="93898" l="3301" r="89903">
                        <a14:foregroundMark x1="41748" y1="26775" x2="55728" y2="32254"/>
                        <a14:foregroundMark x1="55728" y1="32254" x2="37670" y2="44334"/>
                        <a14:foregroundMark x1="37670" y1="44334" x2="42524" y2="27024"/>
                        <a14:foregroundMark x1="42524" y1="27024" x2="59612" y2="23537"/>
                        <a14:foregroundMark x1="59612" y1="23537" x2="70485" y2="29888"/>
                        <a14:foregroundMark x1="70485" y1="29888" x2="70485" y2="43711"/>
                        <a14:foregroundMark x1="70485" y1="43711" x2="57087" y2="58406"/>
                        <a14:foregroundMark x1="57087" y1="58406" x2="65631" y2="47073"/>
                        <a14:foregroundMark x1="65631" y1="47073" x2="86796" y2="48692"/>
                        <a14:foregroundMark x1="86796" y1="48692" x2="87961" y2="65629"/>
                        <a14:foregroundMark x1="87961" y1="65629" x2="75146" y2="71606"/>
                        <a14:foregroundMark x1="75146" y1="71606" x2="56311" y2="75342"/>
                        <a14:foregroundMark x1="56311" y1="75342" x2="40583" y2="83562"/>
                        <a14:foregroundMark x1="40583" y1="83562" x2="30874" y2="86177"/>
                        <a14:foregroundMark x1="32233" y1="14321" x2="40777" y2="6725"/>
                        <a14:foregroundMark x1="40777" y1="6725" x2="56117" y2="6102"/>
                        <a14:foregroundMark x1="56117" y1="6102" x2="87961" y2="8842"/>
                        <a14:foregroundMark x1="87961" y1="8842" x2="93592" y2="29141"/>
                        <a14:foregroundMark x1="93479" y1="29837" x2="85437" y2="79203"/>
                        <a14:foregroundMark x1="93592" y1="29141" x2="93586" y2="29181"/>
                        <a14:foregroundMark x1="85437" y1="79203" x2="74369" y2="85803"/>
                        <a14:foregroundMark x1="74369" y1="85803" x2="29320" y2="91905"/>
                        <a14:foregroundMark x1="29320" y1="91905" x2="17282" y2="86177"/>
                        <a14:foregroundMark x1="17282" y1="86177" x2="24660" y2="78082"/>
                        <a14:foregroundMark x1="24660" y1="78082" x2="26602" y2="68369"/>
                        <a14:foregroundMark x1="26602" y1="68369" x2="15728" y2="60274"/>
                        <a14:foregroundMark x1="15728" y1="60274" x2="26602" y2="52304"/>
                        <a14:foregroundMark x1="26602" y1="52304" x2="24078" y2="42092"/>
                        <a14:foregroundMark x1="24078" y1="42092" x2="14563" y2="34620"/>
                        <a14:foregroundMark x1="14563" y1="34620" x2="27767" y2="28892"/>
                        <a14:foregroundMark x1="32884" y1="14944" x2="33204" y2="14072"/>
                        <a14:foregroundMark x1="32655" y1="15567" x2="32884" y2="14944"/>
                        <a14:foregroundMark x1="27767" y1="28892" x2="32655" y2="15567"/>
                        <a14:foregroundMark x1="18447" y1="94022" x2="30291" y2="93151"/>
                        <a14:foregroundMark x1="3301" y1="60025" x2="3301" y2="60025"/>
                        <a14:foregroundMark x1="44660" y1="8219" x2="44660" y2="8219"/>
                        <a14:foregroundMark x1="81165" y1="86800" x2="81165" y2="86800"/>
                        <a14:foregroundMark x1="83495" y1="87049" x2="83495" y2="87049"/>
                        <a14:foregroundMark x1="84466" y1="87920" x2="84466" y2="87920"/>
                        <a14:foregroundMark x1="84078" y1="89166" x2="84078" y2="89166"/>
                        <a14:backgroundMark x1="92039" y1="29265" x2="92039" y2="29265"/>
                        <a14:backgroundMark x1="93010" y1="28892" x2="93010" y2="28020"/>
                        <a14:backgroundMark x1="30874" y1="14944" x2="30874" y2="14944"/>
                        <a14:backgroundMark x1="30874" y1="15567" x2="30874" y2="15567"/>
                      </a14:backgroundRemoval>
                    </a14:imgEffect>
                  </a14:imgLayer>
                </a14:imgProps>
              </a:ext>
              <a:ext uri="{28A0092B-C50C-407E-A947-70E740481C1C}">
                <a14:useLocalDpi xmlns:a14="http://schemas.microsoft.com/office/drawing/2010/main" val="0"/>
              </a:ext>
            </a:extLst>
          </a:blip>
          <a:stretch>
            <a:fillRect/>
          </a:stretch>
        </p:blipFill>
        <p:spPr>
          <a:xfrm>
            <a:off x="9059862" y="60960"/>
            <a:ext cx="2793493" cy="4358718"/>
          </a:xfrm>
          <a:prstGeom prst="rect">
            <a:avLst/>
          </a:prstGeom>
        </p:spPr>
      </p:pic>
      <p:pic>
        <p:nvPicPr>
          <p:cNvPr id="20" name="Picture 19" descr="Map&#10;&#10;Description automatically generated">
            <a:extLst>
              <a:ext uri="{FF2B5EF4-FFF2-40B4-BE49-F238E27FC236}">
                <a16:creationId xmlns:a16="http://schemas.microsoft.com/office/drawing/2014/main" id="{4633ECAD-283B-0348-ABBE-86AAC8CE960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5455" b="91919" l="1366" r="93323">
                        <a14:foregroundMark x1="1366" y1="70101" x2="1366" y2="70101"/>
                        <a14:foregroundMark x1="10167" y1="93333" x2="10167" y2="93333"/>
                        <a14:foregroundMark x1="56297" y1="9495" x2="56297" y2="9495"/>
                        <a14:foregroundMark x1="65857" y1="5455" x2="65857" y2="5455"/>
                        <a14:foregroundMark x1="89681" y1="74141" x2="89681" y2="74141"/>
                        <a14:foregroundMark x1="91502" y1="75152" x2="91502" y2="75152"/>
                        <a14:foregroundMark x1="91806" y1="75152" x2="91806" y2="75152"/>
                        <a14:foregroundMark x1="92261" y1="73131" x2="92261" y2="73131"/>
                        <a14:foregroundMark x1="92564" y1="71111" x2="92564" y2="71111"/>
                        <a14:foregroundMark x1="91806" y1="74141" x2="91806" y2="74141"/>
                        <a14:foregroundMark x1="93323" y1="40000" x2="93323" y2="40000"/>
                        <a14:foregroundMark x1="29590" y1="77172" x2="29590" y2="77172"/>
                        <a14:foregroundMark x1="29894" y1="77576" x2="29894" y2="77576"/>
                        <a14:foregroundMark x1="29894" y1="77172" x2="29894" y2="77172"/>
                        <a14:foregroundMark x1="29894" y1="77172" x2="29894" y2="77172"/>
                      </a14:backgroundRemoval>
                    </a14:imgEffect>
                  </a14:imgLayer>
                </a14:imgProps>
              </a:ext>
              <a:ext uri="{28A0092B-C50C-407E-A947-70E740481C1C}">
                <a14:useLocalDpi xmlns:a14="http://schemas.microsoft.com/office/drawing/2010/main" val="0"/>
              </a:ext>
            </a:extLst>
          </a:blip>
          <a:stretch>
            <a:fillRect/>
          </a:stretch>
        </p:blipFill>
        <p:spPr>
          <a:xfrm>
            <a:off x="6288253" y="2255559"/>
            <a:ext cx="3576105" cy="2684796"/>
          </a:xfrm>
          <a:prstGeom prst="rect">
            <a:avLst/>
          </a:prstGeom>
        </p:spPr>
      </p:pic>
      <p:pic>
        <p:nvPicPr>
          <p:cNvPr id="22" name="Picture 21" descr="Map&#10;&#10;Description automatically generated">
            <a:extLst>
              <a:ext uri="{FF2B5EF4-FFF2-40B4-BE49-F238E27FC236}">
                <a16:creationId xmlns:a16="http://schemas.microsoft.com/office/drawing/2014/main" id="{64858F76-58AE-C34C-A8B7-A14D0ED52BD4}"/>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361" b="89498" l="2495" r="92931">
                        <a14:foregroundMark x1="2495" y1="71689" x2="2495" y2="71689"/>
                        <a14:foregroundMark x1="77755" y1="9817" x2="77755" y2="9817"/>
                        <a14:foregroundMark x1="88981" y1="39954" x2="88981" y2="39954"/>
                        <a14:foregroundMark x1="89813" y1="38356" x2="89813" y2="38356"/>
                        <a14:foregroundMark x1="90852" y1="39498" x2="90852" y2="39498"/>
                        <a14:foregroundMark x1="89397" y1="58447" x2="89397" y2="58447"/>
                        <a14:foregroundMark x1="89813" y1="57763" x2="89813" y2="57763"/>
                        <a14:foregroundMark x1="90437" y1="57763" x2="90437" y2="57763"/>
                        <a14:foregroundMark x1="92931" y1="38813" x2="92931" y2="38813"/>
                        <a14:foregroundMark x1="46778" y1="78995" x2="46778" y2="78995"/>
                        <a14:foregroundMark x1="46778" y1="79452" x2="53222" y2="74429"/>
                      </a14:backgroundRemoval>
                    </a14:imgEffect>
                  </a14:imgLayer>
                </a14:imgProps>
              </a:ext>
              <a:ext uri="{28A0092B-C50C-407E-A947-70E740481C1C}">
                <a14:useLocalDpi xmlns:a14="http://schemas.microsoft.com/office/drawing/2010/main" val="0"/>
              </a:ext>
            </a:extLst>
          </a:blip>
          <a:stretch>
            <a:fillRect/>
          </a:stretch>
        </p:blipFill>
        <p:spPr>
          <a:xfrm>
            <a:off x="4321529" y="3519513"/>
            <a:ext cx="2608709" cy="2380447"/>
          </a:xfrm>
          <a:prstGeom prst="rect">
            <a:avLst/>
          </a:prstGeom>
        </p:spPr>
      </p:pic>
      <p:sp>
        <p:nvSpPr>
          <p:cNvPr id="2" name="TextBox 1">
            <a:extLst>
              <a:ext uri="{FF2B5EF4-FFF2-40B4-BE49-F238E27FC236}">
                <a16:creationId xmlns:a16="http://schemas.microsoft.com/office/drawing/2014/main" id="{60E7266C-F549-BA4B-ABBE-E3ECD9646CFC}"/>
              </a:ext>
            </a:extLst>
          </p:cNvPr>
          <p:cNvSpPr txBox="1"/>
          <p:nvPr/>
        </p:nvSpPr>
        <p:spPr>
          <a:xfrm>
            <a:off x="6756586" y="4522372"/>
            <a:ext cx="5086470" cy="646331"/>
          </a:xfrm>
          <a:prstGeom prst="rect">
            <a:avLst/>
          </a:prstGeom>
          <a:noFill/>
        </p:spPr>
        <p:txBody>
          <a:bodyPr wrap="square" rtlCol="0">
            <a:spAutoFit/>
          </a:bodyPr>
          <a:lstStyle/>
          <a:p>
            <a:pPr algn="ctr"/>
            <a:r>
              <a:rPr lang="en-US" b="1" dirty="0">
                <a:solidFill>
                  <a:schemeClr val="bg1"/>
                </a:solidFill>
              </a:rPr>
              <a:t>Regional prevention infrastructure with five “Regional Behavioral Health Action Organizations”</a:t>
            </a:r>
          </a:p>
        </p:txBody>
      </p:sp>
      <p:pic>
        <p:nvPicPr>
          <p:cNvPr id="8" name="Picture 7">
            <a:extLst>
              <a:ext uri="{FF2B5EF4-FFF2-40B4-BE49-F238E27FC236}">
                <a16:creationId xmlns:a16="http://schemas.microsoft.com/office/drawing/2014/main" id="{32DF0C76-A955-C544-9C2A-22292F940820}"/>
              </a:ext>
            </a:extLst>
          </p:cNvPr>
          <p:cNvPicPr>
            <a:picLocks noChangeAspect="1"/>
          </p:cNvPicPr>
          <p:nvPr/>
        </p:nvPicPr>
        <p:blipFill>
          <a:blip r:embed="rId13"/>
          <a:stretch>
            <a:fillRect/>
          </a:stretch>
        </p:blipFill>
        <p:spPr>
          <a:xfrm>
            <a:off x="7639523" y="5159873"/>
            <a:ext cx="3325948" cy="1431420"/>
          </a:xfrm>
          <a:prstGeom prst="rect">
            <a:avLst/>
          </a:prstGeom>
        </p:spPr>
      </p:pic>
    </p:spTree>
    <p:extLst>
      <p:ext uri="{BB962C8B-B14F-4D97-AF65-F5344CB8AC3E}">
        <p14:creationId xmlns:p14="http://schemas.microsoft.com/office/powerpoint/2010/main" val="39124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13D9-A5E5-284C-966F-4E2E54F2FF45}"/>
              </a:ext>
            </a:extLst>
          </p:cNvPr>
          <p:cNvSpPr>
            <a:spLocks noGrp="1"/>
          </p:cNvSpPr>
          <p:nvPr>
            <p:ph type="title"/>
          </p:nvPr>
        </p:nvSpPr>
        <p:spPr>
          <a:xfrm>
            <a:off x="964023" y="879063"/>
            <a:ext cx="7956457" cy="610863"/>
          </a:xfrm>
        </p:spPr>
        <p:txBody>
          <a:bodyPr>
            <a:normAutofit/>
          </a:bodyPr>
          <a:lstStyle/>
          <a:p>
            <a:r>
              <a:rPr lang="en-US" sz="3600" dirty="0"/>
              <a:t>Substance Misuse/Use Prevention</a:t>
            </a:r>
          </a:p>
        </p:txBody>
      </p:sp>
      <p:sp>
        <p:nvSpPr>
          <p:cNvPr id="14" name="Footer Placeholder 13">
            <a:extLst>
              <a:ext uri="{FF2B5EF4-FFF2-40B4-BE49-F238E27FC236}">
                <a16:creationId xmlns:a16="http://schemas.microsoft.com/office/drawing/2014/main" id="{32AB8B71-B60F-C34A-911A-CF2162E95035}"/>
              </a:ext>
            </a:extLst>
          </p:cNvPr>
          <p:cNvSpPr>
            <a:spLocks noGrp="1"/>
          </p:cNvSpPr>
          <p:nvPr>
            <p:ph type="ftr" sz="quarter" idx="22"/>
          </p:nvPr>
        </p:nvSpPr>
        <p:spPr/>
        <p:txBody>
          <a:bodyPr/>
          <a:lstStyle/>
          <a:p>
            <a:r>
              <a:rPr lang="en-US" dirty="0"/>
              <a:t>Fundamentals of Vaping Prevention for Parents</a:t>
            </a:r>
          </a:p>
        </p:txBody>
      </p:sp>
      <p:sp>
        <p:nvSpPr>
          <p:cNvPr id="15" name="Slide Number Placeholder 14">
            <a:extLst>
              <a:ext uri="{FF2B5EF4-FFF2-40B4-BE49-F238E27FC236}">
                <a16:creationId xmlns:a16="http://schemas.microsoft.com/office/drawing/2014/main" id="{FA89ED34-0D03-6E4A-9051-3DB798B0FA47}"/>
              </a:ext>
            </a:extLst>
          </p:cNvPr>
          <p:cNvSpPr>
            <a:spLocks noGrp="1"/>
          </p:cNvSpPr>
          <p:nvPr>
            <p:ph type="sldNum" sz="quarter" idx="23"/>
          </p:nvPr>
        </p:nvSpPr>
        <p:spPr/>
        <p:txBody>
          <a:bodyPr/>
          <a:lstStyle/>
          <a:p>
            <a:fld id="{294A09A9-5501-47C1-A89A-A340965A2BE2}" type="slidenum">
              <a:rPr lang="en-US" smtClean="0"/>
              <a:pPr/>
              <a:t>20</a:t>
            </a:fld>
            <a:endParaRPr lang="en-US" dirty="0">
              <a:latin typeface="+mn-lt"/>
            </a:endParaRPr>
          </a:p>
        </p:txBody>
      </p:sp>
      <p:sp>
        <p:nvSpPr>
          <p:cNvPr id="16" name="Content Placeholder 4">
            <a:extLst>
              <a:ext uri="{FF2B5EF4-FFF2-40B4-BE49-F238E27FC236}">
                <a16:creationId xmlns:a16="http://schemas.microsoft.com/office/drawing/2014/main" id="{65428E76-9A86-D94B-8564-5DA252DBF486}"/>
              </a:ext>
            </a:extLst>
          </p:cNvPr>
          <p:cNvSpPr txBox="1">
            <a:spLocks/>
          </p:cNvSpPr>
          <p:nvPr/>
        </p:nvSpPr>
        <p:spPr>
          <a:xfrm>
            <a:off x="964022" y="2463221"/>
            <a:ext cx="9371963" cy="33018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dirty="0"/>
              <a:t>Prevention is a </a:t>
            </a:r>
            <a:r>
              <a:rPr lang="en-US" sz="3200" b="1" dirty="0">
                <a:highlight>
                  <a:srgbClr val="C7CE58"/>
                </a:highlight>
              </a:rPr>
              <a:t>planned combination</a:t>
            </a:r>
            <a:r>
              <a:rPr lang="en-US" sz="3200" dirty="0"/>
              <a:t> of </a:t>
            </a:r>
            <a:r>
              <a:rPr lang="en-US" sz="3200" b="1" dirty="0">
                <a:highlight>
                  <a:srgbClr val="C7CE58"/>
                </a:highlight>
              </a:rPr>
              <a:t>coordinated</a:t>
            </a:r>
            <a:r>
              <a:rPr lang="en-US" sz="3200" b="1" dirty="0"/>
              <a:t> </a:t>
            </a:r>
            <a:r>
              <a:rPr lang="en-US" sz="3200" dirty="0"/>
              <a:t>policies, programs, and practices that </a:t>
            </a:r>
            <a:r>
              <a:rPr lang="en-US" sz="3200" b="1" dirty="0">
                <a:highlight>
                  <a:srgbClr val="C7CE58"/>
                </a:highlight>
              </a:rPr>
              <a:t>target</a:t>
            </a:r>
            <a:r>
              <a:rPr lang="en-US" sz="3200" b="1" dirty="0"/>
              <a:t> </a:t>
            </a:r>
            <a:r>
              <a:rPr lang="en-US" sz="3200" b="1" dirty="0">
                <a:highlight>
                  <a:srgbClr val="C7CE58"/>
                </a:highlight>
              </a:rPr>
              <a:t>individuals, families, and communities</a:t>
            </a:r>
            <a:r>
              <a:rPr lang="en-US" sz="3200" b="1" dirty="0"/>
              <a:t> </a:t>
            </a:r>
            <a:r>
              <a:rPr lang="en-US" sz="3200" dirty="0"/>
              <a:t>to stop or delay first use of substances and promote mental health.</a:t>
            </a:r>
          </a:p>
        </p:txBody>
      </p:sp>
    </p:spTree>
    <p:extLst>
      <p:ext uri="{BB962C8B-B14F-4D97-AF65-F5344CB8AC3E}">
        <p14:creationId xmlns:p14="http://schemas.microsoft.com/office/powerpoint/2010/main" val="7664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E31A-3104-4644-A06B-2E966A310235}"/>
              </a:ext>
            </a:extLst>
          </p:cNvPr>
          <p:cNvSpPr>
            <a:spLocks noGrp="1"/>
          </p:cNvSpPr>
          <p:nvPr>
            <p:ph type="title"/>
          </p:nvPr>
        </p:nvSpPr>
        <p:spPr>
          <a:xfrm>
            <a:off x="964023" y="879063"/>
            <a:ext cx="6369465" cy="610863"/>
          </a:xfrm>
        </p:spPr>
        <p:txBody>
          <a:bodyPr>
            <a:normAutofit fontScale="90000"/>
          </a:bodyPr>
          <a:lstStyle/>
          <a:p>
            <a:r>
              <a:rPr lang="en-US" dirty="0"/>
              <a:t>Vaping Protective Factors by Environmental Level</a:t>
            </a:r>
          </a:p>
        </p:txBody>
      </p:sp>
      <p:sp>
        <p:nvSpPr>
          <p:cNvPr id="3" name="Text Placeholder 2">
            <a:extLst>
              <a:ext uri="{FF2B5EF4-FFF2-40B4-BE49-F238E27FC236}">
                <a16:creationId xmlns:a16="http://schemas.microsoft.com/office/drawing/2014/main" id="{2CA1E811-CFDC-D040-8845-3CE56E32CC6E}"/>
              </a:ext>
            </a:extLst>
          </p:cNvPr>
          <p:cNvSpPr>
            <a:spLocks noGrp="1"/>
          </p:cNvSpPr>
          <p:nvPr>
            <p:ph type="body" idx="1"/>
          </p:nvPr>
        </p:nvSpPr>
        <p:spPr/>
        <p:txBody>
          <a:bodyPr/>
          <a:lstStyle/>
          <a:p>
            <a:r>
              <a:rPr lang="en-US" dirty="0"/>
              <a:t>Individual Level</a:t>
            </a:r>
          </a:p>
        </p:txBody>
      </p:sp>
      <p:sp>
        <p:nvSpPr>
          <p:cNvPr id="4" name="Content Placeholder 3">
            <a:extLst>
              <a:ext uri="{FF2B5EF4-FFF2-40B4-BE49-F238E27FC236}">
                <a16:creationId xmlns:a16="http://schemas.microsoft.com/office/drawing/2014/main" id="{E6AD1C66-FD93-B14B-8E6E-B5D32874AD61}"/>
              </a:ext>
            </a:extLst>
          </p:cNvPr>
          <p:cNvSpPr>
            <a:spLocks noGrp="1"/>
          </p:cNvSpPr>
          <p:nvPr>
            <p:ph sz="half" idx="2"/>
          </p:nvPr>
        </p:nvSpPr>
        <p:spPr/>
        <p:txBody>
          <a:bodyPr/>
          <a:lstStyle/>
          <a:p>
            <a:pPr>
              <a:spcBef>
                <a:spcPts val="200"/>
              </a:spcBef>
              <a:buFont typeface="Arial" panose="020B0604020202020204" pitchFamily="34" charset="0"/>
              <a:buChar char="•"/>
            </a:pPr>
            <a:r>
              <a:rPr lang="en-US" dirty="0"/>
              <a:t>High perceived risk of harm</a:t>
            </a:r>
          </a:p>
          <a:p>
            <a:pPr>
              <a:spcBef>
                <a:spcPts val="200"/>
              </a:spcBef>
              <a:buFont typeface="Arial" panose="020B0604020202020204" pitchFamily="34" charset="0"/>
              <a:buChar char="•"/>
            </a:pPr>
            <a:r>
              <a:rPr lang="en-US" dirty="0"/>
              <a:t>Belief in a moral order</a:t>
            </a:r>
          </a:p>
          <a:p>
            <a:pPr>
              <a:spcBef>
                <a:spcPts val="200"/>
              </a:spcBef>
              <a:buFont typeface="Arial" panose="020B0604020202020204" pitchFamily="34" charset="0"/>
              <a:buChar char="•"/>
            </a:pPr>
            <a:r>
              <a:rPr lang="en-US" dirty="0"/>
              <a:t>Prosocial involvement</a:t>
            </a:r>
          </a:p>
          <a:p>
            <a:pPr>
              <a:spcBef>
                <a:spcPts val="200"/>
              </a:spcBef>
              <a:buFont typeface="Arial" panose="020B0604020202020204" pitchFamily="34" charset="0"/>
              <a:buChar char="•"/>
            </a:pPr>
            <a:r>
              <a:rPr lang="en-US" dirty="0"/>
              <a:t>Academic success</a:t>
            </a:r>
          </a:p>
          <a:p>
            <a:pPr>
              <a:spcBef>
                <a:spcPts val="200"/>
              </a:spcBef>
              <a:buFont typeface="Arial" panose="020B0604020202020204" pitchFamily="34" charset="0"/>
              <a:buChar char="•"/>
            </a:pPr>
            <a:r>
              <a:rPr lang="en-US" dirty="0"/>
              <a:t>High commitment to school</a:t>
            </a:r>
          </a:p>
        </p:txBody>
      </p:sp>
      <p:sp>
        <p:nvSpPr>
          <p:cNvPr id="5" name="Text Placeholder 4">
            <a:extLst>
              <a:ext uri="{FF2B5EF4-FFF2-40B4-BE49-F238E27FC236}">
                <a16:creationId xmlns:a16="http://schemas.microsoft.com/office/drawing/2014/main" id="{1610ECD2-2694-714D-8821-276DC75B8B43}"/>
              </a:ext>
            </a:extLst>
          </p:cNvPr>
          <p:cNvSpPr>
            <a:spLocks noGrp="1"/>
          </p:cNvSpPr>
          <p:nvPr>
            <p:ph type="body" idx="10"/>
          </p:nvPr>
        </p:nvSpPr>
        <p:spPr/>
        <p:txBody>
          <a:bodyPr/>
          <a:lstStyle/>
          <a:p>
            <a:r>
              <a:rPr lang="en-US" dirty="0"/>
              <a:t>Relationship Level</a:t>
            </a:r>
          </a:p>
        </p:txBody>
      </p:sp>
      <p:sp>
        <p:nvSpPr>
          <p:cNvPr id="6" name="Content Placeholder 5">
            <a:extLst>
              <a:ext uri="{FF2B5EF4-FFF2-40B4-BE49-F238E27FC236}">
                <a16:creationId xmlns:a16="http://schemas.microsoft.com/office/drawing/2014/main" id="{2C689662-5D39-7347-A672-D352D6622DA0}"/>
              </a:ext>
            </a:extLst>
          </p:cNvPr>
          <p:cNvSpPr>
            <a:spLocks noGrp="1"/>
          </p:cNvSpPr>
          <p:nvPr>
            <p:ph sz="half" idx="11"/>
          </p:nvPr>
        </p:nvSpPr>
        <p:spPr>
          <a:xfrm>
            <a:off x="4569372" y="2799146"/>
            <a:ext cx="3050628" cy="2504374"/>
          </a:xfrm>
        </p:spPr>
        <p:txBody>
          <a:bodyPr>
            <a:normAutofit/>
          </a:bodyPr>
          <a:lstStyle/>
          <a:p>
            <a:pPr>
              <a:spcBef>
                <a:spcPts val="200"/>
              </a:spcBef>
              <a:buFont typeface="Arial" panose="020B0604020202020204" pitchFamily="34" charset="0"/>
              <a:buChar char="•"/>
            </a:pPr>
            <a:r>
              <a:rPr lang="en-US" dirty="0"/>
              <a:t>Peer unfavorable attitudes towards substance use</a:t>
            </a:r>
          </a:p>
          <a:p>
            <a:pPr>
              <a:spcBef>
                <a:spcPts val="200"/>
              </a:spcBef>
              <a:buFont typeface="Arial" panose="020B0604020202020204" pitchFamily="34" charset="0"/>
              <a:buChar char="•"/>
            </a:pPr>
            <a:r>
              <a:rPr lang="en-US" dirty="0"/>
              <a:t>Being perceived as “cool” for prosocial involvement</a:t>
            </a:r>
          </a:p>
          <a:p>
            <a:pPr>
              <a:spcBef>
                <a:spcPts val="200"/>
              </a:spcBef>
              <a:buFont typeface="Arial" panose="020B0604020202020204" pitchFamily="34" charset="0"/>
              <a:buChar char="•"/>
            </a:pPr>
            <a:r>
              <a:rPr lang="en-US" dirty="0"/>
              <a:t>Interaction with prosocial peers</a:t>
            </a:r>
          </a:p>
          <a:p>
            <a:pPr>
              <a:spcBef>
                <a:spcPts val="200"/>
              </a:spcBef>
              <a:buFont typeface="Arial" panose="020B0604020202020204" pitchFamily="34" charset="0"/>
              <a:buChar char="•"/>
            </a:pPr>
            <a:r>
              <a:rPr lang="en-US" dirty="0"/>
              <a:t>Family attachment</a:t>
            </a:r>
          </a:p>
          <a:p>
            <a:pPr>
              <a:spcBef>
                <a:spcPts val="200"/>
              </a:spcBef>
              <a:buFont typeface="Arial" panose="020B0604020202020204" pitchFamily="34" charset="0"/>
              <a:buChar char="•"/>
            </a:pPr>
            <a:r>
              <a:rPr lang="en-US" dirty="0"/>
              <a:t>Prosocial opportunities with family</a:t>
            </a:r>
          </a:p>
          <a:p>
            <a:pPr>
              <a:spcBef>
                <a:spcPts val="200"/>
              </a:spcBef>
              <a:buFont typeface="Arial" panose="020B0604020202020204" pitchFamily="34" charset="0"/>
              <a:buChar char="•"/>
            </a:pPr>
            <a:r>
              <a:rPr lang="en-US" dirty="0"/>
              <a:t>Prosocial rewards from family</a:t>
            </a:r>
          </a:p>
        </p:txBody>
      </p:sp>
      <p:sp>
        <p:nvSpPr>
          <p:cNvPr id="7" name="Text Placeholder 6">
            <a:extLst>
              <a:ext uri="{FF2B5EF4-FFF2-40B4-BE49-F238E27FC236}">
                <a16:creationId xmlns:a16="http://schemas.microsoft.com/office/drawing/2014/main" id="{12AD4C88-42B5-5144-8A27-9F6F4F647297}"/>
              </a:ext>
            </a:extLst>
          </p:cNvPr>
          <p:cNvSpPr>
            <a:spLocks noGrp="1"/>
          </p:cNvSpPr>
          <p:nvPr>
            <p:ph type="body" idx="12"/>
          </p:nvPr>
        </p:nvSpPr>
        <p:spPr/>
        <p:txBody>
          <a:bodyPr/>
          <a:lstStyle/>
          <a:p>
            <a:r>
              <a:rPr lang="en-US" dirty="0"/>
              <a:t>Community/Society/Cultural</a:t>
            </a:r>
          </a:p>
        </p:txBody>
      </p:sp>
      <p:sp>
        <p:nvSpPr>
          <p:cNvPr id="8" name="Content Placeholder 7">
            <a:extLst>
              <a:ext uri="{FF2B5EF4-FFF2-40B4-BE49-F238E27FC236}">
                <a16:creationId xmlns:a16="http://schemas.microsoft.com/office/drawing/2014/main" id="{9D1A290B-60A9-6E43-ACE8-045D341F4EF4}"/>
              </a:ext>
            </a:extLst>
          </p:cNvPr>
          <p:cNvSpPr>
            <a:spLocks noGrp="1"/>
          </p:cNvSpPr>
          <p:nvPr>
            <p:ph sz="half" idx="13"/>
          </p:nvPr>
        </p:nvSpPr>
        <p:spPr/>
        <p:txBody>
          <a:bodyPr/>
          <a:lstStyle/>
          <a:p>
            <a:pPr>
              <a:spcBef>
                <a:spcPts val="200"/>
              </a:spcBef>
              <a:buFont typeface="Arial" panose="020B0604020202020204" pitchFamily="34" charset="0"/>
              <a:buChar char="•"/>
            </a:pPr>
            <a:r>
              <a:rPr lang="en-US" dirty="0"/>
              <a:t>Laws and regulations that limit access and usage of substances</a:t>
            </a:r>
          </a:p>
          <a:p>
            <a:pPr>
              <a:spcBef>
                <a:spcPts val="200"/>
              </a:spcBef>
              <a:buFont typeface="Arial" panose="020B0604020202020204" pitchFamily="34" charset="0"/>
              <a:buChar char="•"/>
            </a:pPr>
            <a:r>
              <a:rPr lang="en-US" dirty="0"/>
              <a:t>Laws and regulations that restrict marketing to teens</a:t>
            </a:r>
          </a:p>
          <a:p>
            <a:pPr>
              <a:spcBef>
                <a:spcPts val="200"/>
              </a:spcBef>
              <a:buFont typeface="Arial" panose="020B0604020202020204" pitchFamily="34" charset="0"/>
              <a:buChar char="•"/>
            </a:pPr>
            <a:r>
              <a:rPr lang="en-US" dirty="0"/>
              <a:t>Norms that deem substance use as unfavorable</a:t>
            </a:r>
          </a:p>
        </p:txBody>
      </p:sp>
      <p:sp>
        <p:nvSpPr>
          <p:cNvPr id="10" name="Footer Placeholder 9">
            <a:extLst>
              <a:ext uri="{FF2B5EF4-FFF2-40B4-BE49-F238E27FC236}">
                <a16:creationId xmlns:a16="http://schemas.microsoft.com/office/drawing/2014/main" id="{D31AC824-DE84-0F4C-8A79-E273994D5D38}"/>
              </a:ext>
            </a:extLst>
          </p:cNvPr>
          <p:cNvSpPr>
            <a:spLocks noGrp="1"/>
          </p:cNvSpPr>
          <p:nvPr>
            <p:ph type="ftr" sz="quarter" idx="15"/>
          </p:nvPr>
        </p:nvSpPr>
        <p:spPr/>
        <p:txBody>
          <a:bodyPr/>
          <a:lstStyle/>
          <a:p>
            <a:r>
              <a:rPr lang="en-US" dirty="0"/>
              <a:t>Fundamentals of Vaping Prevention for Parents</a:t>
            </a:r>
          </a:p>
        </p:txBody>
      </p:sp>
      <p:sp>
        <p:nvSpPr>
          <p:cNvPr id="11" name="Slide Number Placeholder 10">
            <a:extLst>
              <a:ext uri="{FF2B5EF4-FFF2-40B4-BE49-F238E27FC236}">
                <a16:creationId xmlns:a16="http://schemas.microsoft.com/office/drawing/2014/main" id="{60C6EB35-08AB-034D-9868-2BEBADC702F7}"/>
              </a:ext>
            </a:extLst>
          </p:cNvPr>
          <p:cNvSpPr>
            <a:spLocks noGrp="1"/>
          </p:cNvSpPr>
          <p:nvPr>
            <p:ph type="sldNum" sz="quarter" idx="16"/>
          </p:nvPr>
        </p:nvSpPr>
        <p:spPr/>
        <p:txBody>
          <a:bodyPr/>
          <a:lstStyle/>
          <a:p>
            <a:fld id="{294A09A9-5501-47C1-A89A-A340965A2BE2}" type="slidenum">
              <a:rPr lang="en-US" smtClean="0"/>
              <a:pPr/>
              <a:t>21</a:t>
            </a:fld>
            <a:endParaRPr lang="en-US" dirty="0">
              <a:latin typeface="+mn-lt"/>
            </a:endParaRPr>
          </a:p>
        </p:txBody>
      </p:sp>
      <p:sp>
        <p:nvSpPr>
          <p:cNvPr id="12" name="Content Placeholder 2">
            <a:extLst>
              <a:ext uri="{FF2B5EF4-FFF2-40B4-BE49-F238E27FC236}">
                <a16:creationId xmlns:a16="http://schemas.microsoft.com/office/drawing/2014/main" id="{F94B1A14-E1D2-5245-9694-427B01A521D1}"/>
              </a:ext>
            </a:extLst>
          </p:cNvPr>
          <p:cNvSpPr txBox="1">
            <a:spLocks/>
          </p:cNvSpPr>
          <p:nvPr/>
        </p:nvSpPr>
        <p:spPr>
          <a:xfrm>
            <a:off x="3566910" y="5894337"/>
            <a:ext cx="8106179" cy="43788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pc="0" baseline="0" dirty="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200" dirty="0"/>
              <a:t>Source: Burrow-Sánchez, J. J., &amp; Ratcliff, B. R. (2021). Adolescent Risk and Protective Factors for the Use of Electronic Cigarettes. </a:t>
            </a:r>
            <a:r>
              <a:rPr lang="en-US" sz="1200" i="1" dirty="0"/>
              <a:t>Journal of Prevention and Health Promotion</a:t>
            </a:r>
            <a:r>
              <a:rPr lang="en-US" sz="1200" dirty="0"/>
              <a:t>, </a:t>
            </a:r>
            <a:r>
              <a:rPr lang="en-US" sz="1200" i="1" dirty="0"/>
              <a:t>2</a:t>
            </a:r>
            <a:r>
              <a:rPr lang="en-US" sz="1200" dirty="0"/>
              <a:t>(1), 100–134. https://</a:t>
            </a:r>
            <a:r>
              <a:rPr lang="en-US" sz="1200" dirty="0" err="1"/>
              <a:t>doi.org</a:t>
            </a:r>
            <a:r>
              <a:rPr lang="en-US" sz="1200" dirty="0"/>
              <a:t>/</a:t>
            </a:r>
            <a:r>
              <a:rPr lang="en-US" sz="1200" dirty="0">
                <a:hlinkClick r:id="rId3"/>
              </a:rPr>
              <a:t>10.1177/2632077020980734</a:t>
            </a:r>
            <a:endParaRPr lang="en-US" sz="1200" dirty="0"/>
          </a:p>
        </p:txBody>
      </p:sp>
    </p:spTree>
    <p:extLst>
      <p:ext uri="{BB962C8B-B14F-4D97-AF65-F5344CB8AC3E}">
        <p14:creationId xmlns:p14="http://schemas.microsoft.com/office/powerpoint/2010/main" val="176744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3CC-F70C-A14A-B10F-E70403BE2306}"/>
              </a:ext>
            </a:extLst>
          </p:cNvPr>
          <p:cNvSpPr>
            <a:spLocks noGrp="1"/>
          </p:cNvSpPr>
          <p:nvPr>
            <p:ph type="title"/>
          </p:nvPr>
        </p:nvSpPr>
        <p:spPr>
          <a:xfrm>
            <a:off x="964023" y="879063"/>
            <a:ext cx="9414417" cy="610863"/>
          </a:xfrm>
        </p:spPr>
        <p:txBody>
          <a:bodyPr>
            <a:normAutofit fontScale="90000"/>
          </a:bodyPr>
          <a:lstStyle/>
          <a:p>
            <a:r>
              <a:rPr lang="en-US" dirty="0"/>
              <a:t>Vaping Prevention: What Can We Do About It?</a:t>
            </a:r>
          </a:p>
        </p:txBody>
      </p:sp>
      <p:sp>
        <p:nvSpPr>
          <p:cNvPr id="4" name="Content Placeholder 3">
            <a:extLst>
              <a:ext uri="{FF2B5EF4-FFF2-40B4-BE49-F238E27FC236}">
                <a16:creationId xmlns:a16="http://schemas.microsoft.com/office/drawing/2014/main" id="{31CA52BE-1B52-1745-AB3D-1DD3EE300CC4}"/>
              </a:ext>
            </a:extLst>
          </p:cNvPr>
          <p:cNvSpPr>
            <a:spLocks noGrp="1"/>
          </p:cNvSpPr>
          <p:nvPr>
            <p:ph sz="half" idx="2"/>
          </p:nvPr>
        </p:nvSpPr>
        <p:spPr>
          <a:xfrm>
            <a:off x="952500" y="2300155"/>
            <a:ext cx="3036477" cy="3945898"/>
          </a:xfrm>
          <a:solidFill>
            <a:srgbClr val="B4858D"/>
          </a:solidFill>
          <a:ln w="50800">
            <a:solidFill>
              <a:srgbClr val="B4858D"/>
            </a:solidFill>
          </a:ln>
          <a:effectLst>
            <a:outerShdw blurRad="50800" dist="38100" dir="2700000" algn="tl" rotWithShape="0">
              <a:prstClr val="black">
                <a:alpha val="40000"/>
              </a:prstClr>
            </a:outerShdw>
          </a:effectLst>
        </p:spPr>
        <p:txBody>
          <a:bodyPr anchor="ctr">
            <a:normAutofit/>
          </a:bodyPr>
          <a:lstStyle/>
          <a:p>
            <a:pPr marL="0" indent="0" algn="ctr">
              <a:buNone/>
            </a:pPr>
            <a:r>
              <a:rPr lang="en-US" sz="1800" dirty="0">
                <a:solidFill>
                  <a:srgbClr val="1B3630"/>
                </a:solidFill>
                <a:latin typeface="+mj-lt"/>
              </a:rPr>
              <a:t>Parents</a:t>
            </a:r>
          </a:p>
          <a:p>
            <a:r>
              <a:rPr lang="en-US" dirty="0"/>
              <a:t>Be tobacco free; its never too late to quit</a:t>
            </a:r>
          </a:p>
          <a:p>
            <a:r>
              <a:rPr lang="en-US" dirty="0"/>
              <a:t>Talk to your kids about why vapes/ENDS are unsafe</a:t>
            </a:r>
          </a:p>
          <a:p>
            <a:r>
              <a:rPr lang="en-US" dirty="0"/>
              <a:t>Tell your kids that you do not want them to use vapes/ENDS</a:t>
            </a:r>
          </a:p>
          <a:p>
            <a:r>
              <a:rPr lang="en-US" dirty="0"/>
              <a:t>Set clear rules that discourage vapes/ENDS use</a:t>
            </a:r>
          </a:p>
          <a:p>
            <a:r>
              <a:rPr lang="en-US" dirty="0"/>
              <a:t>Safely store cannabis in home if you have children</a:t>
            </a:r>
          </a:p>
        </p:txBody>
      </p:sp>
      <p:sp>
        <p:nvSpPr>
          <p:cNvPr id="10" name="Footer Placeholder 9">
            <a:extLst>
              <a:ext uri="{FF2B5EF4-FFF2-40B4-BE49-F238E27FC236}">
                <a16:creationId xmlns:a16="http://schemas.microsoft.com/office/drawing/2014/main" id="{DB021225-8E2E-D74B-82E6-850BA4C546A4}"/>
              </a:ext>
            </a:extLst>
          </p:cNvPr>
          <p:cNvSpPr>
            <a:spLocks noGrp="1"/>
          </p:cNvSpPr>
          <p:nvPr>
            <p:ph type="ftr" sz="quarter" idx="15"/>
          </p:nvPr>
        </p:nvSpPr>
        <p:spPr/>
        <p:txBody>
          <a:bodyPr/>
          <a:lstStyle/>
          <a:p>
            <a:r>
              <a:rPr lang="en-US" b="0" dirty="0"/>
              <a:t>Fundamentals of Vaping Prevention for Parents</a:t>
            </a:r>
          </a:p>
        </p:txBody>
      </p:sp>
      <p:sp>
        <p:nvSpPr>
          <p:cNvPr id="11" name="Slide Number Placeholder 10">
            <a:extLst>
              <a:ext uri="{FF2B5EF4-FFF2-40B4-BE49-F238E27FC236}">
                <a16:creationId xmlns:a16="http://schemas.microsoft.com/office/drawing/2014/main" id="{EA726D22-4356-0941-AD79-8FB6272BBFA0}"/>
              </a:ext>
            </a:extLst>
          </p:cNvPr>
          <p:cNvSpPr>
            <a:spLocks noGrp="1"/>
          </p:cNvSpPr>
          <p:nvPr>
            <p:ph type="sldNum" sz="quarter" idx="16"/>
          </p:nvPr>
        </p:nvSpPr>
        <p:spPr/>
        <p:txBody>
          <a:bodyPr/>
          <a:lstStyle/>
          <a:p>
            <a:fld id="{294A09A9-5501-47C1-A89A-A340965A2BE2}" type="slidenum">
              <a:rPr lang="en-US" smtClean="0"/>
              <a:pPr/>
              <a:t>22</a:t>
            </a:fld>
            <a:endParaRPr lang="en-US" dirty="0">
              <a:latin typeface="+mn-lt"/>
            </a:endParaRPr>
          </a:p>
        </p:txBody>
      </p:sp>
      <p:pic>
        <p:nvPicPr>
          <p:cNvPr id="12" name="Picture 11">
            <a:extLst>
              <a:ext uri="{FF2B5EF4-FFF2-40B4-BE49-F238E27FC236}">
                <a16:creationId xmlns:a16="http://schemas.microsoft.com/office/drawing/2014/main" id="{D47644AD-5DE9-2144-ABB7-0AFB0A3A8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1255" y="611946"/>
            <a:ext cx="717985" cy="686247"/>
          </a:xfrm>
          <a:prstGeom prst="rect">
            <a:avLst/>
          </a:prstGeom>
        </p:spPr>
      </p:pic>
      <p:sp>
        <p:nvSpPr>
          <p:cNvPr id="16" name="Content Placeholder 3">
            <a:extLst>
              <a:ext uri="{FF2B5EF4-FFF2-40B4-BE49-F238E27FC236}">
                <a16:creationId xmlns:a16="http://schemas.microsoft.com/office/drawing/2014/main" id="{2E4AF8C4-0B66-DA44-9AA2-2AB35CA0B147}"/>
              </a:ext>
            </a:extLst>
          </p:cNvPr>
          <p:cNvSpPr txBox="1">
            <a:spLocks/>
          </p:cNvSpPr>
          <p:nvPr/>
        </p:nvSpPr>
        <p:spPr>
          <a:xfrm>
            <a:off x="4569758" y="2300154"/>
            <a:ext cx="3036477" cy="4138743"/>
          </a:xfrm>
          <a:prstGeom prst="rect">
            <a:avLst/>
          </a:prstGeom>
          <a:solidFill>
            <a:srgbClr val="CDB235"/>
          </a:solidFill>
          <a:ln w="50800">
            <a:solidFill>
              <a:srgbClr val="CDB235"/>
            </a:solidFill>
          </a:ln>
          <a:effectLst>
            <a:outerShdw blurRad="50800" dist="38100" dir="2700000" algn="tl" rotWithShape="0">
              <a:prstClr val="black">
                <a:alpha val="40000"/>
              </a:prstClr>
            </a:outerShdw>
          </a:effectLst>
        </p:spPr>
        <p:txBody>
          <a:bodyPr vert="horz" lIns="0" tIns="0" rIns="0" bIns="0" rtlCol="0" anchor="ctr" anchorCtr="0">
            <a:normAutofit fontScale="92500" lnSpcReduction="10000"/>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1800" dirty="0">
                <a:solidFill>
                  <a:srgbClr val="1B3630"/>
                </a:solidFill>
                <a:latin typeface="+mj-lt"/>
              </a:rPr>
              <a:t>Schools</a:t>
            </a:r>
          </a:p>
          <a:p>
            <a:r>
              <a:rPr lang="en-US" dirty="0"/>
              <a:t>Administrators:</a:t>
            </a:r>
          </a:p>
          <a:p>
            <a:pPr lvl="1"/>
            <a:r>
              <a:rPr lang="en-US" dirty="0"/>
              <a:t>Policies</a:t>
            </a:r>
          </a:p>
          <a:p>
            <a:pPr lvl="1"/>
            <a:r>
              <a:rPr lang="en-US" dirty="0"/>
              <a:t>It is illegal to sell tobacco or vaping products to anyone under 21.</a:t>
            </a:r>
          </a:p>
          <a:p>
            <a:pPr lvl="1"/>
            <a:r>
              <a:rPr lang="en-US" dirty="0"/>
              <a:t>100% tobacco free school and grounds polices: 24/7/365</a:t>
            </a:r>
          </a:p>
          <a:p>
            <a:r>
              <a:rPr lang="en-US" dirty="0"/>
              <a:t>Teachers:</a:t>
            </a:r>
          </a:p>
          <a:p>
            <a:pPr lvl="1"/>
            <a:r>
              <a:rPr lang="en-US" dirty="0"/>
              <a:t>Watch for ENDS use and enforce school policies.</a:t>
            </a:r>
          </a:p>
          <a:p>
            <a:pPr lvl="1"/>
            <a:r>
              <a:rPr lang="en-US" dirty="0"/>
              <a:t>Teach the hazards of ENDS use.</a:t>
            </a:r>
          </a:p>
          <a:p>
            <a:pPr lvl="1"/>
            <a:r>
              <a:rPr lang="en-US" dirty="0"/>
              <a:t>Youth prevention education in schools should follow best practice recommendations</a:t>
            </a:r>
          </a:p>
        </p:txBody>
      </p:sp>
      <p:sp>
        <p:nvSpPr>
          <p:cNvPr id="17" name="Content Placeholder 3">
            <a:extLst>
              <a:ext uri="{FF2B5EF4-FFF2-40B4-BE49-F238E27FC236}">
                <a16:creationId xmlns:a16="http://schemas.microsoft.com/office/drawing/2014/main" id="{BF46D1D5-C6EC-154E-98F8-32F3B4298B8D}"/>
              </a:ext>
            </a:extLst>
          </p:cNvPr>
          <p:cNvSpPr txBox="1">
            <a:spLocks/>
          </p:cNvSpPr>
          <p:nvPr/>
        </p:nvSpPr>
        <p:spPr>
          <a:xfrm>
            <a:off x="8187016" y="2300156"/>
            <a:ext cx="3036477" cy="4138744"/>
          </a:xfrm>
          <a:prstGeom prst="rect">
            <a:avLst/>
          </a:prstGeom>
          <a:solidFill>
            <a:srgbClr val="D3623E"/>
          </a:solidFill>
        </p:spPr>
        <p:txBody>
          <a:bodyPr vert="horz" lIns="0" tIns="0" rIns="0" bIns="0" rtlCol="0" anchor="ctr" anchorCtr="0">
            <a:normAutofit fontScale="92500" lnSpcReduction="20000"/>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1800" dirty="0">
                <a:solidFill>
                  <a:srgbClr val="1B3630"/>
                </a:solidFill>
                <a:latin typeface="+mj-lt"/>
              </a:rPr>
              <a:t>Communities</a:t>
            </a:r>
          </a:p>
          <a:p>
            <a:r>
              <a:rPr lang="en-US" b="1" dirty="0"/>
              <a:t>Implement</a:t>
            </a:r>
            <a:r>
              <a:rPr lang="en-US" dirty="0"/>
              <a:t> evidence-based prevention strategies that are known to reduce tobacco use, including:</a:t>
            </a:r>
          </a:p>
          <a:p>
            <a:pPr lvl="1"/>
            <a:r>
              <a:rPr lang="en-US" b="1" dirty="0"/>
              <a:t>Pricing</a:t>
            </a:r>
          </a:p>
          <a:p>
            <a:pPr lvl="1"/>
            <a:r>
              <a:rPr lang="en-US" dirty="0"/>
              <a:t>Strong smoke-free </a:t>
            </a:r>
            <a:r>
              <a:rPr lang="en-US" b="1" dirty="0"/>
              <a:t>laws </a:t>
            </a:r>
            <a:r>
              <a:rPr lang="en-US" dirty="0"/>
              <a:t>and </a:t>
            </a:r>
            <a:r>
              <a:rPr lang="en-US" b="1" dirty="0"/>
              <a:t>policies</a:t>
            </a:r>
            <a:endParaRPr lang="en-US" dirty="0"/>
          </a:p>
          <a:p>
            <a:pPr lvl="1"/>
            <a:r>
              <a:rPr lang="en-US" b="1" dirty="0"/>
              <a:t>Social marketing campaigns </a:t>
            </a:r>
            <a:r>
              <a:rPr lang="en-US" dirty="0"/>
              <a:t>to increase perception of risk/harm</a:t>
            </a:r>
          </a:p>
          <a:p>
            <a:r>
              <a:rPr lang="en-US" b="1" dirty="0"/>
              <a:t>Enforce the tobacco sale age to 21</a:t>
            </a:r>
            <a:r>
              <a:rPr lang="en-US" dirty="0"/>
              <a:t> that took effect </a:t>
            </a:r>
            <a:r>
              <a:rPr lang="en-US" b="1" dirty="0"/>
              <a:t>October 1, 2019</a:t>
            </a:r>
            <a:endParaRPr lang="en-US" dirty="0"/>
          </a:p>
          <a:p>
            <a:r>
              <a:rPr lang="en-US" dirty="0"/>
              <a:t>Adopting </a:t>
            </a:r>
            <a:r>
              <a:rPr lang="en-US" b="1" dirty="0"/>
              <a:t>tobacco-free/vape-free policies </a:t>
            </a:r>
            <a:r>
              <a:rPr lang="en-US" dirty="0"/>
              <a:t>and promoting tobacco free lifestyles is </a:t>
            </a:r>
            <a:r>
              <a:rPr lang="en-US" b="1" u="sng" dirty="0"/>
              <a:t>still a best practice</a:t>
            </a:r>
            <a:endParaRPr lang="en-US" dirty="0"/>
          </a:p>
        </p:txBody>
      </p:sp>
    </p:spTree>
    <p:extLst>
      <p:ext uri="{BB962C8B-B14F-4D97-AF65-F5344CB8AC3E}">
        <p14:creationId xmlns:p14="http://schemas.microsoft.com/office/powerpoint/2010/main" val="778114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922D-1DF3-DC42-BCEB-56B21D099DB8}"/>
              </a:ext>
            </a:extLst>
          </p:cNvPr>
          <p:cNvSpPr>
            <a:spLocks noGrp="1"/>
          </p:cNvSpPr>
          <p:nvPr>
            <p:ph type="title"/>
          </p:nvPr>
        </p:nvSpPr>
        <p:spPr>
          <a:xfrm>
            <a:off x="964023" y="506537"/>
            <a:ext cx="10320062" cy="610863"/>
          </a:xfrm>
        </p:spPr>
        <p:txBody>
          <a:bodyPr>
            <a:normAutofit/>
          </a:bodyPr>
          <a:lstStyle/>
          <a:p>
            <a:r>
              <a:rPr lang="en-US" dirty="0"/>
              <a:t>Prevention Strategies in Communities</a:t>
            </a:r>
          </a:p>
        </p:txBody>
      </p:sp>
      <p:sp>
        <p:nvSpPr>
          <p:cNvPr id="14" name="Footer Placeholder 13">
            <a:extLst>
              <a:ext uri="{FF2B5EF4-FFF2-40B4-BE49-F238E27FC236}">
                <a16:creationId xmlns:a16="http://schemas.microsoft.com/office/drawing/2014/main" id="{4178ECE7-EBAD-7743-A4C6-394C03455CB4}"/>
              </a:ext>
            </a:extLst>
          </p:cNvPr>
          <p:cNvSpPr>
            <a:spLocks noGrp="1"/>
          </p:cNvSpPr>
          <p:nvPr>
            <p:ph type="ftr" sz="quarter" idx="22"/>
          </p:nvPr>
        </p:nvSpPr>
        <p:spPr/>
        <p:txBody>
          <a:bodyPr/>
          <a:lstStyle/>
          <a:p>
            <a:r>
              <a:rPr lang="en-US" dirty="0"/>
              <a:t>Fundamentals of Vaping Prevention for Parents</a:t>
            </a:r>
          </a:p>
        </p:txBody>
      </p:sp>
      <p:sp>
        <p:nvSpPr>
          <p:cNvPr id="15" name="Slide Number Placeholder 14">
            <a:extLst>
              <a:ext uri="{FF2B5EF4-FFF2-40B4-BE49-F238E27FC236}">
                <a16:creationId xmlns:a16="http://schemas.microsoft.com/office/drawing/2014/main" id="{CCF4719E-1C34-854B-AAFC-A93002B88CBC}"/>
              </a:ext>
            </a:extLst>
          </p:cNvPr>
          <p:cNvSpPr>
            <a:spLocks noGrp="1"/>
          </p:cNvSpPr>
          <p:nvPr>
            <p:ph type="sldNum" sz="quarter" idx="23"/>
          </p:nvPr>
        </p:nvSpPr>
        <p:spPr/>
        <p:txBody>
          <a:bodyPr/>
          <a:lstStyle/>
          <a:p>
            <a:r>
              <a:rPr lang="en-US" dirty="0">
                <a:solidFill>
                  <a:srgbClr val="000000"/>
                </a:solidFill>
              </a:rPr>
              <a:t>24</a:t>
            </a:r>
          </a:p>
        </p:txBody>
      </p:sp>
      <p:sp>
        <p:nvSpPr>
          <p:cNvPr id="35" name="Content Placeholder 3">
            <a:extLst>
              <a:ext uri="{FF2B5EF4-FFF2-40B4-BE49-F238E27FC236}">
                <a16:creationId xmlns:a16="http://schemas.microsoft.com/office/drawing/2014/main" id="{F938BC0E-D63F-7B48-9C50-C83D976B8F0A}"/>
              </a:ext>
            </a:extLst>
          </p:cNvPr>
          <p:cNvSpPr txBox="1">
            <a:spLocks/>
          </p:cNvSpPr>
          <p:nvPr/>
        </p:nvSpPr>
        <p:spPr>
          <a:xfrm>
            <a:off x="971550" y="1504955"/>
            <a:ext cx="4312667" cy="4687477"/>
          </a:xfrm>
          <a:prstGeom prst="rect">
            <a:avLst/>
          </a:prstGeom>
          <a:solidFill>
            <a:srgbClr val="D3623E"/>
          </a:solidFill>
          <a:ln w="50800">
            <a:solidFill>
              <a:srgbClr val="D3623E"/>
            </a:solidFill>
          </a:ln>
          <a:effectLst>
            <a:outerShdw blurRad="50800" dist="38100" dir="2700000" algn="tl" rotWithShape="0">
              <a:prstClr val="black">
                <a:alpha val="40000"/>
              </a:prstClr>
            </a:outerShdw>
          </a:effectLst>
        </p:spPr>
        <p:txBody>
          <a:bodyPr vert="horz" lIns="274320" tIns="0" rIns="274320" bIns="0" rtlCol="0" anchor="ctr"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rgbClr val="000000"/>
              </a:solidFill>
            </a:endParaRPr>
          </a:p>
          <a:p>
            <a:r>
              <a:rPr lang="en-US" sz="1500" b="1" dirty="0">
                <a:solidFill>
                  <a:srgbClr val="000000"/>
                </a:solidFill>
              </a:rPr>
              <a:t>Implement</a:t>
            </a:r>
            <a:r>
              <a:rPr lang="en-US" sz="1500" dirty="0">
                <a:solidFill>
                  <a:srgbClr val="000000"/>
                </a:solidFill>
              </a:rPr>
              <a:t> evidence-based prevention strategies that are known to reduce tobacco use, including:</a:t>
            </a:r>
          </a:p>
          <a:p>
            <a:pPr lvl="1"/>
            <a:r>
              <a:rPr lang="en-US" sz="1500" dirty="0">
                <a:solidFill>
                  <a:srgbClr val="000000"/>
                </a:solidFill>
              </a:rPr>
              <a:t>Strong smoke-free </a:t>
            </a:r>
            <a:r>
              <a:rPr lang="en-US" sz="1500" b="1" dirty="0">
                <a:solidFill>
                  <a:srgbClr val="000000"/>
                </a:solidFill>
              </a:rPr>
              <a:t>laws </a:t>
            </a:r>
            <a:r>
              <a:rPr lang="en-US" sz="1500" dirty="0">
                <a:solidFill>
                  <a:srgbClr val="000000"/>
                </a:solidFill>
              </a:rPr>
              <a:t>and </a:t>
            </a:r>
            <a:r>
              <a:rPr lang="en-US" sz="1500" b="1" dirty="0">
                <a:solidFill>
                  <a:srgbClr val="000000"/>
                </a:solidFill>
              </a:rPr>
              <a:t>policies</a:t>
            </a:r>
            <a:endParaRPr lang="en-US" sz="1500" dirty="0">
              <a:solidFill>
                <a:srgbClr val="000000"/>
              </a:solidFill>
            </a:endParaRPr>
          </a:p>
          <a:p>
            <a:pPr lvl="1"/>
            <a:r>
              <a:rPr lang="en-US" sz="1500" b="1" dirty="0">
                <a:solidFill>
                  <a:srgbClr val="000000"/>
                </a:solidFill>
              </a:rPr>
              <a:t>Social marketing campaigns </a:t>
            </a:r>
            <a:r>
              <a:rPr lang="en-US" sz="1500" dirty="0">
                <a:solidFill>
                  <a:srgbClr val="000000"/>
                </a:solidFill>
              </a:rPr>
              <a:t>to increase perception of risk/harm</a:t>
            </a:r>
          </a:p>
          <a:p>
            <a:r>
              <a:rPr lang="en-US" sz="1500" b="1" dirty="0">
                <a:solidFill>
                  <a:srgbClr val="000000"/>
                </a:solidFill>
              </a:rPr>
              <a:t>Enforce the tobacco sale age to 21</a:t>
            </a:r>
            <a:r>
              <a:rPr lang="en-US" sz="1500" dirty="0">
                <a:solidFill>
                  <a:srgbClr val="000000"/>
                </a:solidFill>
              </a:rPr>
              <a:t> that took effect </a:t>
            </a:r>
            <a:r>
              <a:rPr lang="en-US" sz="1500" b="1" dirty="0">
                <a:solidFill>
                  <a:srgbClr val="000000"/>
                </a:solidFill>
              </a:rPr>
              <a:t>October 1, 2019</a:t>
            </a:r>
          </a:p>
          <a:p>
            <a:r>
              <a:rPr lang="en-US" sz="1500" dirty="0">
                <a:solidFill>
                  <a:srgbClr val="000000"/>
                </a:solidFill>
                <a:cs typeface="Arial" panose="020B0604020202020204" pitchFamily="34" charset="0"/>
              </a:rPr>
              <a:t>Restrict point of purchase/promotion</a:t>
            </a:r>
          </a:p>
          <a:p>
            <a:r>
              <a:rPr lang="en-US" sz="1500" dirty="0">
                <a:solidFill>
                  <a:srgbClr val="000000"/>
                </a:solidFill>
              </a:rPr>
              <a:t>Hold community Health Fairs and/or community forums to </a:t>
            </a:r>
            <a:r>
              <a:rPr lang="en-US" sz="1500" b="1" dirty="0">
                <a:solidFill>
                  <a:srgbClr val="000000"/>
                </a:solidFill>
              </a:rPr>
              <a:t>provide information </a:t>
            </a:r>
            <a:r>
              <a:rPr lang="en-US" sz="1500" dirty="0">
                <a:solidFill>
                  <a:srgbClr val="000000"/>
                </a:solidFill>
              </a:rPr>
              <a:t>about ENDS and to </a:t>
            </a:r>
            <a:r>
              <a:rPr lang="en-US" sz="1500" b="1" dirty="0">
                <a:solidFill>
                  <a:srgbClr val="000000"/>
                </a:solidFill>
              </a:rPr>
              <a:t>promote cessation resources</a:t>
            </a:r>
          </a:p>
          <a:p>
            <a:r>
              <a:rPr lang="en-US" sz="1500" dirty="0">
                <a:solidFill>
                  <a:srgbClr val="000000"/>
                </a:solidFill>
              </a:rPr>
              <a:t>Adopting </a:t>
            </a:r>
            <a:r>
              <a:rPr lang="en-US" sz="1500" b="1" dirty="0">
                <a:solidFill>
                  <a:srgbClr val="000000"/>
                </a:solidFill>
              </a:rPr>
              <a:t>tobacco-free/vape-free policies </a:t>
            </a:r>
            <a:r>
              <a:rPr lang="en-US" sz="1500" dirty="0">
                <a:solidFill>
                  <a:srgbClr val="000000"/>
                </a:solidFill>
              </a:rPr>
              <a:t>and promoting tobacco free lifestyles is </a:t>
            </a:r>
            <a:r>
              <a:rPr lang="en-US" sz="1500" b="1" u="sng" dirty="0">
                <a:solidFill>
                  <a:srgbClr val="000000"/>
                </a:solidFill>
              </a:rPr>
              <a:t>still a best practice</a:t>
            </a:r>
          </a:p>
          <a:p>
            <a:pPr marL="0" indent="0">
              <a:buFont typeface="Wingdings" pitchFamily="2" charset="2"/>
              <a:buNone/>
            </a:pPr>
            <a:endParaRPr lang="en-US" dirty="0">
              <a:solidFill>
                <a:srgbClr val="000000"/>
              </a:solidFill>
            </a:endParaRPr>
          </a:p>
        </p:txBody>
      </p:sp>
      <p:sp>
        <p:nvSpPr>
          <p:cNvPr id="36" name="Text Placeholder 8">
            <a:extLst>
              <a:ext uri="{FF2B5EF4-FFF2-40B4-BE49-F238E27FC236}">
                <a16:creationId xmlns:a16="http://schemas.microsoft.com/office/drawing/2014/main" id="{0AA79578-2F8D-4243-AAB0-971F64C15658}"/>
              </a:ext>
            </a:extLst>
          </p:cNvPr>
          <p:cNvSpPr txBox="1">
            <a:spLocks/>
          </p:cNvSpPr>
          <p:nvPr/>
        </p:nvSpPr>
        <p:spPr>
          <a:xfrm>
            <a:off x="5988778" y="1824583"/>
            <a:ext cx="5723218" cy="44505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buFont typeface="Arial" panose="020B0604020202020204" pitchFamily="34" charset="0"/>
              <a:buChar char="•"/>
            </a:pPr>
            <a:r>
              <a:rPr lang="en-US" sz="1500" dirty="0">
                <a:solidFill>
                  <a:srgbClr val="000000"/>
                </a:solidFill>
              </a:rPr>
              <a:t>Review public policies/ordinances around vaping in your community</a:t>
            </a:r>
          </a:p>
          <a:p>
            <a:pPr marL="285750" indent="-285750">
              <a:lnSpc>
                <a:spcPct val="100000"/>
              </a:lnSpc>
              <a:spcBef>
                <a:spcPts val="600"/>
              </a:spcBef>
              <a:buFont typeface="Arial" panose="020B0604020202020204" pitchFamily="34" charset="0"/>
              <a:buChar char="•"/>
            </a:pPr>
            <a:r>
              <a:rPr lang="en-US" sz="1500" dirty="0">
                <a:solidFill>
                  <a:srgbClr val="000000"/>
                </a:solidFill>
              </a:rPr>
              <a:t>Report merchants selling to underage youth to the </a:t>
            </a:r>
            <a:r>
              <a:rPr lang="en-US" sz="1500" dirty="0">
                <a:solidFill>
                  <a:srgbClr val="000000"/>
                </a:solidFill>
                <a:hlinkClick r:id="rId3"/>
              </a:rPr>
              <a:t>CT Tobacco Prevention &amp; Enforcement Program</a:t>
            </a:r>
            <a:r>
              <a:rPr lang="en-US" sz="1500" dirty="0">
                <a:solidFill>
                  <a:srgbClr val="000000"/>
                </a:solidFill>
              </a:rPr>
              <a:t> to be added to their list of compliance checks</a:t>
            </a:r>
          </a:p>
          <a:p>
            <a:pPr marL="285750" indent="-285750">
              <a:lnSpc>
                <a:spcPct val="100000"/>
              </a:lnSpc>
              <a:spcBef>
                <a:spcPts val="600"/>
              </a:spcBef>
              <a:buFont typeface="Arial" panose="020B0604020202020204" pitchFamily="34" charset="0"/>
              <a:buChar char="•"/>
            </a:pPr>
            <a:r>
              <a:rPr lang="en-US" sz="1500" dirty="0">
                <a:solidFill>
                  <a:srgbClr val="000000"/>
                </a:solidFill>
              </a:rPr>
              <a:t>Advocate for tobacco/ENDS merchant training to increase compliance with sales laws</a:t>
            </a:r>
          </a:p>
          <a:p>
            <a:pPr marL="285750" indent="-285750">
              <a:lnSpc>
                <a:spcPct val="100000"/>
              </a:lnSpc>
              <a:spcBef>
                <a:spcPts val="600"/>
              </a:spcBef>
              <a:buFont typeface="Arial" panose="020B0604020202020204" pitchFamily="34" charset="0"/>
              <a:buChar char="•"/>
            </a:pPr>
            <a:r>
              <a:rPr lang="en-US" sz="1500" dirty="0">
                <a:solidFill>
                  <a:srgbClr val="000000"/>
                </a:solidFill>
              </a:rPr>
              <a:t>Connect with your local prevention council/coalition</a:t>
            </a:r>
          </a:p>
          <a:p>
            <a:pPr>
              <a:lnSpc>
                <a:spcPct val="100000"/>
              </a:lnSpc>
              <a:spcBef>
                <a:spcPts val="600"/>
              </a:spcBef>
            </a:pPr>
            <a:endParaRPr lang="en-US" sz="1500" dirty="0">
              <a:solidFill>
                <a:srgbClr val="000000"/>
              </a:solidFill>
            </a:endParaRPr>
          </a:p>
          <a:p>
            <a:pPr>
              <a:lnSpc>
                <a:spcPct val="100000"/>
              </a:lnSpc>
              <a:spcBef>
                <a:spcPts val="600"/>
              </a:spcBef>
            </a:pPr>
            <a:r>
              <a:rPr lang="en-US" sz="1500" b="1" dirty="0">
                <a:solidFill>
                  <a:prstClr val="black"/>
                </a:solidFill>
              </a:rPr>
              <a:t>Prevention Resources available</a:t>
            </a:r>
          </a:p>
          <a:p>
            <a:pPr marL="971550" lvl="1" indent="-285750"/>
            <a:r>
              <a:rPr lang="en-US" sz="1500" dirty="0">
                <a:solidFill>
                  <a:srgbClr val="000000"/>
                </a:solidFill>
              </a:rPr>
              <a:t>CT Department of Public Health </a:t>
            </a:r>
            <a:r>
              <a:rPr lang="en-US" sz="1500" dirty="0">
                <a:solidFill>
                  <a:srgbClr val="000000"/>
                </a:solidFill>
                <a:hlinkClick r:id="rId4"/>
              </a:rPr>
              <a:t>Tobacco Control and Prevention Program</a:t>
            </a:r>
            <a:endParaRPr lang="en-US" sz="1500" dirty="0">
              <a:solidFill>
                <a:srgbClr val="000000"/>
              </a:solidFill>
            </a:endParaRPr>
          </a:p>
          <a:p>
            <a:pPr marL="971550" lvl="1" indent="-285750"/>
            <a:r>
              <a:rPr lang="en-US" sz="1500" dirty="0">
                <a:solidFill>
                  <a:srgbClr val="000000"/>
                </a:solidFill>
              </a:rPr>
              <a:t>CT Department of Mental Health &amp; Addiction Services (DMHAS) - Vaping Resources Information and Resources </a:t>
            </a:r>
            <a:r>
              <a:rPr lang="en-US" sz="1500" dirty="0">
                <a:solidFill>
                  <a:srgbClr val="000000"/>
                </a:solidFill>
                <a:hlinkClick r:id="rId3"/>
              </a:rPr>
              <a:t>CT Tobacco Prevention &amp; Enforcement Program</a:t>
            </a:r>
            <a:endParaRPr lang="en-US" sz="1500" dirty="0">
              <a:solidFill>
                <a:srgbClr val="000000"/>
              </a:solidFill>
            </a:endParaRPr>
          </a:p>
          <a:p>
            <a:pPr marL="971550" lvl="1" indent="-285750"/>
            <a:r>
              <a:rPr lang="en-US" sz="1500" dirty="0">
                <a:solidFill>
                  <a:srgbClr val="000000"/>
                </a:solidFill>
                <a:hlinkClick r:id="rId5"/>
              </a:rPr>
              <a:t>CT Regional Behavior Health Action Organizations</a:t>
            </a:r>
            <a:endParaRPr lang="en-US" sz="1500" dirty="0">
              <a:solidFill>
                <a:srgbClr val="000000"/>
              </a:solidFill>
            </a:endParaRPr>
          </a:p>
          <a:p>
            <a:pPr marL="971550" lvl="1" indent="-285750"/>
            <a:r>
              <a:rPr lang="en-US" sz="1500" dirty="0">
                <a:solidFill>
                  <a:srgbClr val="000000"/>
                </a:solidFill>
              </a:rPr>
              <a:t>CT Clearinghouse </a:t>
            </a:r>
            <a:r>
              <a:rPr lang="en-US" sz="1500" dirty="0">
                <a:solidFill>
                  <a:srgbClr val="000000"/>
                </a:solidFill>
                <a:hlinkClick r:id="rId6"/>
              </a:rPr>
              <a:t>ctclearinghouse.org</a:t>
            </a:r>
            <a:endParaRPr lang="en-US" sz="1500" dirty="0">
              <a:solidFill>
                <a:srgbClr val="000000"/>
              </a:solidFill>
            </a:endParaRPr>
          </a:p>
          <a:p>
            <a:pPr lvl="2" indent="0">
              <a:buFont typeface="Arial" panose="020B0604020202020204" pitchFamily="34" charset="0"/>
              <a:buNone/>
            </a:pPr>
            <a:endParaRPr lang="en-US" sz="1400" dirty="0">
              <a:solidFill>
                <a:srgbClr val="000000"/>
              </a:solidFill>
            </a:endParaRPr>
          </a:p>
        </p:txBody>
      </p:sp>
      <p:sp>
        <p:nvSpPr>
          <p:cNvPr id="37" name="Text Placeholder 9">
            <a:extLst>
              <a:ext uri="{FF2B5EF4-FFF2-40B4-BE49-F238E27FC236}">
                <a16:creationId xmlns:a16="http://schemas.microsoft.com/office/drawing/2014/main" id="{4C60982E-41BA-2F49-9202-BA01EEAAB423}"/>
              </a:ext>
            </a:extLst>
          </p:cNvPr>
          <p:cNvSpPr txBox="1">
            <a:spLocks/>
          </p:cNvSpPr>
          <p:nvPr/>
        </p:nvSpPr>
        <p:spPr>
          <a:xfrm>
            <a:off x="5988778" y="1501150"/>
            <a:ext cx="5018659" cy="303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1C3731"/>
                </a:solidFill>
                <a:effectLst>
                  <a:outerShdw blurRad="50800" dist="38100" dir="2700000" algn="tl" rotWithShape="0">
                    <a:prstClr val="black">
                      <a:alpha val="40000"/>
                    </a:prstClr>
                  </a:outerShdw>
                </a:effectLst>
              </a:rPr>
              <a:t>Action Steps for Parents</a:t>
            </a:r>
          </a:p>
        </p:txBody>
      </p:sp>
    </p:spTree>
    <p:extLst>
      <p:ext uri="{BB962C8B-B14F-4D97-AF65-F5344CB8AC3E}">
        <p14:creationId xmlns:p14="http://schemas.microsoft.com/office/powerpoint/2010/main" val="1591568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AEFF05-CB09-714B-8EB4-ADC8F41499D7}"/>
              </a:ext>
            </a:extLst>
          </p:cNvPr>
          <p:cNvSpPr>
            <a:spLocks noGrp="1"/>
          </p:cNvSpPr>
          <p:nvPr>
            <p:ph type="ftr" sz="quarter" idx="15"/>
          </p:nvPr>
        </p:nvSpPr>
        <p:spPr/>
        <p:txBody>
          <a:bodyPr/>
          <a:lstStyle/>
          <a:p>
            <a:r>
              <a:rPr lang="en-US" dirty="0"/>
              <a:t>Fundamentals of Vaping Prevention for Parents</a:t>
            </a:r>
          </a:p>
        </p:txBody>
      </p:sp>
      <p:sp>
        <p:nvSpPr>
          <p:cNvPr id="4" name="Slide Number Placeholder 3">
            <a:extLst>
              <a:ext uri="{FF2B5EF4-FFF2-40B4-BE49-F238E27FC236}">
                <a16:creationId xmlns:a16="http://schemas.microsoft.com/office/drawing/2014/main" id="{13A78E39-AE01-1748-9B86-6A42E08F8F6D}"/>
              </a:ext>
            </a:extLst>
          </p:cNvPr>
          <p:cNvSpPr>
            <a:spLocks noGrp="1"/>
          </p:cNvSpPr>
          <p:nvPr>
            <p:ph type="sldNum" sz="quarter" idx="16"/>
          </p:nvPr>
        </p:nvSpPr>
        <p:spPr/>
        <p:txBody>
          <a:bodyPr/>
          <a:lstStyle/>
          <a:p>
            <a:fld id="{294A09A9-5501-47C1-A89A-A340965A2BE2}" type="slidenum">
              <a:rPr lang="en-US" smtClean="0"/>
              <a:pPr/>
              <a:t>24</a:t>
            </a:fld>
            <a:endParaRPr lang="en-US" dirty="0">
              <a:latin typeface="+mn-lt"/>
            </a:endParaRPr>
          </a:p>
        </p:txBody>
      </p:sp>
      <p:sp>
        <p:nvSpPr>
          <p:cNvPr id="5" name="Title 1">
            <a:extLst>
              <a:ext uri="{FF2B5EF4-FFF2-40B4-BE49-F238E27FC236}">
                <a16:creationId xmlns:a16="http://schemas.microsoft.com/office/drawing/2014/main" id="{E1AA92FE-B5CA-0144-917D-539E05C72119}"/>
              </a:ext>
            </a:extLst>
          </p:cNvPr>
          <p:cNvSpPr>
            <a:spLocks noGrp="1"/>
          </p:cNvSpPr>
          <p:nvPr>
            <p:ph type="title"/>
          </p:nvPr>
        </p:nvSpPr>
        <p:spPr>
          <a:xfrm>
            <a:off x="964023" y="506537"/>
            <a:ext cx="10320062" cy="610863"/>
          </a:xfrm>
        </p:spPr>
        <p:txBody>
          <a:bodyPr>
            <a:normAutofit/>
          </a:bodyPr>
          <a:lstStyle/>
          <a:p>
            <a:r>
              <a:rPr lang="en-US" dirty="0"/>
              <a:t>Prevention Strategies in Schools</a:t>
            </a:r>
          </a:p>
        </p:txBody>
      </p:sp>
      <p:sp>
        <p:nvSpPr>
          <p:cNvPr id="6" name="Content Placeholder 3">
            <a:extLst>
              <a:ext uri="{FF2B5EF4-FFF2-40B4-BE49-F238E27FC236}">
                <a16:creationId xmlns:a16="http://schemas.microsoft.com/office/drawing/2014/main" id="{AACDF74D-98C3-234D-B967-B8EA60419D17}"/>
              </a:ext>
            </a:extLst>
          </p:cNvPr>
          <p:cNvSpPr txBox="1">
            <a:spLocks/>
          </p:cNvSpPr>
          <p:nvPr/>
        </p:nvSpPr>
        <p:spPr>
          <a:xfrm>
            <a:off x="6340220" y="1363980"/>
            <a:ext cx="5299999" cy="4946074"/>
          </a:xfrm>
          <a:prstGeom prst="rect">
            <a:avLst/>
          </a:prstGeom>
          <a:solidFill>
            <a:srgbClr val="CDB235"/>
          </a:solidFill>
          <a:ln w="50800">
            <a:solidFill>
              <a:srgbClr val="CDB235"/>
            </a:solidFill>
          </a:ln>
          <a:effectLst>
            <a:outerShdw blurRad="50800" dist="38100" dir="2700000" algn="tl" rotWithShape="0">
              <a:prstClr val="black">
                <a:alpha val="40000"/>
              </a:prstClr>
            </a:outerShdw>
          </a:effectLst>
        </p:spPr>
        <p:txBody>
          <a:bodyPr vert="horz" lIns="274320" tIns="182880" rIns="274320" bIns="182880" rtlCol="0" anchor="ctr" anchorCtr="0">
            <a:normAutofit fontScale="92500"/>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For Administrators:</a:t>
            </a:r>
          </a:p>
          <a:p>
            <a:pPr lvl="1"/>
            <a:r>
              <a:rPr lang="en-US" dirty="0"/>
              <a:t>Institute an Evidence-Based Prevention Education Curriculum</a:t>
            </a:r>
          </a:p>
          <a:p>
            <a:pPr lvl="1"/>
            <a:r>
              <a:rPr lang="en-US" dirty="0"/>
              <a:t>Policy</a:t>
            </a:r>
          </a:p>
          <a:p>
            <a:pPr lvl="2"/>
            <a:r>
              <a:rPr lang="en-US" dirty="0"/>
              <a:t>Alternative to suspensions for school policy violations (see resources section)</a:t>
            </a:r>
          </a:p>
          <a:p>
            <a:pPr lvl="1"/>
            <a:r>
              <a:rPr lang="en-US" dirty="0"/>
              <a:t>It is illegal to sell tobacco or vaping products to anyone under 21</a:t>
            </a:r>
          </a:p>
          <a:p>
            <a:pPr lvl="1"/>
            <a:r>
              <a:rPr lang="en-US" dirty="0"/>
              <a:t>100% tobacco free school and grounds polices: 24/7/365</a:t>
            </a:r>
          </a:p>
          <a:p>
            <a:pPr marL="0" indent="0">
              <a:buNone/>
            </a:pPr>
            <a:r>
              <a:rPr lang="en-US" b="1" dirty="0"/>
              <a:t>For Teachers:</a:t>
            </a:r>
          </a:p>
          <a:p>
            <a:pPr lvl="1"/>
            <a:r>
              <a:rPr lang="en-US" dirty="0"/>
              <a:t>Watch for ENDS use and enforce school policies</a:t>
            </a:r>
          </a:p>
          <a:p>
            <a:pPr lvl="1"/>
            <a:r>
              <a:rPr lang="en-US" dirty="0"/>
              <a:t>Teach the hazards of ENDS use.</a:t>
            </a:r>
          </a:p>
          <a:p>
            <a:pPr lvl="1"/>
            <a:r>
              <a:rPr lang="en-US" dirty="0"/>
              <a:t>Youth prevention education in schools should follow best practice recommendations</a:t>
            </a:r>
          </a:p>
          <a:p>
            <a:pPr lvl="2"/>
            <a:r>
              <a:rPr lang="en-US" dirty="0">
                <a:hlinkClick r:id="rId2"/>
              </a:rPr>
              <a:t>Reducing Vaping Among Youth and Young Adults – Strategy Guide | Substance Abuse and Mental Health Services Administration</a:t>
            </a:r>
            <a:endParaRPr lang="en-US" dirty="0"/>
          </a:p>
        </p:txBody>
      </p:sp>
      <p:sp>
        <p:nvSpPr>
          <p:cNvPr id="7" name="Text Placeholder 8">
            <a:extLst>
              <a:ext uri="{FF2B5EF4-FFF2-40B4-BE49-F238E27FC236}">
                <a16:creationId xmlns:a16="http://schemas.microsoft.com/office/drawing/2014/main" id="{0AC312C3-B1E9-2E4A-8D27-3581C90C4061}"/>
              </a:ext>
            </a:extLst>
          </p:cNvPr>
          <p:cNvSpPr txBox="1">
            <a:spLocks/>
          </p:cNvSpPr>
          <p:nvPr/>
        </p:nvSpPr>
        <p:spPr>
          <a:xfrm>
            <a:off x="731521" y="1969046"/>
            <a:ext cx="5532500" cy="419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prstClr val="black"/>
                </a:solidFill>
              </a:rPr>
              <a:t>Research the health/drug prevention programming  and policy at your child’s school:</a:t>
            </a:r>
          </a:p>
          <a:p>
            <a:pPr marL="285750" indent="-285750">
              <a:buFont typeface="Arial" panose="020B0604020202020204" pitchFamily="34" charset="0"/>
              <a:buChar char="•"/>
            </a:pPr>
            <a:r>
              <a:rPr lang="en-US" sz="1500" dirty="0">
                <a:solidFill>
                  <a:prstClr val="black"/>
                </a:solidFill>
              </a:rPr>
              <a:t>Ask your child’s teachers and/or school admin:</a:t>
            </a:r>
          </a:p>
          <a:p>
            <a:pPr marL="971550" lvl="1" indent="-285750"/>
            <a:r>
              <a:rPr lang="en-US" sz="1500" dirty="0">
                <a:solidFill>
                  <a:prstClr val="black"/>
                </a:solidFill>
              </a:rPr>
              <a:t>Whether they offer a prevention education curriculum?</a:t>
            </a:r>
          </a:p>
          <a:p>
            <a:pPr marL="971550" lvl="1" indent="-285750"/>
            <a:r>
              <a:rPr lang="en-US" sz="1500" dirty="0">
                <a:solidFill>
                  <a:prstClr val="black"/>
                </a:solidFill>
              </a:rPr>
              <a:t>Does their prevention education curriculum cover e-cigarettes and their dangers?</a:t>
            </a:r>
          </a:p>
          <a:p>
            <a:pPr marL="971550" lvl="1" indent="-285750"/>
            <a:r>
              <a:rPr lang="en-US" sz="1500" dirty="0"/>
              <a:t>Is vaping included in the school’s smoke free policy?</a:t>
            </a:r>
          </a:p>
          <a:p>
            <a:pPr marL="971550" lvl="1" indent="-285750"/>
            <a:r>
              <a:rPr lang="en-US" sz="1500" dirty="0"/>
              <a:t>Does policy offer restorative practices to help youth learn about vaping consequences of quit</a:t>
            </a:r>
            <a:endParaRPr lang="en-US" sz="1500" dirty="0">
              <a:solidFill>
                <a:prstClr val="black"/>
              </a:solidFill>
            </a:endParaRPr>
          </a:p>
          <a:p>
            <a:pPr marL="285750" indent="-285750">
              <a:buFont typeface="Arial" panose="020B0604020202020204" pitchFamily="34" charset="0"/>
              <a:buChar char="•"/>
            </a:pPr>
            <a:r>
              <a:rPr lang="en-US" sz="1500" dirty="0">
                <a:solidFill>
                  <a:prstClr val="black"/>
                </a:solidFill>
              </a:rPr>
              <a:t>Prevention Education Curricula to review and advocate for implementation:</a:t>
            </a:r>
          </a:p>
          <a:p>
            <a:pPr marL="971550" lvl="1" indent="-285750"/>
            <a:r>
              <a:rPr lang="en-US" sz="1500" dirty="0">
                <a:solidFill>
                  <a:prstClr val="black"/>
                </a:solidFill>
                <a:hlinkClick r:id="rId3"/>
              </a:rPr>
              <a:t>The Real Cost of Vaping</a:t>
            </a:r>
            <a:endParaRPr lang="en-US" sz="1500" dirty="0">
              <a:solidFill>
                <a:prstClr val="black"/>
              </a:solidFill>
            </a:endParaRPr>
          </a:p>
          <a:p>
            <a:pPr marL="971550" lvl="1" indent="-285750"/>
            <a:r>
              <a:rPr lang="en-US" sz="1500" dirty="0">
                <a:solidFill>
                  <a:prstClr val="black"/>
                </a:solidFill>
                <a:hlinkClick r:id="rId4"/>
              </a:rPr>
              <a:t>Know the Risks: A Youth Guide to E-Cigarettes</a:t>
            </a:r>
            <a:endParaRPr lang="en-US" sz="1500" dirty="0">
              <a:solidFill>
                <a:prstClr val="black"/>
              </a:solidFill>
            </a:endParaRPr>
          </a:p>
          <a:p>
            <a:pPr marL="971550" lvl="1" indent="-285750"/>
            <a:r>
              <a:rPr lang="en-US" sz="1500" dirty="0">
                <a:solidFill>
                  <a:prstClr val="black"/>
                </a:solidFill>
                <a:hlinkClick r:id="rId5"/>
              </a:rPr>
              <a:t>Stanford Medicine – Tobacco Prevention Toolkit</a:t>
            </a:r>
            <a:endParaRPr lang="en-US" sz="1500" dirty="0">
              <a:solidFill>
                <a:prstClr val="black"/>
              </a:solidFill>
            </a:endParaRPr>
          </a:p>
          <a:p>
            <a:pPr marL="971550" lvl="1" indent="-285750"/>
            <a:r>
              <a:rPr lang="en-US" sz="1500" dirty="0">
                <a:solidFill>
                  <a:prstClr val="black"/>
                </a:solidFill>
                <a:hlinkClick r:id="rId6"/>
              </a:rPr>
              <a:t>CATCH My Breath</a:t>
            </a:r>
            <a:endParaRPr lang="en-US" sz="1400" dirty="0">
              <a:solidFill>
                <a:prstClr val="black"/>
              </a:solidFill>
            </a:endParaRPr>
          </a:p>
          <a:p>
            <a:pPr marL="1885950" lvl="3" indent="-285750"/>
            <a:endParaRPr lang="en-US" sz="1200" dirty="0">
              <a:solidFill>
                <a:prstClr val="black"/>
              </a:solidFill>
            </a:endParaRPr>
          </a:p>
        </p:txBody>
      </p:sp>
      <p:sp>
        <p:nvSpPr>
          <p:cNvPr id="8" name="Text Placeholder 9">
            <a:extLst>
              <a:ext uri="{FF2B5EF4-FFF2-40B4-BE49-F238E27FC236}">
                <a16:creationId xmlns:a16="http://schemas.microsoft.com/office/drawing/2014/main" id="{BC4EE4BE-F960-B24D-AEC4-00C2E68B173F}"/>
              </a:ext>
            </a:extLst>
          </p:cNvPr>
          <p:cNvSpPr txBox="1">
            <a:spLocks/>
          </p:cNvSpPr>
          <p:nvPr/>
        </p:nvSpPr>
        <p:spPr>
          <a:xfrm>
            <a:off x="734215" y="1581209"/>
            <a:ext cx="4515810" cy="255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ffectLst>
                  <a:outerShdw blurRad="50800" dist="38100" dir="2700000" algn="tl" rotWithShape="0">
                    <a:prstClr val="black">
                      <a:alpha val="40000"/>
                    </a:prstClr>
                  </a:outerShdw>
                </a:effectLst>
              </a:rPr>
              <a:t>Action Steps for Parents</a:t>
            </a:r>
          </a:p>
        </p:txBody>
      </p:sp>
    </p:spTree>
    <p:extLst>
      <p:ext uri="{BB962C8B-B14F-4D97-AF65-F5344CB8AC3E}">
        <p14:creationId xmlns:p14="http://schemas.microsoft.com/office/powerpoint/2010/main" val="3346930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922D-1DF3-DC42-BCEB-56B21D099DB8}"/>
              </a:ext>
            </a:extLst>
          </p:cNvPr>
          <p:cNvSpPr>
            <a:spLocks noGrp="1"/>
          </p:cNvSpPr>
          <p:nvPr>
            <p:ph type="title"/>
          </p:nvPr>
        </p:nvSpPr>
        <p:spPr>
          <a:xfrm>
            <a:off x="964023" y="506537"/>
            <a:ext cx="10320062" cy="610863"/>
          </a:xfrm>
        </p:spPr>
        <p:txBody>
          <a:bodyPr>
            <a:normAutofit/>
          </a:bodyPr>
          <a:lstStyle/>
          <a:p>
            <a:r>
              <a:rPr lang="en-US" dirty="0"/>
              <a:t>Prevention Strategies for the Home</a:t>
            </a:r>
          </a:p>
        </p:txBody>
      </p:sp>
      <p:sp>
        <p:nvSpPr>
          <p:cNvPr id="14" name="Footer Placeholder 13">
            <a:extLst>
              <a:ext uri="{FF2B5EF4-FFF2-40B4-BE49-F238E27FC236}">
                <a16:creationId xmlns:a16="http://schemas.microsoft.com/office/drawing/2014/main" id="{4178ECE7-EBAD-7743-A4C6-394C03455CB4}"/>
              </a:ext>
            </a:extLst>
          </p:cNvPr>
          <p:cNvSpPr>
            <a:spLocks noGrp="1"/>
          </p:cNvSpPr>
          <p:nvPr>
            <p:ph type="ftr" sz="quarter" idx="22"/>
          </p:nvPr>
        </p:nvSpPr>
        <p:spPr/>
        <p:txBody>
          <a:bodyPr/>
          <a:lstStyle/>
          <a:p>
            <a:r>
              <a:rPr lang="en-US" dirty="0"/>
              <a:t>Fundamentals of Vaping Prevention for Parents</a:t>
            </a:r>
          </a:p>
        </p:txBody>
      </p:sp>
      <p:sp>
        <p:nvSpPr>
          <p:cNvPr id="15" name="Slide Number Placeholder 14">
            <a:extLst>
              <a:ext uri="{FF2B5EF4-FFF2-40B4-BE49-F238E27FC236}">
                <a16:creationId xmlns:a16="http://schemas.microsoft.com/office/drawing/2014/main" id="{CCF4719E-1C34-854B-AAFC-A93002B88CBC}"/>
              </a:ext>
            </a:extLst>
          </p:cNvPr>
          <p:cNvSpPr>
            <a:spLocks noGrp="1"/>
          </p:cNvSpPr>
          <p:nvPr>
            <p:ph type="sldNum" sz="quarter" idx="23"/>
          </p:nvPr>
        </p:nvSpPr>
        <p:spPr/>
        <p:txBody>
          <a:bodyPr/>
          <a:lstStyle/>
          <a:p>
            <a:fld id="{294A09A9-5501-47C1-A89A-A340965A2BE2}" type="slidenum">
              <a:rPr lang="en-US" smtClean="0"/>
              <a:pPr/>
              <a:t>25</a:t>
            </a:fld>
            <a:endParaRPr lang="en-US" dirty="0">
              <a:latin typeface="+mn-lt"/>
            </a:endParaRPr>
          </a:p>
        </p:txBody>
      </p:sp>
      <p:sp>
        <p:nvSpPr>
          <p:cNvPr id="35" name="Content Placeholder 3">
            <a:extLst>
              <a:ext uri="{FF2B5EF4-FFF2-40B4-BE49-F238E27FC236}">
                <a16:creationId xmlns:a16="http://schemas.microsoft.com/office/drawing/2014/main" id="{F938BC0E-D63F-7B48-9C50-C83D976B8F0A}"/>
              </a:ext>
            </a:extLst>
          </p:cNvPr>
          <p:cNvSpPr txBox="1">
            <a:spLocks/>
          </p:cNvSpPr>
          <p:nvPr/>
        </p:nvSpPr>
        <p:spPr>
          <a:xfrm>
            <a:off x="964023" y="1333405"/>
            <a:ext cx="3965707" cy="4776734"/>
          </a:xfrm>
          <a:prstGeom prst="rect">
            <a:avLst/>
          </a:prstGeom>
          <a:solidFill>
            <a:srgbClr val="E39942"/>
          </a:solidFill>
          <a:ln w="50800">
            <a:solidFill>
              <a:srgbClr val="E39942"/>
            </a:solidFill>
          </a:ln>
          <a:effectLst>
            <a:outerShdw blurRad="50800" dist="38100" dir="2700000" algn="tl" rotWithShape="0">
              <a:prstClr val="black">
                <a:alpha val="40000"/>
              </a:prstClr>
            </a:outerShdw>
          </a:effectLst>
        </p:spPr>
        <p:txBody>
          <a:bodyPr vert="horz" lIns="274320" tIns="182880" rIns="274320" bIns="182880" rtlCol="0" anchor="ctr"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500" b="1" dirty="0"/>
              <a:t>Model healthy behaviors;</a:t>
            </a:r>
            <a:r>
              <a:rPr lang="en-US" sz="1500" dirty="0"/>
              <a:t> its never its never to late to quit using tobacco</a:t>
            </a:r>
          </a:p>
          <a:p>
            <a:pPr lvl="1"/>
            <a:r>
              <a:rPr lang="en-US" sz="1500" dirty="0">
                <a:hlinkClick r:id="rId3"/>
              </a:rPr>
              <a:t>COMMIT TO QUIT CT</a:t>
            </a:r>
            <a:endParaRPr lang="en-US" sz="1500" dirty="0"/>
          </a:p>
          <a:p>
            <a:pPr lvl="1"/>
            <a:r>
              <a:rPr lang="en-US" sz="1500" dirty="0">
                <a:hlinkClick r:id="rId4"/>
              </a:rPr>
              <a:t>Smoke Free</a:t>
            </a:r>
            <a:endParaRPr lang="en-US" sz="1500" dirty="0"/>
          </a:p>
          <a:p>
            <a:pPr>
              <a:buFont typeface="Arial" panose="020B0604020202020204" pitchFamily="34" charset="0"/>
              <a:buChar char="•"/>
            </a:pPr>
            <a:r>
              <a:rPr lang="en-US" sz="1500" b="1" dirty="0"/>
              <a:t>Talk to your kids </a:t>
            </a:r>
            <a:r>
              <a:rPr lang="en-US" sz="1500" dirty="0"/>
              <a:t>about why vapes/ENDS are unsafe</a:t>
            </a:r>
          </a:p>
          <a:p>
            <a:pPr>
              <a:buFont typeface="Arial" panose="020B0604020202020204" pitchFamily="34" charset="0"/>
              <a:buChar char="•"/>
            </a:pPr>
            <a:r>
              <a:rPr lang="en-US" sz="1500" dirty="0"/>
              <a:t>Tell your kids that you do not want them to use vapes/ENDS</a:t>
            </a:r>
          </a:p>
          <a:p>
            <a:pPr>
              <a:buFont typeface="Arial" panose="020B0604020202020204" pitchFamily="34" charset="0"/>
              <a:buChar char="•"/>
            </a:pPr>
            <a:r>
              <a:rPr lang="en-US" sz="1500" b="1" dirty="0"/>
              <a:t>Set clear rules </a:t>
            </a:r>
            <a:r>
              <a:rPr lang="en-US" sz="1500" dirty="0"/>
              <a:t>that discourage vapes/ENDS use</a:t>
            </a:r>
          </a:p>
          <a:p>
            <a:pPr>
              <a:buFont typeface="Arial" panose="020B0604020202020204" pitchFamily="34" charset="0"/>
              <a:buChar char="•"/>
            </a:pPr>
            <a:r>
              <a:rPr lang="en-US" sz="1500" b="1" dirty="0"/>
              <a:t>Safely store </a:t>
            </a:r>
            <a:r>
              <a:rPr lang="en-US" sz="1500" dirty="0"/>
              <a:t>vapes/cannabis in home if you have children</a:t>
            </a:r>
          </a:p>
          <a:p>
            <a:pPr>
              <a:buFont typeface="Arial" panose="020B0604020202020204" pitchFamily="34" charset="0"/>
              <a:buChar char="•"/>
            </a:pPr>
            <a:r>
              <a:rPr lang="en-US" sz="1500" dirty="0"/>
              <a:t>Role play </a:t>
            </a:r>
            <a:r>
              <a:rPr lang="en-US" sz="1500" b="1" dirty="0"/>
              <a:t>resistance strategies</a:t>
            </a:r>
            <a:r>
              <a:rPr lang="en-US" sz="1500" dirty="0"/>
              <a:t> (Discuss exit plans with your children)</a:t>
            </a:r>
          </a:p>
        </p:txBody>
      </p:sp>
      <p:sp>
        <p:nvSpPr>
          <p:cNvPr id="37" name="Text Placeholder 9">
            <a:extLst>
              <a:ext uri="{FF2B5EF4-FFF2-40B4-BE49-F238E27FC236}">
                <a16:creationId xmlns:a16="http://schemas.microsoft.com/office/drawing/2014/main" id="{4C60982E-41BA-2F49-9202-BA01EEAAB423}"/>
              </a:ext>
            </a:extLst>
          </p:cNvPr>
          <p:cNvSpPr txBox="1">
            <a:spLocks/>
          </p:cNvSpPr>
          <p:nvPr/>
        </p:nvSpPr>
        <p:spPr>
          <a:xfrm>
            <a:off x="5732162" y="1663343"/>
            <a:ext cx="5065913" cy="2862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ffectLst>
                  <a:outerShdw blurRad="50800" dist="38100" dir="2700000" algn="tl" rotWithShape="0">
                    <a:prstClr val="black">
                      <a:alpha val="40000"/>
                    </a:prstClr>
                  </a:outerShdw>
                </a:effectLst>
              </a:rPr>
              <a:t>Action Steps for Parents</a:t>
            </a:r>
          </a:p>
        </p:txBody>
      </p:sp>
      <p:sp>
        <p:nvSpPr>
          <p:cNvPr id="4" name="TextBox 3">
            <a:extLst>
              <a:ext uri="{FF2B5EF4-FFF2-40B4-BE49-F238E27FC236}">
                <a16:creationId xmlns:a16="http://schemas.microsoft.com/office/drawing/2014/main" id="{89F3AE18-1B1A-B240-8D8F-83F49ACD0139}"/>
              </a:ext>
            </a:extLst>
          </p:cNvPr>
          <p:cNvSpPr txBox="1"/>
          <p:nvPr/>
        </p:nvSpPr>
        <p:spPr>
          <a:xfrm>
            <a:off x="5842123" y="2017314"/>
            <a:ext cx="5065913" cy="3631763"/>
          </a:xfrm>
          <a:prstGeom prst="rect">
            <a:avLst/>
          </a:prstGeom>
          <a:noFill/>
        </p:spPr>
        <p:txBody>
          <a:bodyPr wrap="square" rtlCol="0">
            <a:spAutoFit/>
          </a:bodyPr>
          <a:lstStyle/>
          <a:p>
            <a:pPr marL="283464" indent="-285750">
              <a:spcBef>
                <a:spcPts val="600"/>
              </a:spcBef>
              <a:buFont typeface="Arial" panose="020B0604020202020204" pitchFamily="34" charset="0"/>
              <a:buChar char="•"/>
            </a:pPr>
            <a:r>
              <a:rPr lang="en-US" sz="1500" dirty="0">
                <a:solidFill>
                  <a:prstClr val="black"/>
                </a:solidFill>
              </a:rPr>
              <a:t>Establish a vape/substance free household necessary, store vapes in a secure location.</a:t>
            </a:r>
          </a:p>
          <a:p>
            <a:pPr marL="283464" indent="-285750">
              <a:spcBef>
                <a:spcPts val="600"/>
              </a:spcBef>
              <a:buFont typeface="Arial" panose="020B0604020202020204" pitchFamily="34" charset="0"/>
              <a:buChar char="•"/>
            </a:pPr>
            <a:r>
              <a:rPr lang="en-US" sz="1500" dirty="0">
                <a:solidFill>
                  <a:prstClr val="black"/>
                </a:solidFill>
              </a:rPr>
              <a:t>Ask local resource providers if they offer vaping education and cessation programs:</a:t>
            </a:r>
          </a:p>
          <a:p>
            <a:pPr marL="740664" lvl="2" indent="-285750">
              <a:spcBef>
                <a:spcPts val="600"/>
              </a:spcBef>
              <a:buFont typeface="Arial" panose="020B0604020202020204" pitchFamily="34" charset="0"/>
              <a:buChar char="•"/>
            </a:pPr>
            <a:r>
              <a:rPr lang="en-US" sz="1500" dirty="0">
                <a:solidFill>
                  <a:prstClr val="black"/>
                </a:solidFill>
              </a:rPr>
              <a:t>Pediatrician</a:t>
            </a:r>
          </a:p>
          <a:p>
            <a:pPr marL="740664" lvl="2" indent="-285750">
              <a:spcBef>
                <a:spcPts val="600"/>
              </a:spcBef>
              <a:buFont typeface="Arial" panose="020B0604020202020204" pitchFamily="34" charset="0"/>
              <a:buChar char="•"/>
            </a:pPr>
            <a:r>
              <a:rPr lang="en-US" sz="1500" dirty="0">
                <a:solidFill>
                  <a:prstClr val="black"/>
                </a:solidFill>
              </a:rPr>
              <a:t>Family doctor</a:t>
            </a:r>
          </a:p>
          <a:p>
            <a:pPr marL="740664" lvl="2" indent="-285750">
              <a:spcBef>
                <a:spcPts val="600"/>
              </a:spcBef>
              <a:buFont typeface="Arial" panose="020B0604020202020204" pitchFamily="34" charset="0"/>
              <a:buChar char="•"/>
            </a:pPr>
            <a:r>
              <a:rPr lang="en-US" sz="1500" dirty="0">
                <a:solidFill>
                  <a:prstClr val="black"/>
                </a:solidFill>
              </a:rPr>
              <a:t>Health Clinic</a:t>
            </a:r>
          </a:p>
          <a:p>
            <a:pPr marL="283464" indent="-285750">
              <a:spcBef>
                <a:spcPts val="600"/>
              </a:spcBef>
              <a:buFont typeface="Arial" panose="020B0604020202020204" pitchFamily="34" charset="0"/>
              <a:buChar char="•"/>
            </a:pPr>
            <a:r>
              <a:rPr lang="en-US" sz="1500" dirty="0">
                <a:solidFill>
                  <a:prstClr val="black"/>
                </a:solidFill>
              </a:rPr>
              <a:t>Know the facts! Before starting a conversation with your child review vaping health risks and any associated data.</a:t>
            </a:r>
          </a:p>
          <a:p>
            <a:pPr marL="283464" indent="-285750">
              <a:spcBef>
                <a:spcPts val="600"/>
              </a:spcBef>
              <a:buFont typeface="Arial" panose="020B0604020202020204" pitchFamily="34" charset="0"/>
              <a:buChar char="•"/>
            </a:pPr>
            <a:r>
              <a:rPr lang="en-US" sz="1500" dirty="0">
                <a:solidFill>
                  <a:prstClr val="black"/>
                </a:solidFill>
              </a:rPr>
              <a:t>If your child has started vaping talk to them about why they are using</a:t>
            </a:r>
          </a:p>
          <a:p>
            <a:pPr marL="283464" indent="-285750">
              <a:spcBef>
                <a:spcPts val="600"/>
              </a:spcBef>
              <a:buFont typeface="Arial" panose="020B0604020202020204" pitchFamily="34" charset="0"/>
              <a:buChar char="•"/>
            </a:pPr>
            <a:r>
              <a:rPr lang="en-US" sz="1500" dirty="0">
                <a:solidFill>
                  <a:prstClr val="black"/>
                </a:solidFill>
              </a:rPr>
              <a:t>In the next section we will outline some tips on how to start a conversation about vaping risks with your child</a:t>
            </a:r>
          </a:p>
        </p:txBody>
      </p:sp>
    </p:spTree>
    <p:extLst>
      <p:ext uri="{BB962C8B-B14F-4D97-AF65-F5344CB8AC3E}">
        <p14:creationId xmlns:p14="http://schemas.microsoft.com/office/powerpoint/2010/main" val="1733815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riting implement, stationary, plastic, variety&#10;&#10;Description automatically generated">
            <a:extLst>
              <a:ext uri="{FF2B5EF4-FFF2-40B4-BE49-F238E27FC236}">
                <a16:creationId xmlns:a16="http://schemas.microsoft.com/office/drawing/2014/main" id="{4E6424D9-09D8-5144-83F3-E1B9B4561A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92457" y="1245900"/>
            <a:ext cx="6903086" cy="4366200"/>
          </a:xfrm>
          <a:prstGeom prst="rect">
            <a:avLst/>
          </a:prstGeom>
          <a:noFill/>
        </p:spPr>
      </p:pic>
      <p:sp>
        <p:nvSpPr>
          <p:cNvPr id="3" name="Title 2">
            <a:extLst>
              <a:ext uri="{FF2B5EF4-FFF2-40B4-BE49-F238E27FC236}">
                <a16:creationId xmlns:a16="http://schemas.microsoft.com/office/drawing/2014/main" id="{C93697F7-EA1E-5549-A8F7-9C7911C3ABB9}"/>
              </a:ext>
            </a:extLst>
          </p:cNvPr>
          <p:cNvSpPr>
            <a:spLocks noGrp="1"/>
          </p:cNvSpPr>
          <p:nvPr>
            <p:ph type="title"/>
          </p:nvPr>
        </p:nvSpPr>
        <p:spPr>
          <a:xfrm>
            <a:off x="964023" y="879063"/>
            <a:ext cx="4941477" cy="610863"/>
          </a:xfrm>
        </p:spPr>
        <p:txBody>
          <a:bodyPr vert="horz" lIns="0" tIns="0" rIns="0" bIns="0" rtlCol="0" anchor="b" anchorCtr="0">
            <a:noAutofit/>
          </a:bodyPr>
          <a:lstStyle/>
          <a:p>
            <a:r>
              <a:rPr lang="en-US" sz="2100" b="1" i="0" kern="1200" spc="100" baseline="0" dirty="0">
                <a:latin typeface="+mj-lt"/>
                <a:ea typeface="+mj-ea"/>
                <a:cs typeface="+mj-cs"/>
              </a:rPr>
              <a:t>Section 4: Parent/Guardian and Child Communication Tips by Age Group</a:t>
            </a:r>
          </a:p>
        </p:txBody>
      </p:sp>
      <p:sp>
        <p:nvSpPr>
          <p:cNvPr id="7" name="TextBox 6">
            <a:extLst>
              <a:ext uri="{FF2B5EF4-FFF2-40B4-BE49-F238E27FC236}">
                <a16:creationId xmlns:a16="http://schemas.microsoft.com/office/drawing/2014/main" id="{2B475A2A-F443-0C46-8B9B-92A65A54CF1B}"/>
              </a:ext>
            </a:extLst>
          </p:cNvPr>
          <p:cNvSpPr txBox="1"/>
          <p:nvPr/>
        </p:nvSpPr>
        <p:spPr>
          <a:xfrm>
            <a:off x="952499" y="2289363"/>
            <a:ext cx="4572001" cy="2795232"/>
          </a:xfrm>
          <a:prstGeom prst="rect">
            <a:avLst/>
          </a:prstGeom>
        </p:spPr>
        <p:txBody>
          <a:bodyPr vert="horz" lIns="0" tIns="0" rIns="0" bIns="0" numCol="1" rtlCol="0">
            <a:normAutofit/>
          </a:bodyPr>
          <a:lstStyle/>
          <a:p>
            <a:pPr marL="285750" indent="-285750">
              <a:lnSpc>
                <a:spcPct val="90000"/>
              </a:lnSpc>
              <a:spcBef>
                <a:spcPts val="1000"/>
              </a:spcBef>
              <a:buFont typeface="Arial" panose="020B0604020202020204" pitchFamily="34" charset="0"/>
              <a:buChar char="•"/>
            </a:pPr>
            <a:r>
              <a:rPr lang="en-US" b="0" i="0" kern="1200" dirty="0">
                <a:solidFill>
                  <a:schemeClr val="bg1"/>
                </a:solidFill>
                <a:latin typeface="+mn-lt"/>
                <a:ea typeface="+mn-ea"/>
                <a:cs typeface="+mn-cs"/>
              </a:rPr>
              <a:t>Preschool (2-4 Years)</a:t>
            </a:r>
          </a:p>
          <a:p>
            <a:pPr marL="285750" indent="-285750">
              <a:lnSpc>
                <a:spcPct val="90000"/>
              </a:lnSpc>
              <a:spcBef>
                <a:spcPts val="1000"/>
              </a:spcBef>
              <a:buFont typeface="Arial" panose="020B0604020202020204" pitchFamily="34" charset="0"/>
              <a:buChar char="•"/>
            </a:pPr>
            <a:r>
              <a:rPr lang="en-US" dirty="0">
                <a:solidFill>
                  <a:schemeClr val="bg1"/>
                </a:solidFill>
              </a:rPr>
              <a:t>Early Elementary (5-8 Years)</a:t>
            </a:r>
          </a:p>
          <a:p>
            <a:pPr marL="285750" indent="-285750">
              <a:lnSpc>
                <a:spcPct val="90000"/>
              </a:lnSpc>
              <a:spcBef>
                <a:spcPts val="1000"/>
              </a:spcBef>
              <a:buFont typeface="Arial" panose="020B0604020202020204" pitchFamily="34" charset="0"/>
              <a:buChar char="•"/>
            </a:pPr>
            <a:r>
              <a:rPr lang="en-US" b="0" i="0" kern="1200" dirty="0">
                <a:solidFill>
                  <a:schemeClr val="bg1"/>
                </a:solidFill>
                <a:latin typeface="+mn-lt"/>
                <a:ea typeface="+mn-ea"/>
                <a:cs typeface="+mn-cs"/>
              </a:rPr>
              <a:t>Preteens (9-12 </a:t>
            </a:r>
            <a:r>
              <a:rPr lang="en-US" dirty="0">
                <a:solidFill>
                  <a:schemeClr val="bg1"/>
                </a:solidFill>
              </a:rPr>
              <a:t>Years)</a:t>
            </a:r>
            <a:endParaRPr lang="en-US" b="0" i="0" kern="1200" dirty="0">
              <a:solidFill>
                <a:schemeClr val="bg1"/>
              </a:solidFill>
              <a:latin typeface="+mn-lt"/>
              <a:ea typeface="+mn-ea"/>
              <a:cs typeface="+mn-cs"/>
            </a:endParaRPr>
          </a:p>
          <a:p>
            <a:pPr marL="285750" indent="-285750">
              <a:lnSpc>
                <a:spcPct val="90000"/>
              </a:lnSpc>
              <a:spcBef>
                <a:spcPts val="1000"/>
              </a:spcBef>
              <a:buFont typeface="Arial" panose="020B0604020202020204" pitchFamily="34" charset="0"/>
              <a:buChar char="•"/>
            </a:pPr>
            <a:r>
              <a:rPr lang="en-US" dirty="0">
                <a:solidFill>
                  <a:schemeClr val="bg1"/>
                </a:solidFill>
              </a:rPr>
              <a:t>Teens (13-18 Years)</a:t>
            </a:r>
          </a:p>
          <a:p>
            <a:pPr marL="285750" indent="-285750">
              <a:lnSpc>
                <a:spcPct val="90000"/>
              </a:lnSpc>
              <a:spcBef>
                <a:spcPts val="1000"/>
              </a:spcBef>
              <a:buFont typeface="Arial" panose="020B0604020202020204" pitchFamily="34" charset="0"/>
              <a:buChar char="•"/>
            </a:pPr>
            <a:r>
              <a:rPr lang="en-US" b="0" i="0" kern="1200" dirty="0">
                <a:solidFill>
                  <a:schemeClr val="bg1"/>
                </a:solidFill>
                <a:latin typeface="+mn-lt"/>
                <a:ea typeface="+mn-ea"/>
                <a:cs typeface="+mn-cs"/>
              </a:rPr>
              <a:t>Young Adult</a:t>
            </a:r>
            <a:r>
              <a:rPr lang="en-US" dirty="0">
                <a:solidFill>
                  <a:schemeClr val="bg1"/>
                </a:solidFill>
              </a:rPr>
              <a:t> (19-24 Years)</a:t>
            </a:r>
          </a:p>
        </p:txBody>
      </p:sp>
      <p:sp>
        <p:nvSpPr>
          <p:cNvPr id="5" name="Footer Placeholder 4">
            <a:extLst>
              <a:ext uri="{FF2B5EF4-FFF2-40B4-BE49-F238E27FC236}">
                <a16:creationId xmlns:a16="http://schemas.microsoft.com/office/drawing/2014/main" id="{22787A8B-3ECC-B944-AD05-41E5670C32A8}"/>
              </a:ext>
            </a:extLst>
          </p:cNvPr>
          <p:cNvSpPr>
            <a:spLocks noGrp="1"/>
          </p:cNvSpPr>
          <p:nvPr>
            <p:ph type="ftr" sz="quarter" idx="15"/>
          </p:nvPr>
        </p:nvSpPr>
        <p:spPr>
          <a:xfrm>
            <a:off x="1494790" y="6332220"/>
            <a:ext cx="1497330" cy="247651"/>
          </a:xfrm>
        </p:spPr>
        <p:txBody>
          <a:bodyPr vert="horz" lIns="0" tIns="0" rIns="0" bIns="0" rtlCol="0" anchor="t" anchorCtr="0">
            <a:noAutofit/>
          </a:bodyPr>
          <a:lstStyle/>
          <a:p>
            <a:r>
              <a:rPr lang="en-US" dirty="0"/>
              <a:t>Fundamentals of Vaping Prevention for Parents</a:t>
            </a:r>
          </a:p>
        </p:txBody>
      </p:sp>
      <p:sp>
        <p:nvSpPr>
          <p:cNvPr id="6" name="Slide Number Placeholder 5">
            <a:extLst>
              <a:ext uri="{FF2B5EF4-FFF2-40B4-BE49-F238E27FC236}">
                <a16:creationId xmlns:a16="http://schemas.microsoft.com/office/drawing/2014/main" id="{77AB7FC7-BC58-5E4A-A873-332F500FFB86}"/>
              </a:ext>
            </a:extLst>
          </p:cNvPr>
          <p:cNvSpPr>
            <a:spLocks noGrp="1"/>
          </p:cNvSpPr>
          <p:nvPr>
            <p:ph type="sldNum" sz="quarter" idx="16"/>
          </p:nvPr>
        </p:nvSpPr>
        <p:spPr>
          <a:xfrm>
            <a:off x="971550" y="6332220"/>
            <a:ext cx="523240" cy="247651"/>
          </a:xfrm>
        </p:spPr>
        <p:txBody>
          <a:bodyPr vert="horz" lIns="0" tIns="0" rIns="0" bIns="0" rtlCol="0" anchor="t" anchorCtr="0">
            <a:normAutofit/>
          </a:bodyPr>
          <a:lstStyle/>
          <a:p>
            <a:pPr>
              <a:spcAft>
                <a:spcPts val="600"/>
              </a:spcAft>
            </a:pPr>
            <a:fld id="{294A09A9-5501-47C1-A89A-A340965A2BE2}" type="slidenum">
              <a:rPr lang="en-US" smtClean="0"/>
              <a:pPr>
                <a:spcAft>
                  <a:spcPts val="600"/>
                </a:spcAft>
              </a:pPr>
              <a:t>26</a:t>
            </a:fld>
            <a:endParaRPr lang="en-US"/>
          </a:p>
        </p:txBody>
      </p:sp>
    </p:spTree>
    <p:extLst>
      <p:ext uri="{BB962C8B-B14F-4D97-AF65-F5344CB8AC3E}">
        <p14:creationId xmlns:p14="http://schemas.microsoft.com/office/powerpoint/2010/main" val="580362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B13DF9-39BA-8049-8E83-19EA6C5713AD}"/>
              </a:ext>
            </a:extLst>
          </p:cNvPr>
          <p:cNvSpPr>
            <a:spLocks noGrp="1"/>
          </p:cNvSpPr>
          <p:nvPr>
            <p:ph type="title"/>
          </p:nvPr>
        </p:nvSpPr>
        <p:spPr/>
        <p:txBody>
          <a:bodyPr>
            <a:normAutofit fontScale="90000"/>
          </a:bodyPr>
          <a:lstStyle/>
          <a:p>
            <a:r>
              <a:rPr lang="en-US" dirty="0"/>
              <a:t>Family Communication For Each Age Group</a:t>
            </a:r>
          </a:p>
        </p:txBody>
      </p:sp>
      <p:sp>
        <p:nvSpPr>
          <p:cNvPr id="4" name="Text Placeholder 3">
            <a:extLst>
              <a:ext uri="{FF2B5EF4-FFF2-40B4-BE49-F238E27FC236}">
                <a16:creationId xmlns:a16="http://schemas.microsoft.com/office/drawing/2014/main" id="{63110B84-4071-7642-8DD9-F40300FA0478}"/>
              </a:ext>
            </a:extLst>
          </p:cNvPr>
          <p:cNvSpPr>
            <a:spLocks noGrp="1"/>
          </p:cNvSpPr>
          <p:nvPr>
            <p:ph type="body" sz="quarter" idx="11"/>
          </p:nvPr>
        </p:nvSpPr>
        <p:spPr>
          <a:xfrm>
            <a:off x="960120" y="2514017"/>
            <a:ext cx="6748464" cy="1829966"/>
          </a:xfrm>
        </p:spPr>
        <p:txBody>
          <a:bodyPr/>
          <a:lstStyle/>
          <a:p>
            <a:r>
              <a:rPr lang="en-US" sz="1800" dirty="0"/>
              <a:t>A conversation with is one of the most powerful tools a parent can use to protect their kids from the dangers of drug and alcohol misuse.</a:t>
            </a:r>
          </a:p>
          <a:p>
            <a:r>
              <a:rPr lang="en-US" sz="1800" dirty="0"/>
              <a:t>Although powerful, talking to youth about drugs and alcohol can be very challenging.</a:t>
            </a:r>
          </a:p>
          <a:p>
            <a:r>
              <a:rPr lang="en-US" sz="1800" dirty="0"/>
              <a:t>The following slides provide some tips that can help you start a conversation with your child depending on their age group:</a:t>
            </a:r>
          </a:p>
        </p:txBody>
      </p:sp>
      <p:sp>
        <p:nvSpPr>
          <p:cNvPr id="6" name="Footer Placeholder 5">
            <a:extLst>
              <a:ext uri="{FF2B5EF4-FFF2-40B4-BE49-F238E27FC236}">
                <a16:creationId xmlns:a16="http://schemas.microsoft.com/office/drawing/2014/main" id="{3F8304A4-782D-5744-A1B5-BC20DE429331}"/>
              </a:ext>
            </a:extLst>
          </p:cNvPr>
          <p:cNvSpPr>
            <a:spLocks noGrp="1"/>
          </p:cNvSpPr>
          <p:nvPr>
            <p:ph type="ftr" sz="quarter" idx="15"/>
          </p:nvPr>
        </p:nvSpPr>
        <p:spPr/>
        <p:txBody>
          <a:bodyPr/>
          <a:lstStyle/>
          <a:p>
            <a:r>
              <a:rPr lang="en-US" dirty="0"/>
              <a:t>Fundamentals of Vaping Prevention for Parents</a:t>
            </a:r>
          </a:p>
        </p:txBody>
      </p:sp>
      <p:sp>
        <p:nvSpPr>
          <p:cNvPr id="7" name="Slide Number Placeholder 6">
            <a:extLst>
              <a:ext uri="{FF2B5EF4-FFF2-40B4-BE49-F238E27FC236}">
                <a16:creationId xmlns:a16="http://schemas.microsoft.com/office/drawing/2014/main" id="{C040A650-390F-9945-9E81-8FD221B5578B}"/>
              </a:ext>
            </a:extLst>
          </p:cNvPr>
          <p:cNvSpPr>
            <a:spLocks noGrp="1"/>
          </p:cNvSpPr>
          <p:nvPr>
            <p:ph type="sldNum" sz="quarter" idx="16"/>
          </p:nvPr>
        </p:nvSpPr>
        <p:spPr/>
        <p:txBody>
          <a:bodyPr/>
          <a:lstStyle/>
          <a:p>
            <a:fld id="{294A09A9-5501-47C1-A89A-A340965A2BE2}" type="slidenum">
              <a:rPr lang="en-US" smtClean="0"/>
              <a:pPr/>
              <a:t>27</a:t>
            </a:fld>
            <a:endParaRPr lang="en-US" dirty="0">
              <a:latin typeface="+mn-lt"/>
            </a:endParaRPr>
          </a:p>
        </p:txBody>
      </p:sp>
      <p:sp>
        <p:nvSpPr>
          <p:cNvPr id="8" name="Text Placeholder 3">
            <a:extLst>
              <a:ext uri="{FF2B5EF4-FFF2-40B4-BE49-F238E27FC236}">
                <a16:creationId xmlns:a16="http://schemas.microsoft.com/office/drawing/2014/main" id="{F5BF44DF-D3D6-D945-A492-CA94208B72FA}"/>
              </a:ext>
            </a:extLst>
          </p:cNvPr>
          <p:cNvSpPr txBox="1">
            <a:spLocks/>
          </p:cNvSpPr>
          <p:nvPr/>
        </p:nvSpPr>
        <p:spPr>
          <a:xfrm>
            <a:off x="1316182" y="4544421"/>
            <a:ext cx="6234545" cy="1272946"/>
          </a:xfrm>
          <a:prstGeom prst="rect">
            <a:avLst/>
          </a:prstGeom>
        </p:spPr>
        <p:txBody>
          <a:bodyPr vert="horz" lIns="0" tIns="0" rIns="0" bIns="0" numCol="2"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Preschool (2-4 Years)</a:t>
            </a:r>
          </a:p>
          <a:p>
            <a:pPr marL="285750" indent="-285750">
              <a:buFont typeface="Arial" panose="020B0604020202020204" pitchFamily="34" charset="0"/>
              <a:buChar char="•"/>
            </a:pPr>
            <a:r>
              <a:rPr lang="en-US" sz="1800" dirty="0"/>
              <a:t>Early Elementary (5-8 years)</a:t>
            </a:r>
          </a:p>
          <a:p>
            <a:pPr marL="285750" indent="-285750">
              <a:buFont typeface="Arial" panose="020B0604020202020204" pitchFamily="34" charset="0"/>
              <a:buChar char="•"/>
            </a:pPr>
            <a:r>
              <a:rPr lang="en-US" sz="1800" dirty="0"/>
              <a:t>Preteens (9-12 years) </a:t>
            </a:r>
          </a:p>
          <a:p>
            <a:pPr marL="285750" indent="-285750">
              <a:buFont typeface="Arial" panose="020B0604020202020204" pitchFamily="34" charset="0"/>
              <a:buChar char="•"/>
            </a:pPr>
            <a:r>
              <a:rPr lang="en-US" sz="1800" dirty="0"/>
              <a:t>Teens (13-18 years)</a:t>
            </a:r>
          </a:p>
          <a:p>
            <a:pPr marL="285750" indent="-285750">
              <a:buFont typeface="Arial" panose="020B0604020202020204" pitchFamily="34" charset="0"/>
              <a:buChar char="•"/>
            </a:pPr>
            <a:r>
              <a:rPr lang="en-US" sz="1800" dirty="0"/>
              <a:t>Young Adult (19-24 years)</a:t>
            </a:r>
          </a:p>
        </p:txBody>
      </p:sp>
      <p:sp>
        <p:nvSpPr>
          <p:cNvPr id="9" name="Content Placeholder 3">
            <a:extLst>
              <a:ext uri="{FF2B5EF4-FFF2-40B4-BE49-F238E27FC236}">
                <a16:creationId xmlns:a16="http://schemas.microsoft.com/office/drawing/2014/main" id="{9B8B4BB2-6911-4B40-9F73-5F0093EFD699}"/>
              </a:ext>
            </a:extLst>
          </p:cNvPr>
          <p:cNvSpPr txBox="1">
            <a:spLocks/>
          </p:cNvSpPr>
          <p:nvPr/>
        </p:nvSpPr>
        <p:spPr>
          <a:xfrm>
            <a:off x="7815263" y="1040632"/>
            <a:ext cx="3614930" cy="5031555"/>
          </a:xfrm>
          <a:prstGeom prst="rect">
            <a:avLst/>
          </a:prstGeom>
          <a:solidFill>
            <a:srgbClr val="CDB235"/>
          </a:solidFill>
          <a:ln w="50800">
            <a:solidFill>
              <a:srgbClr val="CDB235"/>
            </a:solidFill>
          </a:ln>
          <a:effectLst>
            <a:outerShdw blurRad="50800" dist="38100" dir="2700000" algn="tl" rotWithShape="0">
              <a:prstClr val="black">
                <a:alpha val="40000"/>
              </a:prstClr>
            </a:outerShdw>
          </a:effectLst>
        </p:spPr>
        <p:txBody>
          <a:bodyPr vert="horz" lIns="274320" tIns="182880" rIns="274320" bIns="182880" rtlCol="0" anchor="ctr" anchorCtr="0">
            <a:normAutofit lnSpcReduction="10000"/>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solidFill>
                  <a:srgbClr val="1B3630"/>
                </a:solidFill>
              </a:rPr>
              <a:t>Tips for Conversations with a Child of Any Age</a:t>
            </a:r>
          </a:p>
          <a:p>
            <a:pPr>
              <a:buFont typeface="Wingdings" pitchFamily="2" charset="2"/>
              <a:buChar char="ü"/>
            </a:pPr>
            <a:r>
              <a:rPr lang="en-US" sz="1800" dirty="0"/>
              <a:t>Always keep conversations open and honest</a:t>
            </a:r>
          </a:p>
          <a:p>
            <a:pPr>
              <a:buFont typeface="Wingdings" pitchFamily="2" charset="2"/>
              <a:buChar char="ü"/>
            </a:pPr>
            <a:r>
              <a:rPr lang="en-US" sz="1800" dirty="0"/>
              <a:t>Come from a place of love, even when you’re having tough conversations</a:t>
            </a:r>
          </a:p>
          <a:p>
            <a:pPr>
              <a:buFont typeface="Wingdings" pitchFamily="2" charset="2"/>
              <a:buChar char="ü"/>
            </a:pPr>
            <a:r>
              <a:rPr lang="en-US" sz="1800" dirty="0"/>
              <a:t>Balance positive reinforcement with negative consequences</a:t>
            </a:r>
          </a:p>
          <a:p>
            <a:pPr>
              <a:buFont typeface="Wingdings" pitchFamily="2" charset="2"/>
              <a:buChar char="ü"/>
            </a:pPr>
            <a:r>
              <a:rPr lang="en-US" sz="1800" dirty="0"/>
              <a:t>Keep in mind that teachable moments come up all the time, be mindful of natural places for the conversation to go in order to broach the topic of drugs and alcohol</a:t>
            </a:r>
          </a:p>
        </p:txBody>
      </p:sp>
    </p:spTree>
    <p:extLst>
      <p:ext uri="{BB962C8B-B14F-4D97-AF65-F5344CB8AC3E}">
        <p14:creationId xmlns:p14="http://schemas.microsoft.com/office/powerpoint/2010/main" val="2223712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3FEAA0A-FB45-594B-9424-4F72709E6CFD}"/>
              </a:ext>
            </a:extLst>
          </p:cNvPr>
          <p:cNvSpPr>
            <a:spLocks noGrp="1"/>
          </p:cNvSpPr>
          <p:nvPr>
            <p:ph type="ftr" sz="quarter" idx="15"/>
          </p:nvPr>
        </p:nvSpPr>
        <p:spPr/>
        <p:txBody>
          <a:bodyPr/>
          <a:lstStyle/>
          <a:p>
            <a:r>
              <a:rPr lang="en-US" dirty="0"/>
              <a:t>Fundamentals of Vaping Prevention for Parents</a:t>
            </a:r>
          </a:p>
        </p:txBody>
      </p:sp>
      <p:sp>
        <p:nvSpPr>
          <p:cNvPr id="6" name="Slide Number Placeholder 5">
            <a:extLst>
              <a:ext uri="{FF2B5EF4-FFF2-40B4-BE49-F238E27FC236}">
                <a16:creationId xmlns:a16="http://schemas.microsoft.com/office/drawing/2014/main" id="{ACA75104-B84E-7C4D-B13A-C156D78913FE}"/>
              </a:ext>
            </a:extLst>
          </p:cNvPr>
          <p:cNvSpPr>
            <a:spLocks noGrp="1"/>
          </p:cNvSpPr>
          <p:nvPr>
            <p:ph type="sldNum" sz="quarter" idx="16"/>
          </p:nvPr>
        </p:nvSpPr>
        <p:spPr/>
        <p:txBody>
          <a:bodyPr/>
          <a:lstStyle/>
          <a:p>
            <a:fld id="{294A09A9-5501-47C1-A89A-A340965A2BE2}" type="slidenum">
              <a:rPr lang="en-US" smtClean="0"/>
              <a:pPr/>
              <a:t>28</a:t>
            </a:fld>
            <a:endParaRPr lang="en-US" dirty="0">
              <a:latin typeface="+mn-lt"/>
            </a:endParaRPr>
          </a:p>
        </p:txBody>
      </p:sp>
      <p:sp>
        <p:nvSpPr>
          <p:cNvPr id="9" name="Content Placeholder 4">
            <a:extLst>
              <a:ext uri="{FF2B5EF4-FFF2-40B4-BE49-F238E27FC236}">
                <a16:creationId xmlns:a16="http://schemas.microsoft.com/office/drawing/2014/main" id="{F77F21BB-867F-B144-ADBB-37DD9486FA25}"/>
              </a:ext>
            </a:extLst>
          </p:cNvPr>
          <p:cNvSpPr>
            <a:spLocks noGrp="1"/>
          </p:cNvSpPr>
          <p:nvPr>
            <p:ph sz="half" idx="2"/>
          </p:nvPr>
        </p:nvSpPr>
        <p:spPr>
          <a:xfrm>
            <a:off x="964023" y="1371600"/>
            <a:ext cx="4827178" cy="4359124"/>
          </a:xfrm>
        </p:spPr>
        <p:txBody>
          <a:bodyPr>
            <a:normAutofit/>
          </a:bodyPr>
          <a:lstStyle/>
          <a:p>
            <a:pPr marL="0" indent="0">
              <a:buNone/>
            </a:pPr>
            <a:r>
              <a:rPr lang="en-US" sz="1800" dirty="0"/>
              <a:t>Since the foundation for all healthy habits – from nutrition to toothbrushing – is laid out during the preschool years, this is a great time to set the stage for a drug-free life.</a:t>
            </a:r>
          </a:p>
          <a:p>
            <a:pPr>
              <a:buFont typeface="Arial" panose="020B0604020202020204" pitchFamily="34" charset="0"/>
              <a:buChar char="•"/>
            </a:pPr>
            <a:r>
              <a:rPr lang="en-US" sz="1800" dirty="0"/>
              <a:t>Explain the importance of taking good care of our bodies</a:t>
            </a:r>
          </a:p>
          <a:p>
            <a:pPr>
              <a:buFont typeface="Arial" panose="020B0604020202020204" pitchFamily="34" charset="0"/>
              <a:buChar char="•"/>
            </a:pPr>
            <a:r>
              <a:rPr lang="en-US" sz="1800" dirty="0"/>
              <a:t>Celebrate your child’s decision-making skills</a:t>
            </a:r>
          </a:p>
          <a:p>
            <a:pPr>
              <a:buFont typeface="Arial" panose="020B0604020202020204" pitchFamily="34" charset="0"/>
              <a:buChar char="•"/>
            </a:pPr>
            <a:r>
              <a:rPr lang="en-US" sz="1800" dirty="0"/>
              <a:t>Help your child steer clear dangerous substances that exist in their immediate world</a:t>
            </a:r>
          </a:p>
          <a:p>
            <a:pPr>
              <a:buFont typeface="Arial" panose="020B0604020202020204" pitchFamily="34" charset="0"/>
              <a:buChar char="•"/>
            </a:pPr>
            <a:r>
              <a:rPr lang="en-US" sz="1800" dirty="0"/>
              <a:t>Turn frustration into a learning opportunity</a:t>
            </a:r>
          </a:p>
        </p:txBody>
      </p:sp>
      <p:sp>
        <p:nvSpPr>
          <p:cNvPr id="10" name="Content Placeholder 5">
            <a:extLst>
              <a:ext uri="{FF2B5EF4-FFF2-40B4-BE49-F238E27FC236}">
                <a16:creationId xmlns:a16="http://schemas.microsoft.com/office/drawing/2014/main" id="{4B0970D0-327D-2C48-ADDE-73E398A7EB73}"/>
              </a:ext>
            </a:extLst>
          </p:cNvPr>
          <p:cNvSpPr>
            <a:spLocks noGrp="1"/>
          </p:cNvSpPr>
          <p:nvPr>
            <p:ph sz="half" idx="13"/>
          </p:nvPr>
        </p:nvSpPr>
        <p:spPr>
          <a:xfrm>
            <a:off x="6362700" y="1371600"/>
            <a:ext cx="4756241" cy="4359124"/>
          </a:xfrm>
        </p:spPr>
        <p:txBody>
          <a:bodyPr>
            <a:normAutofit/>
          </a:bodyPr>
          <a:lstStyle/>
          <a:p>
            <a:pPr marL="0" indent="0">
              <a:buNone/>
            </a:pPr>
            <a:r>
              <a:rPr lang="en-US" sz="1800" dirty="0"/>
              <a:t>Children in this age group are still tied to family and eager to please, but they’re also beginning to explore their individuality.</a:t>
            </a:r>
          </a:p>
          <a:p>
            <a:pPr>
              <a:buFont typeface="Arial" panose="020B0604020202020204" pitchFamily="34" charset="0"/>
              <a:buChar char="•"/>
            </a:pPr>
            <a:r>
              <a:rPr lang="en-US" sz="1800" dirty="0"/>
              <a:t>Talk to your kids about the drug related messages they receive</a:t>
            </a:r>
          </a:p>
          <a:p>
            <a:pPr>
              <a:buFont typeface="Arial" panose="020B0604020202020204" pitchFamily="34" charset="0"/>
              <a:buChar char="•"/>
            </a:pPr>
            <a:r>
              <a:rPr lang="en-US" sz="1800" dirty="0"/>
              <a:t>Keep your discussions about substances on the present</a:t>
            </a:r>
          </a:p>
          <a:p>
            <a:pPr>
              <a:buFont typeface="Arial" panose="020B0604020202020204" pitchFamily="34" charset="0"/>
              <a:buChar char="•"/>
            </a:pPr>
            <a:r>
              <a:rPr lang="en-US" sz="1800" dirty="0"/>
              <a:t>Set clear rules and explain the reasons for your rules</a:t>
            </a:r>
          </a:p>
          <a:p>
            <a:pPr>
              <a:buFont typeface="Arial" panose="020B0604020202020204" pitchFamily="34" charset="0"/>
              <a:buChar char="•"/>
            </a:pPr>
            <a:r>
              <a:rPr lang="en-US" sz="1800" dirty="0"/>
              <a:t>Work on problem solving by helping them find long-lasting solutions</a:t>
            </a:r>
          </a:p>
          <a:p>
            <a:pPr>
              <a:buFont typeface="Arial" panose="020B0604020202020204" pitchFamily="34" charset="0"/>
              <a:buChar char="•"/>
            </a:pPr>
            <a:r>
              <a:rPr lang="en-US" sz="1800" dirty="0"/>
              <a:t>Give your kids the power to escape from situations that make them feel bad</a:t>
            </a:r>
          </a:p>
        </p:txBody>
      </p:sp>
      <p:sp>
        <p:nvSpPr>
          <p:cNvPr id="12" name="Text Placeholder 2">
            <a:extLst>
              <a:ext uri="{FF2B5EF4-FFF2-40B4-BE49-F238E27FC236}">
                <a16:creationId xmlns:a16="http://schemas.microsoft.com/office/drawing/2014/main" id="{57D53512-A3D1-6E40-BB98-0B56D95D02EA}"/>
              </a:ext>
            </a:extLst>
          </p:cNvPr>
          <p:cNvSpPr txBox="1">
            <a:spLocks/>
          </p:cNvSpPr>
          <p:nvPr/>
        </p:nvSpPr>
        <p:spPr>
          <a:xfrm>
            <a:off x="950976" y="285309"/>
            <a:ext cx="4827178" cy="603236"/>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1B3630"/>
                </a:solidFill>
                <a:latin typeface="+mj-lt"/>
              </a:rPr>
              <a:t>Preschool (2-4 Years)</a:t>
            </a:r>
          </a:p>
        </p:txBody>
      </p:sp>
      <p:sp>
        <p:nvSpPr>
          <p:cNvPr id="13" name="Text Placeholder 2">
            <a:extLst>
              <a:ext uri="{FF2B5EF4-FFF2-40B4-BE49-F238E27FC236}">
                <a16:creationId xmlns:a16="http://schemas.microsoft.com/office/drawing/2014/main" id="{2CBA90B6-1A0D-CE4B-B5F8-0580EF9A3F31}"/>
              </a:ext>
            </a:extLst>
          </p:cNvPr>
          <p:cNvSpPr txBox="1">
            <a:spLocks/>
          </p:cNvSpPr>
          <p:nvPr/>
        </p:nvSpPr>
        <p:spPr>
          <a:xfrm>
            <a:off x="6364224" y="283464"/>
            <a:ext cx="4827178" cy="603236"/>
          </a:xfrm>
          <a:prstGeom prst="rect">
            <a:avLst/>
          </a:prstGeom>
        </p:spPr>
        <p:txBody>
          <a:bodyPr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1B3630"/>
                </a:solidFill>
                <a:latin typeface="+mj-lt"/>
              </a:rPr>
              <a:t>Early Elementary (5-8 Years)</a:t>
            </a:r>
          </a:p>
        </p:txBody>
      </p:sp>
    </p:spTree>
    <p:extLst>
      <p:ext uri="{BB962C8B-B14F-4D97-AF65-F5344CB8AC3E}">
        <p14:creationId xmlns:p14="http://schemas.microsoft.com/office/powerpoint/2010/main" val="621721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4E252-FBF1-7644-B023-4E5092B09768}"/>
              </a:ext>
            </a:extLst>
          </p:cNvPr>
          <p:cNvSpPr>
            <a:spLocks noGrp="1"/>
          </p:cNvSpPr>
          <p:nvPr>
            <p:ph type="body" sz="quarter" idx="10"/>
          </p:nvPr>
        </p:nvSpPr>
        <p:spPr>
          <a:xfrm>
            <a:off x="952499" y="1325880"/>
            <a:ext cx="6505576" cy="4317683"/>
          </a:xfrm>
        </p:spPr>
        <p:txBody>
          <a:bodyPr/>
          <a:lstStyle/>
          <a:p>
            <a:r>
              <a:rPr lang="en-US" sz="1800" dirty="0"/>
              <a:t>Preteens on their quest to figure out their place in the world, tend to give their friends’ opinions a great deal of power. At the same time, they are starting to question their parents’ views and messages.</a:t>
            </a:r>
          </a:p>
          <a:p>
            <a:pPr marL="285750" indent="-285750">
              <a:buFont typeface="Arial" panose="020B0604020202020204" pitchFamily="34" charset="0"/>
              <a:buChar char="•"/>
            </a:pPr>
            <a:r>
              <a:rPr lang="en-US" sz="1800" dirty="0"/>
              <a:t>Make sure your child knows your rules – and that you’ll enforce the consequences if rules are broken</a:t>
            </a:r>
          </a:p>
          <a:p>
            <a:pPr marL="285750" indent="-285750">
              <a:buFont typeface="Arial" panose="020B0604020202020204" pitchFamily="34" charset="0"/>
              <a:buChar char="•"/>
            </a:pPr>
            <a:r>
              <a:rPr lang="en-US" sz="1800" dirty="0"/>
              <a:t>Kids who don’t know what to say when someone offers them drugs are more likely to give into peer pressure. Let your kids know that they can always use you as an excuse.</a:t>
            </a:r>
          </a:p>
          <a:p>
            <a:pPr marL="285750" indent="-285750">
              <a:buFont typeface="Arial" panose="020B0604020202020204" pitchFamily="34" charset="0"/>
              <a:buChar char="•"/>
            </a:pPr>
            <a:r>
              <a:rPr lang="en-US" sz="1800" dirty="0"/>
              <a:t>Feelings of insecurity, doubt, and pressure may creep in during puberty. Offset those feelings with a lot of positive comments about their personal strengths and who they are becoming as individuals.</a:t>
            </a:r>
          </a:p>
          <a:p>
            <a:pPr marL="285750" indent="-285750">
              <a:buFont typeface="Arial" panose="020B0604020202020204" pitchFamily="34" charset="0"/>
              <a:buChar char="•"/>
            </a:pPr>
            <a:r>
              <a:rPr lang="en-US" sz="1800" dirty="0"/>
              <a:t>Get to know your child’s friends – and their friends’ parents.</a:t>
            </a:r>
          </a:p>
        </p:txBody>
      </p:sp>
      <p:sp>
        <p:nvSpPr>
          <p:cNvPr id="3" name="Text Placeholder 2">
            <a:extLst>
              <a:ext uri="{FF2B5EF4-FFF2-40B4-BE49-F238E27FC236}">
                <a16:creationId xmlns:a16="http://schemas.microsoft.com/office/drawing/2014/main" id="{DFBF00F5-1A4D-3848-A2CF-C10A0ABB80E5}"/>
              </a:ext>
            </a:extLst>
          </p:cNvPr>
          <p:cNvSpPr>
            <a:spLocks noGrp="1"/>
          </p:cNvSpPr>
          <p:nvPr>
            <p:ph type="body" sz="quarter" idx="20"/>
          </p:nvPr>
        </p:nvSpPr>
        <p:spPr>
          <a:xfrm>
            <a:off x="952499" y="283464"/>
            <a:ext cx="4838700" cy="554682"/>
          </a:xfrm>
        </p:spPr>
        <p:txBody>
          <a:bodyPr/>
          <a:lstStyle/>
          <a:p>
            <a:pPr marL="0" indent="0"/>
            <a:r>
              <a:rPr lang="en-US" dirty="0"/>
              <a:t>Preteens (9-12 Years)</a:t>
            </a:r>
          </a:p>
        </p:txBody>
      </p:sp>
      <p:sp>
        <p:nvSpPr>
          <p:cNvPr id="4" name="Footer Placeholder 3">
            <a:extLst>
              <a:ext uri="{FF2B5EF4-FFF2-40B4-BE49-F238E27FC236}">
                <a16:creationId xmlns:a16="http://schemas.microsoft.com/office/drawing/2014/main" id="{A1B9C8AC-314D-C14E-ADC6-D6E2E50E6942}"/>
              </a:ext>
            </a:extLst>
          </p:cNvPr>
          <p:cNvSpPr>
            <a:spLocks noGrp="1"/>
          </p:cNvSpPr>
          <p:nvPr>
            <p:ph type="ftr" sz="quarter" idx="22"/>
          </p:nvPr>
        </p:nvSpPr>
        <p:spPr/>
        <p:txBody>
          <a:bodyPr/>
          <a:lstStyle/>
          <a:p>
            <a:r>
              <a:rPr lang="en-US" dirty="0"/>
              <a:t>Fundamentals of Vaping Prevention for Parents</a:t>
            </a:r>
          </a:p>
        </p:txBody>
      </p:sp>
      <p:sp>
        <p:nvSpPr>
          <p:cNvPr id="5" name="Slide Number Placeholder 4">
            <a:extLst>
              <a:ext uri="{FF2B5EF4-FFF2-40B4-BE49-F238E27FC236}">
                <a16:creationId xmlns:a16="http://schemas.microsoft.com/office/drawing/2014/main" id="{DBFD3594-8FCA-5548-B09A-4AE6C94BDBE5}"/>
              </a:ext>
            </a:extLst>
          </p:cNvPr>
          <p:cNvSpPr>
            <a:spLocks noGrp="1"/>
          </p:cNvSpPr>
          <p:nvPr>
            <p:ph type="sldNum" sz="quarter" idx="23"/>
          </p:nvPr>
        </p:nvSpPr>
        <p:spPr/>
        <p:txBody>
          <a:bodyPr/>
          <a:lstStyle/>
          <a:p>
            <a:fld id="{294A09A9-5501-47C1-A89A-A340965A2BE2}" type="slidenum">
              <a:rPr lang="en-US" smtClean="0"/>
              <a:pPr/>
              <a:t>29</a:t>
            </a:fld>
            <a:endParaRPr lang="en-US" dirty="0">
              <a:latin typeface="+mn-lt"/>
            </a:endParaRPr>
          </a:p>
        </p:txBody>
      </p:sp>
    </p:spTree>
    <p:extLst>
      <p:ext uri="{BB962C8B-B14F-4D97-AF65-F5344CB8AC3E}">
        <p14:creationId xmlns:p14="http://schemas.microsoft.com/office/powerpoint/2010/main" val="154496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CD480CF-FBE1-CC4C-823F-2DBB69642105}"/>
              </a:ext>
            </a:extLst>
          </p:cNvPr>
          <p:cNvSpPr>
            <a:spLocks noGrp="1"/>
          </p:cNvSpPr>
          <p:nvPr>
            <p:ph type="pic" sz="quarter" idx="13"/>
          </p:nvPr>
        </p:nvSpPr>
        <p:spPr>
          <a:xfrm>
            <a:off x="6096000" y="321237"/>
            <a:ext cx="5763259" cy="6215525"/>
          </a:xfrm>
        </p:spPr>
      </p:sp>
      <p:sp>
        <p:nvSpPr>
          <p:cNvPr id="3" name="Title 2">
            <a:extLst>
              <a:ext uri="{FF2B5EF4-FFF2-40B4-BE49-F238E27FC236}">
                <a16:creationId xmlns:a16="http://schemas.microsoft.com/office/drawing/2014/main" id="{A850D8BE-13E8-6D4B-8966-FB2F233BC182}"/>
              </a:ext>
            </a:extLst>
          </p:cNvPr>
          <p:cNvSpPr>
            <a:spLocks noGrp="1"/>
          </p:cNvSpPr>
          <p:nvPr>
            <p:ph type="title"/>
          </p:nvPr>
        </p:nvSpPr>
        <p:spPr>
          <a:xfrm>
            <a:off x="964023" y="1405543"/>
            <a:ext cx="4941477" cy="610863"/>
          </a:xfrm>
        </p:spPr>
        <p:txBody>
          <a:bodyPr>
            <a:normAutofit fontScale="90000"/>
          </a:bodyPr>
          <a:lstStyle/>
          <a:p>
            <a:r>
              <a:rPr lang="en-US" dirty="0">
                <a:highlight>
                  <a:srgbClr val="E39942"/>
                </a:highlight>
              </a:rPr>
              <a:t>Coalition Name or Local Prevention Council Municipality</a:t>
            </a:r>
          </a:p>
        </p:txBody>
      </p:sp>
      <p:sp>
        <p:nvSpPr>
          <p:cNvPr id="4" name="Text Placeholder 3">
            <a:extLst>
              <a:ext uri="{FF2B5EF4-FFF2-40B4-BE49-F238E27FC236}">
                <a16:creationId xmlns:a16="http://schemas.microsoft.com/office/drawing/2014/main" id="{1877B13E-9779-7F4A-8B2F-E5C0BBC3662E}"/>
              </a:ext>
            </a:extLst>
          </p:cNvPr>
          <p:cNvSpPr>
            <a:spLocks noGrp="1"/>
          </p:cNvSpPr>
          <p:nvPr>
            <p:ph type="body" sz="quarter" idx="11"/>
          </p:nvPr>
        </p:nvSpPr>
        <p:spPr/>
        <p:txBody>
          <a:bodyPr/>
          <a:lstStyle/>
          <a:p>
            <a:pPr marL="285750" indent="-285750">
              <a:buFont typeface="Arial" panose="020B0604020202020204" pitchFamily="34" charset="0"/>
              <a:buChar char="•"/>
            </a:pPr>
            <a:r>
              <a:rPr lang="en-US" sz="1800" dirty="0">
                <a:highlight>
                  <a:srgbClr val="E39942"/>
                </a:highlight>
              </a:rPr>
              <a:t>Coalition and/or LPC Description or Mission</a:t>
            </a:r>
          </a:p>
          <a:p>
            <a:pPr marL="285750" indent="-285750">
              <a:buFont typeface="Arial" panose="020B0604020202020204" pitchFamily="34" charset="0"/>
              <a:buChar char="•"/>
            </a:pPr>
            <a:r>
              <a:rPr lang="en-US" sz="1800" dirty="0">
                <a:highlight>
                  <a:srgbClr val="E39942"/>
                </a:highlight>
              </a:rPr>
              <a:t>Affiliate Organization Name</a:t>
            </a:r>
          </a:p>
          <a:p>
            <a:pPr marL="285750" indent="-285750">
              <a:buFont typeface="Arial" panose="020B0604020202020204" pitchFamily="34" charset="0"/>
              <a:buChar char="•"/>
            </a:pPr>
            <a:r>
              <a:rPr lang="en-US" sz="1800" dirty="0">
                <a:highlight>
                  <a:srgbClr val="E39942"/>
                </a:highlight>
              </a:rPr>
              <a:t>Contact Info</a:t>
            </a:r>
          </a:p>
          <a:p>
            <a:pPr marL="285750" indent="-285750">
              <a:buFont typeface="Arial" panose="020B0604020202020204" pitchFamily="34" charset="0"/>
              <a:buChar char="•"/>
            </a:pPr>
            <a:r>
              <a:rPr lang="en-US" sz="1800" dirty="0">
                <a:highlight>
                  <a:srgbClr val="E39942"/>
                </a:highlight>
              </a:rPr>
              <a:t>Additional Info</a:t>
            </a:r>
          </a:p>
          <a:p>
            <a:pPr marL="971550" lvl="1" indent="-285750"/>
            <a:r>
              <a:rPr lang="en-US" sz="1800" dirty="0">
                <a:highlight>
                  <a:srgbClr val="E39942"/>
                </a:highlight>
              </a:rPr>
              <a:t>How to participate or join?</a:t>
            </a:r>
          </a:p>
          <a:p>
            <a:pPr marL="971550" lvl="1" indent="-285750"/>
            <a:r>
              <a:rPr lang="en-US" sz="1800" dirty="0">
                <a:highlight>
                  <a:srgbClr val="E39942"/>
                </a:highlight>
              </a:rPr>
              <a:t>When you meet?</a:t>
            </a:r>
          </a:p>
          <a:p>
            <a:endParaRPr lang="en-US" dirty="0"/>
          </a:p>
        </p:txBody>
      </p:sp>
      <p:sp>
        <p:nvSpPr>
          <p:cNvPr id="6" name="Footer Placeholder 5">
            <a:extLst>
              <a:ext uri="{FF2B5EF4-FFF2-40B4-BE49-F238E27FC236}">
                <a16:creationId xmlns:a16="http://schemas.microsoft.com/office/drawing/2014/main" id="{F2DFE836-8169-6940-A005-7DD1CC32758E}"/>
              </a:ext>
            </a:extLst>
          </p:cNvPr>
          <p:cNvSpPr>
            <a:spLocks noGrp="1"/>
          </p:cNvSpPr>
          <p:nvPr>
            <p:ph type="ftr" sz="quarter" idx="15"/>
          </p:nvPr>
        </p:nvSpPr>
        <p:spPr/>
        <p:txBody>
          <a:bodyPr/>
          <a:lstStyle/>
          <a:p>
            <a:r>
              <a:rPr lang="en-US" dirty="0"/>
              <a:t>Fundamentals of Vaping Prevention for Parents</a:t>
            </a:r>
          </a:p>
        </p:txBody>
      </p:sp>
      <p:sp>
        <p:nvSpPr>
          <p:cNvPr id="7" name="Slide Number Placeholder 6">
            <a:extLst>
              <a:ext uri="{FF2B5EF4-FFF2-40B4-BE49-F238E27FC236}">
                <a16:creationId xmlns:a16="http://schemas.microsoft.com/office/drawing/2014/main" id="{BD21FA58-6466-2344-834A-3CCF536F4501}"/>
              </a:ext>
            </a:extLst>
          </p:cNvPr>
          <p:cNvSpPr>
            <a:spLocks noGrp="1"/>
          </p:cNvSpPr>
          <p:nvPr>
            <p:ph type="sldNum" sz="quarter" idx="16"/>
          </p:nvPr>
        </p:nvSpPr>
        <p:spPr/>
        <p:txBody>
          <a:bodyPr/>
          <a:lstStyle/>
          <a:p>
            <a:fld id="{294A09A9-5501-47C1-A89A-A340965A2BE2}" type="slidenum">
              <a:rPr lang="en-US" smtClean="0"/>
              <a:pPr/>
              <a:t>3</a:t>
            </a:fld>
            <a:endParaRPr lang="en-US" dirty="0">
              <a:latin typeface="+mn-lt"/>
            </a:endParaRPr>
          </a:p>
        </p:txBody>
      </p:sp>
    </p:spTree>
    <p:extLst>
      <p:ext uri="{BB962C8B-B14F-4D97-AF65-F5344CB8AC3E}">
        <p14:creationId xmlns:p14="http://schemas.microsoft.com/office/powerpoint/2010/main" val="3289356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5FA0CDA-E20D-6F43-A777-869D3BE3E035}"/>
              </a:ext>
            </a:extLst>
          </p:cNvPr>
          <p:cNvSpPr>
            <a:spLocks noGrp="1"/>
          </p:cNvSpPr>
          <p:nvPr>
            <p:ph type="ftr" sz="quarter" idx="15"/>
          </p:nvPr>
        </p:nvSpPr>
        <p:spPr/>
        <p:txBody>
          <a:bodyPr/>
          <a:lstStyle/>
          <a:p>
            <a:r>
              <a:rPr lang="en-US" dirty="0"/>
              <a:t>Fundamentals of Vaping Prevention for Parents</a:t>
            </a:r>
          </a:p>
        </p:txBody>
      </p:sp>
      <p:sp>
        <p:nvSpPr>
          <p:cNvPr id="7" name="Slide Number Placeholder 6">
            <a:extLst>
              <a:ext uri="{FF2B5EF4-FFF2-40B4-BE49-F238E27FC236}">
                <a16:creationId xmlns:a16="http://schemas.microsoft.com/office/drawing/2014/main" id="{89A4A2FE-CD96-464D-BEFA-05E6B7008F0A}"/>
              </a:ext>
            </a:extLst>
          </p:cNvPr>
          <p:cNvSpPr>
            <a:spLocks noGrp="1"/>
          </p:cNvSpPr>
          <p:nvPr>
            <p:ph type="sldNum" sz="quarter" idx="16"/>
          </p:nvPr>
        </p:nvSpPr>
        <p:spPr/>
        <p:txBody>
          <a:bodyPr/>
          <a:lstStyle/>
          <a:p>
            <a:fld id="{294A09A9-5501-47C1-A89A-A340965A2BE2}" type="slidenum">
              <a:rPr lang="en-US" smtClean="0"/>
              <a:pPr/>
              <a:t>30</a:t>
            </a:fld>
            <a:endParaRPr lang="en-US" dirty="0">
              <a:latin typeface="+mn-lt"/>
            </a:endParaRPr>
          </a:p>
        </p:txBody>
      </p:sp>
      <p:sp>
        <p:nvSpPr>
          <p:cNvPr id="8" name="Text Placeholder 2">
            <a:extLst>
              <a:ext uri="{FF2B5EF4-FFF2-40B4-BE49-F238E27FC236}">
                <a16:creationId xmlns:a16="http://schemas.microsoft.com/office/drawing/2014/main" id="{1B826FF5-2C0F-BA46-BC7D-ABCF1E5D843C}"/>
              </a:ext>
            </a:extLst>
          </p:cNvPr>
          <p:cNvSpPr txBox="1">
            <a:spLocks/>
          </p:cNvSpPr>
          <p:nvPr/>
        </p:nvSpPr>
        <p:spPr>
          <a:xfrm>
            <a:off x="952498" y="283464"/>
            <a:ext cx="4941477" cy="61086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spc="0" dirty="0">
                <a:solidFill>
                  <a:srgbClr val="1B3630"/>
                </a:solidFill>
              </a:rPr>
              <a:t>Teens (13-18 Years)</a:t>
            </a:r>
          </a:p>
        </p:txBody>
      </p:sp>
      <p:sp>
        <p:nvSpPr>
          <p:cNvPr id="9" name="Text Placeholder 2">
            <a:extLst>
              <a:ext uri="{FF2B5EF4-FFF2-40B4-BE49-F238E27FC236}">
                <a16:creationId xmlns:a16="http://schemas.microsoft.com/office/drawing/2014/main" id="{1745FB07-D453-E34D-9106-989869301D85}"/>
              </a:ext>
            </a:extLst>
          </p:cNvPr>
          <p:cNvSpPr txBox="1">
            <a:spLocks/>
          </p:cNvSpPr>
          <p:nvPr/>
        </p:nvSpPr>
        <p:spPr>
          <a:xfrm>
            <a:off x="952501" y="1325880"/>
            <a:ext cx="7777162" cy="4803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t>This is a pivotal time for parents in helping kids make positive choices when faced with drugs and alcohol. Teens are a savvy bunch when it come to this topic, and the need details and reality- driven  messages from parents.</a:t>
            </a:r>
          </a:p>
          <a:p>
            <a:pPr marL="285750" indent="-285750">
              <a:lnSpc>
                <a:spcPct val="100000"/>
              </a:lnSpc>
            </a:pPr>
            <a:r>
              <a:rPr lang="en-US" sz="1800" dirty="0"/>
              <a:t>Make sure your teen knows your rules and the consequences for breaking those rules – and, most importantly, that you really will enforce those consequences if the rules are broken.</a:t>
            </a:r>
          </a:p>
          <a:p>
            <a:pPr marL="285750" indent="-285750">
              <a:lnSpc>
                <a:spcPct val="100000"/>
              </a:lnSpc>
            </a:pPr>
            <a:r>
              <a:rPr lang="en-US" sz="1800" dirty="0"/>
              <a:t>Make it clear that you disapprove of all alcohol, tobacco, and drug use</a:t>
            </a:r>
          </a:p>
          <a:p>
            <a:pPr marL="285750" indent="-285750">
              <a:lnSpc>
                <a:spcPct val="100000"/>
              </a:lnSpc>
            </a:pPr>
            <a:r>
              <a:rPr lang="en-US" sz="1800" dirty="0"/>
              <a:t>Share with our teen all the things you find wonderful about them. </a:t>
            </a:r>
          </a:p>
          <a:p>
            <a:pPr marL="285750" indent="-285750">
              <a:lnSpc>
                <a:spcPct val="100000"/>
              </a:lnSpc>
            </a:pPr>
            <a:r>
              <a:rPr lang="en-US" sz="1800" dirty="0"/>
              <a:t>Show interest in and discuss your child’s daily ups and downs. </a:t>
            </a:r>
          </a:p>
          <a:p>
            <a:pPr marL="285750" indent="-285750">
              <a:lnSpc>
                <a:spcPct val="100000"/>
              </a:lnSpc>
            </a:pPr>
            <a:r>
              <a:rPr lang="en-US" sz="1800" dirty="0"/>
              <a:t>Don’t just leave your child’s drug education up to school. </a:t>
            </a:r>
          </a:p>
          <a:p>
            <a:pPr marL="285750" indent="-285750">
              <a:lnSpc>
                <a:spcPct val="100000"/>
              </a:lnSpc>
            </a:pPr>
            <a:r>
              <a:rPr lang="en-US" sz="1800" dirty="0"/>
              <a:t>Be sure you explain the danger in mixing drugs, such as opioids with alcohol. </a:t>
            </a:r>
          </a:p>
          <a:p>
            <a:pPr marL="285750" indent="-285750">
              <a:lnSpc>
                <a:spcPct val="100000"/>
              </a:lnSpc>
            </a:pPr>
            <a:r>
              <a:rPr lang="en-US" sz="1800" dirty="0"/>
              <a:t>Help your teen create and EXIT PLAN in case he or she is offered or faced with a difficult decision about substances use.</a:t>
            </a:r>
          </a:p>
        </p:txBody>
      </p:sp>
      <p:sp>
        <p:nvSpPr>
          <p:cNvPr id="10" name="Content Placeholder 3">
            <a:extLst>
              <a:ext uri="{FF2B5EF4-FFF2-40B4-BE49-F238E27FC236}">
                <a16:creationId xmlns:a16="http://schemas.microsoft.com/office/drawing/2014/main" id="{FDC43542-CEB9-2B46-9BEB-4BAA7E517E97}"/>
              </a:ext>
            </a:extLst>
          </p:cNvPr>
          <p:cNvSpPr txBox="1">
            <a:spLocks/>
          </p:cNvSpPr>
          <p:nvPr/>
        </p:nvSpPr>
        <p:spPr>
          <a:xfrm>
            <a:off x="8729663" y="1485901"/>
            <a:ext cx="2971800" cy="4486275"/>
          </a:xfrm>
          <a:prstGeom prst="rect">
            <a:avLst/>
          </a:prstGeom>
          <a:solidFill>
            <a:srgbClr val="E39942"/>
          </a:solidFill>
          <a:ln w="50800">
            <a:solidFill>
              <a:srgbClr val="E39942"/>
            </a:solidFill>
          </a:ln>
          <a:effectLst>
            <a:outerShdw blurRad="50800" dist="38100" dir="2700000" algn="tl" rotWithShape="0">
              <a:prstClr val="black">
                <a:alpha val="40000"/>
              </a:prstClr>
            </a:outerShdw>
          </a:effectLst>
        </p:spPr>
        <p:txBody>
          <a:bodyPr vert="horz" lIns="91440" tIns="91440" rIns="91440" bIns="91440" rtlCol="0" anchor="ctr"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1B3630"/>
                </a:solidFill>
              </a:rPr>
              <a:t>Exit Plan</a:t>
            </a:r>
          </a:p>
          <a:p>
            <a:pPr>
              <a:buFont typeface="Wingdings" pitchFamily="2" charset="2"/>
              <a:buChar char="ü"/>
            </a:pPr>
            <a:r>
              <a:rPr lang="en-US" sz="1800" dirty="0"/>
              <a:t>Practice ways of saying NO firmly</a:t>
            </a:r>
          </a:p>
          <a:p>
            <a:pPr>
              <a:buFont typeface="Wingdings" pitchFamily="2" charset="2"/>
              <a:buChar char="ü"/>
            </a:pPr>
            <a:r>
              <a:rPr lang="en-US" sz="1800" dirty="0"/>
              <a:t>Leave the situation</a:t>
            </a:r>
          </a:p>
          <a:p>
            <a:pPr>
              <a:buFont typeface="Wingdings" pitchFamily="2" charset="2"/>
              <a:buChar char="ü"/>
            </a:pPr>
            <a:r>
              <a:rPr lang="en-US" sz="1800" dirty="0"/>
              <a:t>Create a code word if your teen calls you and would like to be picked up</a:t>
            </a:r>
          </a:p>
          <a:p>
            <a:pPr>
              <a:buFont typeface="Wingdings" pitchFamily="2" charset="2"/>
              <a:buChar char="ü"/>
            </a:pPr>
            <a:r>
              <a:rPr lang="en-US" sz="1800" dirty="0"/>
              <a:t>Praise when your teen takes steps to leave a situation and communicates with you on the reasons, fostering trust</a:t>
            </a:r>
          </a:p>
        </p:txBody>
      </p:sp>
    </p:spTree>
    <p:extLst>
      <p:ext uri="{BB962C8B-B14F-4D97-AF65-F5344CB8AC3E}">
        <p14:creationId xmlns:p14="http://schemas.microsoft.com/office/powerpoint/2010/main" val="1439932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2E35E8-EFB8-494A-970F-64F7E20519DE}"/>
              </a:ext>
            </a:extLst>
          </p:cNvPr>
          <p:cNvSpPr>
            <a:spLocks noGrp="1"/>
          </p:cNvSpPr>
          <p:nvPr>
            <p:ph type="ftr" sz="quarter" idx="22"/>
          </p:nvPr>
        </p:nvSpPr>
        <p:spPr/>
        <p:txBody>
          <a:bodyPr/>
          <a:lstStyle/>
          <a:p>
            <a:r>
              <a:rPr lang="en-US" dirty="0"/>
              <a:t>Fundamentals of Vaping Prevention for Parents</a:t>
            </a:r>
          </a:p>
        </p:txBody>
      </p:sp>
      <p:sp>
        <p:nvSpPr>
          <p:cNvPr id="3" name="Slide Number Placeholder 2">
            <a:extLst>
              <a:ext uri="{FF2B5EF4-FFF2-40B4-BE49-F238E27FC236}">
                <a16:creationId xmlns:a16="http://schemas.microsoft.com/office/drawing/2014/main" id="{1F1AD1C8-A27F-B04D-9A87-9E2434DF1219}"/>
              </a:ext>
            </a:extLst>
          </p:cNvPr>
          <p:cNvSpPr>
            <a:spLocks noGrp="1"/>
          </p:cNvSpPr>
          <p:nvPr>
            <p:ph type="sldNum" sz="quarter" idx="23"/>
          </p:nvPr>
        </p:nvSpPr>
        <p:spPr/>
        <p:txBody>
          <a:bodyPr/>
          <a:lstStyle/>
          <a:p>
            <a:fld id="{294A09A9-5501-47C1-A89A-A340965A2BE2}" type="slidenum">
              <a:rPr lang="en-US" smtClean="0"/>
              <a:pPr/>
              <a:t>31</a:t>
            </a:fld>
            <a:endParaRPr lang="en-US" dirty="0">
              <a:latin typeface="+mn-lt"/>
            </a:endParaRPr>
          </a:p>
        </p:txBody>
      </p:sp>
      <p:sp>
        <p:nvSpPr>
          <p:cNvPr id="15" name="Text Placeholder 2">
            <a:extLst>
              <a:ext uri="{FF2B5EF4-FFF2-40B4-BE49-F238E27FC236}">
                <a16:creationId xmlns:a16="http://schemas.microsoft.com/office/drawing/2014/main" id="{8217AAA5-3DB3-5E44-98DC-7D63CDC935D9}"/>
              </a:ext>
            </a:extLst>
          </p:cNvPr>
          <p:cNvSpPr txBox="1">
            <a:spLocks/>
          </p:cNvSpPr>
          <p:nvPr/>
        </p:nvSpPr>
        <p:spPr>
          <a:xfrm>
            <a:off x="952498" y="283464"/>
            <a:ext cx="4941477"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spc="0" dirty="0">
                <a:solidFill>
                  <a:srgbClr val="1B3630"/>
                </a:solidFill>
              </a:rPr>
              <a:t>Young Adults (19-24 Years)</a:t>
            </a:r>
          </a:p>
        </p:txBody>
      </p:sp>
      <p:sp>
        <p:nvSpPr>
          <p:cNvPr id="17" name="Text Placeholder 2">
            <a:extLst>
              <a:ext uri="{FF2B5EF4-FFF2-40B4-BE49-F238E27FC236}">
                <a16:creationId xmlns:a16="http://schemas.microsoft.com/office/drawing/2014/main" id="{A70049C2-D63F-C84F-B176-74AD671179EF}"/>
              </a:ext>
            </a:extLst>
          </p:cNvPr>
          <p:cNvSpPr txBox="1">
            <a:spLocks/>
          </p:cNvSpPr>
          <p:nvPr/>
        </p:nvSpPr>
        <p:spPr>
          <a:xfrm>
            <a:off x="952498" y="1286244"/>
            <a:ext cx="8305802" cy="48859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Whether your young adults is heading to college, the military, or into the workforce, they are taking their first steps towards greater independence. As decisions are discussed it remains just as important to keep talking with them about substance use and the possible consequences to their well-being.</a:t>
            </a:r>
          </a:p>
          <a:p>
            <a:pPr marL="285750" indent="-285750"/>
            <a:r>
              <a:rPr lang="en-US" sz="1600" dirty="0"/>
              <a:t>Keep in touch and talk overall about their choices and decisions. </a:t>
            </a:r>
          </a:p>
          <a:p>
            <a:pPr marL="285750" indent="-285750"/>
            <a:r>
              <a:rPr lang="en-US" sz="1600" dirty="0"/>
              <a:t>Point out the resources available to them wherever they are headed, who to contact for help from counseling staff or advisors, specific extra curricular groups and housing choices. </a:t>
            </a:r>
          </a:p>
          <a:p>
            <a:pPr marL="285750" indent="-285750"/>
            <a:r>
              <a:rPr lang="en-US" sz="1600" dirty="0"/>
              <a:t>Point out the dangers of substances today being more concentrated, the dangers of mixing substances, and how substances’ concentration can be obscured</a:t>
            </a:r>
          </a:p>
          <a:p>
            <a:pPr marL="285750" indent="-285750"/>
            <a:r>
              <a:rPr lang="en-US" sz="1600" dirty="0"/>
              <a:t>Discuss how to handle situations where substances may arise in their new environments. </a:t>
            </a:r>
          </a:p>
          <a:p>
            <a:pPr marL="285750" indent="-285750"/>
            <a:r>
              <a:rPr lang="en-US" sz="1600" dirty="0"/>
              <a:t>Ensure they are aware of the employee benefits or programs and polices if going into the workplace. </a:t>
            </a:r>
          </a:p>
          <a:p>
            <a:pPr marL="285750" indent="-285750"/>
            <a:r>
              <a:rPr lang="en-US" sz="1600" dirty="0"/>
              <a:t>If headed to college, make sure they know the school’s policies and resources on campus. </a:t>
            </a:r>
          </a:p>
          <a:p>
            <a:pPr marL="285750" indent="-285750"/>
            <a:r>
              <a:rPr lang="en-US" sz="1600" dirty="0"/>
              <a:t>If headed to the military, Military One Source provides family resources in prevention, treatment and counseling. </a:t>
            </a:r>
          </a:p>
          <a:p>
            <a:pPr marL="285750" indent="-285750"/>
            <a:r>
              <a:rPr lang="en-US" sz="1600" dirty="0"/>
              <a:t>If your child is injured or needs surgery, ensure they know what questions to ask around pain management options. </a:t>
            </a:r>
          </a:p>
        </p:txBody>
      </p:sp>
      <p:sp>
        <p:nvSpPr>
          <p:cNvPr id="19" name="Content Placeholder 3">
            <a:extLst>
              <a:ext uri="{FF2B5EF4-FFF2-40B4-BE49-F238E27FC236}">
                <a16:creationId xmlns:a16="http://schemas.microsoft.com/office/drawing/2014/main" id="{C6526D66-7530-C64E-A413-EE1145F199CA}"/>
              </a:ext>
            </a:extLst>
          </p:cNvPr>
          <p:cNvSpPr txBox="1">
            <a:spLocks/>
          </p:cNvSpPr>
          <p:nvPr/>
        </p:nvSpPr>
        <p:spPr>
          <a:xfrm>
            <a:off x="9258300" y="1657350"/>
            <a:ext cx="2737142" cy="4100513"/>
          </a:xfrm>
          <a:prstGeom prst="rect">
            <a:avLst/>
          </a:prstGeom>
          <a:solidFill>
            <a:schemeClr val="tx1"/>
          </a:solidFill>
          <a:ln w="50800">
            <a:solidFill>
              <a:srgbClr val="1B3630"/>
            </a:solidFill>
          </a:ln>
          <a:effectLst>
            <a:outerShdw blurRad="50800" dist="38100" dir="2700000" algn="tl" rotWithShape="0">
              <a:prstClr val="black">
                <a:alpha val="40000"/>
              </a:prstClr>
            </a:outerShdw>
          </a:effectLst>
        </p:spPr>
        <p:txBody>
          <a:bodyPr vert="horz" lIns="182880" tIns="182880" rIns="182880" bIns="182880" rtlCol="0" anchor="ctr"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800" b="1" dirty="0"/>
              <a:t>Know that your young adults still needs guidance, support and understanding as they make this transition and to be comfortable broaching these subjects with them on a regular basis.</a:t>
            </a:r>
          </a:p>
        </p:txBody>
      </p:sp>
    </p:spTree>
    <p:extLst>
      <p:ext uri="{BB962C8B-B14F-4D97-AF65-F5344CB8AC3E}">
        <p14:creationId xmlns:p14="http://schemas.microsoft.com/office/powerpoint/2010/main" val="1644392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riting implement, stationary, plastic, variety&#10;&#10;Description automatically generated">
            <a:extLst>
              <a:ext uri="{FF2B5EF4-FFF2-40B4-BE49-F238E27FC236}">
                <a16:creationId xmlns:a16="http://schemas.microsoft.com/office/drawing/2014/main" id="{4E6424D9-09D8-5144-83F3-E1B9B4561A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92457" y="1245900"/>
            <a:ext cx="6903086" cy="4366200"/>
          </a:xfrm>
          <a:prstGeom prst="rect">
            <a:avLst/>
          </a:prstGeom>
          <a:noFill/>
        </p:spPr>
      </p:pic>
      <p:sp>
        <p:nvSpPr>
          <p:cNvPr id="3" name="Title 2">
            <a:extLst>
              <a:ext uri="{FF2B5EF4-FFF2-40B4-BE49-F238E27FC236}">
                <a16:creationId xmlns:a16="http://schemas.microsoft.com/office/drawing/2014/main" id="{C93697F7-EA1E-5549-A8F7-9C7911C3ABB9}"/>
              </a:ext>
            </a:extLst>
          </p:cNvPr>
          <p:cNvSpPr>
            <a:spLocks noGrp="1"/>
          </p:cNvSpPr>
          <p:nvPr>
            <p:ph type="title"/>
          </p:nvPr>
        </p:nvSpPr>
        <p:spPr>
          <a:xfrm>
            <a:off x="964023" y="879063"/>
            <a:ext cx="4941477" cy="610863"/>
          </a:xfrm>
        </p:spPr>
        <p:txBody>
          <a:bodyPr vert="horz" lIns="0" tIns="0" rIns="0" bIns="0" rtlCol="0" anchor="b" anchorCtr="0">
            <a:noAutofit/>
          </a:bodyPr>
          <a:lstStyle/>
          <a:p>
            <a:r>
              <a:rPr lang="en-US" sz="2100" b="1" i="0" kern="1200" spc="100" baseline="0" dirty="0">
                <a:latin typeface="+mj-lt"/>
                <a:ea typeface="+mj-ea"/>
                <a:cs typeface="+mj-cs"/>
              </a:rPr>
              <a:t>Section 5: Resources</a:t>
            </a:r>
          </a:p>
        </p:txBody>
      </p:sp>
      <p:sp>
        <p:nvSpPr>
          <p:cNvPr id="7" name="TextBox 6">
            <a:extLst>
              <a:ext uri="{FF2B5EF4-FFF2-40B4-BE49-F238E27FC236}">
                <a16:creationId xmlns:a16="http://schemas.microsoft.com/office/drawing/2014/main" id="{2B475A2A-F443-0C46-8B9B-92A65A54CF1B}"/>
              </a:ext>
            </a:extLst>
          </p:cNvPr>
          <p:cNvSpPr txBox="1"/>
          <p:nvPr/>
        </p:nvSpPr>
        <p:spPr>
          <a:xfrm>
            <a:off x="952499" y="2289363"/>
            <a:ext cx="4572001" cy="2795232"/>
          </a:xfrm>
          <a:prstGeom prst="rect">
            <a:avLst/>
          </a:prstGeom>
        </p:spPr>
        <p:txBody>
          <a:bodyPr vert="horz" lIns="0" tIns="0" rIns="0" bIns="0" numCol="1" rtlCol="0">
            <a:normAutofit/>
          </a:bodyPr>
          <a:lstStyle/>
          <a:p>
            <a:pPr marL="285750" indent="-285750">
              <a:lnSpc>
                <a:spcPct val="90000"/>
              </a:lnSpc>
              <a:spcBef>
                <a:spcPts val="1000"/>
              </a:spcBef>
              <a:buFont typeface="Arial" panose="020B0604020202020204" pitchFamily="34" charset="0"/>
              <a:buChar char="•"/>
            </a:pPr>
            <a:r>
              <a:rPr lang="en-US" b="0" i="0" kern="1200" dirty="0">
                <a:solidFill>
                  <a:schemeClr val="bg1"/>
                </a:solidFill>
                <a:latin typeface="+mn-lt"/>
                <a:ea typeface="+mn-ea"/>
                <a:cs typeface="+mn-cs"/>
              </a:rPr>
              <a:t>Resources by Environmental Level</a:t>
            </a:r>
          </a:p>
          <a:p>
            <a:pPr marL="742950" lvl="1" indent="-285750">
              <a:lnSpc>
                <a:spcPct val="90000"/>
              </a:lnSpc>
              <a:spcBef>
                <a:spcPts val="1000"/>
              </a:spcBef>
              <a:buFont typeface="Arial" panose="020B0604020202020204" pitchFamily="34" charset="0"/>
              <a:buChar char="•"/>
            </a:pPr>
            <a:r>
              <a:rPr lang="en-US" dirty="0">
                <a:solidFill>
                  <a:schemeClr val="bg1"/>
                </a:solidFill>
              </a:rPr>
              <a:t>Home | Schools | Communities</a:t>
            </a:r>
          </a:p>
          <a:p>
            <a:pPr marL="285750" indent="-285750">
              <a:lnSpc>
                <a:spcPct val="90000"/>
              </a:lnSpc>
              <a:spcBef>
                <a:spcPts val="1000"/>
              </a:spcBef>
              <a:buFont typeface="Arial" panose="020B0604020202020204" pitchFamily="34" charset="0"/>
              <a:buChar char="•"/>
            </a:pPr>
            <a:r>
              <a:rPr lang="en-US" dirty="0">
                <a:solidFill>
                  <a:schemeClr val="bg1"/>
                </a:solidFill>
              </a:rPr>
              <a:t>General Vaping Prevention</a:t>
            </a:r>
          </a:p>
          <a:p>
            <a:pPr marL="285750" indent="-285750">
              <a:lnSpc>
                <a:spcPct val="90000"/>
              </a:lnSpc>
              <a:spcBef>
                <a:spcPts val="1000"/>
              </a:spcBef>
              <a:buFont typeface="Arial" panose="020B0604020202020204" pitchFamily="34" charset="0"/>
              <a:buChar char="•"/>
            </a:pPr>
            <a:r>
              <a:rPr lang="en-US" dirty="0">
                <a:solidFill>
                  <a:schemeClr val="bg1"/>
                </a:solidFill>
              </a:rPr>
              <a:t>Vaping &amp; Tobacco Cessation Programs</a:t>
            </a:r>
          </a:p>
          <a:p>
            <a:pPr marL="285750" indent="-285750">
              <a:lnSpc>
                <a:spcPct val="90000"/>
              </a:lnSpc>
              <a:spcBef>
                <a:spcPts val="1000"/>
              </a:spcBef>
              <a:buFont typeface="Arial" panose="020B0604020202020204" pitchFamily="34" charset="0"/>
              <a:buChar char="•"/>
            </a:pPr>
            <a:r>
              <a:rPr lang="en-US" dirty="0">
                <a:solidFill>
                  <a:schemeClr val="bg1"/>
                </a:solidFill>
              </a:rPr>
              <a:t>State Prevention Resources</a:t>
            </a:r>
          </a:p>
        </p:txBody>
      </p:sp>
      <p:sp>
        <p:nvSpPr>
          <p:cNvPr id="5" name="Footer Placeholder 4">
            <a:extLst>
              <a:ext uri="{FF2B5EF4-FFF2-40B4-BE49-F238E27FC236}">
                <a16:creationId xmlns:a16="http://schemas.microsoft.com/office/drawing/2014/main" id="{22787A8B-3ECC-B944-AD05-41E5670C32A8}"/>
              </a:ext>
            </a:extLst>
          </p:cNvPr>
          <p:cNvSpPr>
            <a:spLocks noGrp="1"/>
          </p:cNvSpPr>
          <p:nvPr>
            <p:ph type="ftr" sz="quarter" idx="15"/>
          </p:nvPr>
        </p:nvSpPr>
        <p:spPr>
          <a:xfrm>
            <a:off x="1494790" y="6332220"/>
            <a:ext cx="1497330" cy="247651"/>
          </a:xfrm>
        </p:spPr>
        <p:txBody>
          <a:bodyPr vert="horz" lIns="0" tIns="0" rIns="0" bIns="0" rtlCol="0" anchor="t" anchorCtr="0">
            <a:noAutofit/>
          </a:bodyPr>
          <a:lstStyle/>
          <a:p>
            <a:r>
              <a:rPr lang="en-US" dirty="0"/>
              <a:t>Fundamentals of Vaping Prevention for Parents</a:t>
            </a:r>
          </a:p>
        </p:txBody>
      </p:sp>
      <p:sp>
        <p:nvSpPr>
          <p:cNvPr id="6" name="Slide Number Placeholder 5">
            <a:extLst>
              <a:ext uri="{FF2B5EF4-FFF2-40B4-BE49-F238E27FC236}">
                <a16:creationId xmlns:a16="http://schemas.microsoft.com/office/drawing/2014/main" id="{77AB7FC7-BC58-5E4A-A873-332F500FFB86}"/>
              </a:ext>
            </a:extLst>
          </p:cNvPr>
          <p:cNvSpPr>
            <a:spLocks noGrp="1"/>
          </p:cNvSpPr>
          <p:nvPr>
            <p:ph type="sldNum" sz="quarter" idx="16"/>
          </p:nvPr>
        </p:nvSpPr>
        <p:spPr>
          <a:xfrm>
            <a:off x="971550" y="6332220"/>
            <a:ext cx="523240" cy="247651"/>
          </a:xfrm>
        </p:spPr>
        <p:txBody>
          <a:bodyPr vert="horz" lIns="0" tIns="0" rIns="0" bIns="0" rtlCol="0" anchor="t" anchorCtr="0">
            <a:normAutofit/>
          </a:bodyPr>
          <a:lstStyle/>
          <a:p>
            <a:pPr>
              <a:spcAft>
                <a:spcPts val="600"/>
              </a:spcAft>
            </a:pPr>
            <a:fld id="{294A09A9-5501-47C1-A89A-A340965A2BE2}" type="slidenum">
              <a:rPr lang="en-US" smtClean="0"/>
              <a:pPr>
                <a:spcAft>
                  <a:spcPts val="600"/>
                </a:spcAft>
              </a:pPr>
              <a:t>32</a:t>
            </a:fld>
            <a:endParaRPr lang="en-US"/>
          </a:p>
        </p:txBody>
      </p:sp>
    </p:spTree>
    <p:extLst>
      <p:ext uri="{BB962C8B-B14F-4D97-AF65-F5344CB8AC3E}">
        <p14:creationId xmlns:p14="http://schemas.microsoft.com/office/powerpoint/2010/main" val="792681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19463A5-D904-9D45-B59D-DCCEB0893061}"/>
              </a:ext>
            </a:extLst>
          </p:cNvPr>
          <p:cNvSpPr>
            <a:spLocks noGrp="1"/>
          </p:cNvSpPr>
          <p:nvPr>
            <p:ph type="title"/>
          </p:nvPr>
        </p:nvSpPr>
        <p:spPr>
          <a:xfrm>
            <a:off x="964023" y="879063"/>
            <a:ext cx="8874244" cy="610863"/>
          </a:xfrm>
        </p:spPr>
        <p:txBody>
          <a:bodyPr>
            <a:noAutofit/>
          </a:bodyPr>
          <a:lstStyle/>
          <a:p>
            <a:r>
              <a:rPr lang="en-US" dirty="0"/>
              <a:t>Resources by Environmental Level</a:t>
            </a:r>
          </a:p>
        </p:txBody>
      </p:sp>
      <p:sp>
        <p:nvSpPr>
          <p:cNvPr id="22" name="Text Placeholder 2">
            <a:extLst>
              <a:ext uri="{FF2B5EF4-FFF2-40B4-BE49-F238E27FC236}">
                <a16:creationId xmlns:a16="http://schemas.microsoft.com/office/drawing/2014/main" id="{C536F675-399E-514F-AD3D-ABF7EB400549}"/>
              </a:ext>
            </a:extLst>
          </p:cNvPr>
          <p:cNvSpPr>
            <a:spLocks noGrp="1"/>
          </p:cNvSpPr>
          <p:nvPr>
            <p:ph type="body" idx="1"/>
          </p:nvPr>
        </p:nvSpPr>
        <p:spPr>
          <a:xfrm>
            <a:off x="952500" y="1980011"/>
            <a:ext cx="3036477" cy="504232"/>
          </a:xfrm>
        </p:spPr>
        <p:txBody>
          <a:bodyPr/>
          <a:lstStyle/>
          <a:p>
            <a:r>
              <a:rPr lang="en-US" dirty="0"/>
              <a:t>Parents</a:t>
            </a:r>
          </a:p>
        </p:txBody>
      </p:sp>
      <p:sp>
        <p:nvSpPr>
          <p:cNvPr id="23" name="Content Placeholder 3">
            <a:extLst>
              <a:ext uri="{FF2B5EF4-FFF2-40B4-BE49-F238E27FC236}">
                <a16:creationId xmlns:a16="http://schemas.microsoft.com/office/drawing/2014/main" id="{4996E0EE-20BB-5E4E-BBF7-86DEFB4CA0A4}"/>
              </a:ext>
            </a:extLst>
          </p:cNvPr>
          <p:cNvSpPr>
            <a:spLocks noGrp="1"/>
          </p:cNvSpPr>
          <p:nvPr>
            <p:ph sz="half" idx="2"/>
          </p:nvPr>
        </p:nvSpPr>
        <p:spPr>
          <a:xfrm>
            <a:off x="952500" y="2255639"/>
            <a:ext cx="3036477" cy="3494693"/>
          </a:xfrm>
        </p:spPr>
        <p:txBody>
          <a:bodyPr>
            <a:normAutofit fontScale="92500" lnSpcReduction="10000"/>
          </a:bodyPr>
          <a:lstStyle/>
          <a:p>
            <a:r>
              <a:rPr lang="en-US" dirty="0">
                <a:hlinkClick r:id="rId2"/>
              </a:rPr>
              <a:t>Know the Risks - E-Cigarettes &amp; Young People</a:t>
            </a:r>
            <a:endParaRPr lang="en-US" dirty="0"/>
          </a:p>
          <a:p>
            <a:r>
              <a:rPr lang="en-US" dirty="0">
                <a:hlinkClick r:id="rId3"/>
              </a:rPr>
              <a:t>CATCH My Breath - Parent Resources</a:t>
            </a:r>
            <a:endParaRPr lang="en-US" dirty="0"/>
          </a:p>
          <a:p>
            <a:r>
              <a:rPr lang="en-US" dirty="0">
                <a:hlinkClick r:id="rId4"/>
              </a:rPr>
              <a:t>FDA Tobacco Products Information</a:t>
            </a:r>
            <a:endParaRPr lang="en-US" dirty="0"/>
          </a:p>
          <a:p>
            <a:r>
              <a:rPr lang="en-US" dirty="0">
                <a:hlinkClick r:id="rId5"/>
              </a:rPr>
              <a:t>CDC E-Cigarettes</a:t>
            </a:r>
            <a:endParaRPr lang="en-US" dirty="0"/>
          </a:p>
          <a:p>
            <a:r>
              <a:rPr lang="en-US" dirty="0">
                <a:hlinkClick r:id="rId6"/>
              </a:rPr>
              <a:t>Youth Activities by Scholastic</a:t>
            </a:r>
            <a:endParaRPr lang="en-US" dirty="0"/>
          </a:p>
          <a:p>
            <a:r>
              <a:rPr lang="en-US" dirty="0">
                <a:hlinkClick r:id="rId7"/>
              </a:rPr>
              <a:t>How to talk to your kids about vaping? - American Lung Association</a:t>
            </a:r>
            <a:endParaRPr lang="en-US" dirty="0"/>
          </a:p>
          <a:p>
            <a:r>
              <a:rPr lang="en-US" dirty="0">
                <a:hlinkClick r:id="" action="ppaction://hlinkshowjump?jump=nextslide"/>
              </a:rPr>
              <a:t>Cruise Into Communications Videos on Next Slide</a:t>
            </a:r>
            <a:endParaRPr lang="en-US" dirty="0"/>
          </a:p>
        </p:txBody>
      </p:sp>
      <p:sp>
        <p:nvSpPr>
          <p:cNvPr id="24" name="Text Placeholder 4">
            <a:extLst>
              <a:ext uri="{FF2B5EF4-FFF2-40B4-BE49-F238E27FC236}">
                <a16:creationId xmlns:a16="http://schemas.microsoft.com/office/drawing/2014/main" id="{E1E4B77E-EBB9-7149-AE45-FBF8421CCFF6}"/>
              </a:ext>
            </a:extLst>
          </p:cNvPr>
          <p:cNvSpPr>
            <a:spLocks noGrp="1"/>
          </p:cNvSpPr>
          <p:nvPr>
            <p:ph type="body" idx="10"/>
          </p:nvPr>
        </p:nvSpPr>
        <p:spPr>
          <a:xfrm>
            <a:off x="4569372" y="1980011"/>
            <a:ext cx="3036477" cy="404216"/>
          </a:xfrm>
        </p:spPr>
        <p:txBody>
          <a:bodyPr/>
          <a:lstStyle/>
          <a:p>
            <a:r>
              <a:rPr lang="en-US" dirty="0"/>
              <a:t>Schools</a:t>
            </a:r>
          </a:p>
        </p:txBody>
      </p:sp>
      <p:sp>
        <p:nvSpPr>
          <p:cNvPr id="25" name="Content Placeholder 5">
            <a:extLst>
              <a:ext uri="{FF2B5EF4-FFF2-40B4-BE49-F238E27FC236}">
                <a16:creationId xmlns:a16="http://schemas.microsoft.com/office/drawing/2014/main" id="{D1B07047-B950-594B-B295-DBE3CBBC70B9}"/>
              </a:ext>
            </a:extLst>
          </p:cNvPr>
          <p:cNvSpPr>
            <a:spLocks noGrp="1"/>
          </p:cNvSpPr>
          <p:nvPr>
            <p:ph sz="half" idx="11"/>
          </p:nvPr>
        </p:nvSpPr>
        <p:spPr>
          <a:xfrm>
            <a:off x="4569372" y="2255639"/>
            <a:ext cx="3050628" cy="4373757"/>
          </a:xfrm>
        </p:spPr>
        <p:txBody>
          <a:bodyPr>
            <a:normAutofit fontScale="92500" lnSpcReduction="20000"/>
          </a:bodyPr>
          <a:lstStyle/>
          <a:p>
            <a:r>
              <a:rPr lang="en-US" dirty="0">
                <a:hlinkClick r:id="rId8"/>
              </a:rPr>
              <a:t>Truth Initiative – Youth Vaping Curriculum</a:t>
            </a:r>
            <a:endParaRPr lang="en-US" dirty="0"/>
          </a:p>
          <a:p>
            <a:r>
              <a:rPr lang="en-US" dirty="0">
                <a:hlinkClick r:id="rId9"/>
              </a:rPr>
              <a:t>Stanford Tobacco Prevention Toolkit, Curriculum</a:t>
            </a:r>
            <a:endParaRPr lang="en-US" dirty="0"/>
          </a:p>
          <a:p>
            <a:r>
              <a:rPr lang="en-US" dirty="0">
                <a:hlinkClick r:id="rId10"/>
              </a:rPr>
              <a:t>CATCH My Breath, Prevention Curriculum</a:t>
            </a:r>
            <a:endParaRPr lang="en-US" dirty="0"/>
          </a:p>
          <a:p>
            <a:r>
              <a:rPr lang="en-US" dirty="0"/>
              <a:t>Alternative to Suspension Programs</a:t>
            </a:r>
          </a:p>
          <a:p>
            <a:pPr lvl="1"/>
            <a:r>
              <a:rPr lang="en-US" dirty="0">
                <a:hlinkClick r:id="rId11"/>
              </a:rPr>
              <a:t>ASPIRE: A Smoking Prevention Interactive Experience</a:t>
            </a:r>
            <a:endParaRPr lang="en-US" dirty="0"/>
          </a:p>
          <a:p>
            <a:pPr lvl="1"/>
            <a:r>
              <a:rPr lang="en-US" dirty="0">
                <a:hlinkClick r:id="rId12"/>
              </a:rPr>
              <a:t>Stanford Tobacco Prevention Toolkit’s Alternative to Suspension Program</a:t>
            </a:r>
            <a:endParaRPr lang="en-US" dirty="0"/>
          </a:p>
          <a:p>
            <a:pPr lvl="1"/>
            <a:r>
              <a:rPr lang="en-US" dirty="0">
                <a:hlinkClick r:id="rId13"/>
              </a:rPr>
              <a:t>American Lung Association – Alternative to Suspension</a:t>
            </a:r>
            <a:endParaRPr lang="en-US" dirty="0"/>
          </a:p>
          <a:p>
            <a:r>
              <a:rPr lang="en-US" dirty="0">
                <a:hlinkClick r:id="rId14"/>
              </a:rPr>
              <a:t>Disposing of E-Cigarette Waste | Public Health Law Center</a:t>
            </a:r>
            <a:endParaRPr lang="en-US" dirty="0"/>
          </a:p>
          <a:p>
            <a:r>
              <a:rPr lang="en-US" dirty="0">
                <a:hlinkClick r:id="rId15"/>
              </a:rPr>
              <a:t>American Lung Association – Vape-Free Schools Initiative</a:t>
            </a:r>
            <a:endParaRPr lang="en-US" dirty="0"/>
          </a:p>
        </p:txBody>
      </p:sp>
      <p:sp>
        <p:nvSpPr>
          <p:cNvPr id="26" name="Text Placeholder 6">
            <a:extLst>
              <a:ext uri="{FF2B5EF4-FFF2-40B4-BE49-F238E27FC236}">
                <a16:creationId xmlns:a16="http://schemas.microsoft.com/office/drawing/2014/main" id="{683ED64E-1994-4A49-8624-B1BE39CF16AF}"/>
              </a:ext>
            </a:extLst>
          </p:cNvPr>
          <p:cNvSpPr>
            <a:spLocks noGrp="1"/>
          </p:cNvSpPr>
          <p:nvPr>
            <p:ph type="body" idx="12"/>
          </p:nvPr>
        </p:nvSpPr>
        <p:spPr>
          <a:xfrm>
            <a:off x="8186244" y="1980011"/>
            <a:ext cx="3036477" cy="404216"/>
          </a:xfrm>
        </p:spPr>
        <p:txBody>
          <a:bodyPr/>
          <a:lstStyle/>
          <a:p>
            <a:r>
              <a:rPr lang="en-US" dirty="0"/>
              <a:t>Communities</a:t>
            </a:r>
          </a:p>
        </p:txBody>
      </p:sp>
      <p:sp>
        <p:nvSpPr>
          <p:cNvPr id="27" name="Content Placeholder 7">
            <a:extLst>
              <a:ext uri="{FF2B5EF4-FFF2-40B4-BE49-F238E27FC236}">
                <a16:creationId xmlns:a16="http://schemas.microsoft.com/office/drawing/2014/main" id="{A8E77488-F610-DD4E-8988-D5EC251BA123}"/>
              </a:ext>
            </a:extLst>
          </p:cNvPr>
          <p:cNvSpPr>
            <a:spLocks noGrp="1"/>
          </p:cNvSpPr>
          <p:nvPr>
            <p:ph sz="half" idx="13"/>
          </p:nvPr>
        </p:nvSpPr>
        <p:spPr>
          <a:xfrm>
            <a:off x="8172093" y="2255639"/>
            <a:ext cx="3036477" cy="3900600"/>
          </a:xfrm>
        </p:spPr>
        <p:txBody>
          <a:bodyPr>
            <a:normAutofit fontScale="92500" lnSpcReduction="20000"/>
          </a:bodyPr>
          <a:lstStyle/>
          <a:p>
            <a:r>
              <a:rPr lang="en-US" dirty="0">
                <a:hlinkClick r:id="rId16"/>
              </a:rPr>
              <a:t>Policy Playbook for E-Cigarettes - Public Health Law Center</a:t>
            </a:r>
            <a:endParaRPr lang="en-US" dirty="0"/>
          </a:p>
          <a:p>
            <a:pPr lvl="1"/>
            <a:r>
              <a:rPr lang="en-US" dirty="0">
                <a:hlinkClick r:id="rId17"/>
              </a:rPr>
              <a:t>Guided Video Presentation</a:t>
            </a:r>
            <a:endParaRPr lang="en-US" dirty="0"/>
          </a:p>
          <a:p>
            <a:pPr lvl="2"/>
            <a:r>
              <a:rPr lang="en-US" dirty="0"/>
              <a:t>Licensing Laws and Policies</a:t>
            </a:r>
          </a:p>
          <a:p>
            <a:pPr lvl="2"/>
            <a:r>
              <a:rPr lang="en-US" dirty="0"/>
              <a:t>Use Restrictions</a:t>
            </a:r>
          </a:p>
          <a:p>
            <a:pPr lvl="2"/>
            <a:r>
              <a:rPr lang="en-US" dirty="0"/>
              <a:t>Pricing Policies</a:t>
            </a:r>
          </a:p>
          <a:p>
            <a:r>
              <a:rPr lang="en-US" dirty="0">
                <a:hlinkClick r:id="rId18"/>
              </a:rPr>
              <a:t>E-Cigarette – Excise Tax Options</a:t>
            </a:r>
            <a:endParaRPr lang="en-US" dirty="0"/>
          </a:p>
          <a:p>
            <a:r>
              <a:rPr lang="en-US" dirty="0">
                <a:hlinkClick r:id="rId19"/>
              </a:rPr>
              <a:t>Tobacco &amp; E-Cig Point of Sale – Regulating Retailers for Public Health</a:t>
            </a:r>
            <a:endParaRPr lang="en-US" dirty="0"/>
          </a:p>
          <a:p>
            <a:r>
              <a:rPr lang="en-US" dirty="0">
                <a:hlinkClick r:id="rId20"/>
              </a:rPr>
              <a:t>States &amp; Municipalities with Laws Regulating Use of E-Cigarettes | American Nonsmokers’ Rights Foundation</a:t>
            </a:r>
            <a:endParaRPr lang="en-US" dirty="0"/>
          </a:p>
          <a:p>
            <a:r>
              <a:rPr lang="en-US" dirty="0">
                <a:hlinkClick r:id="rId21"/>
              </a:rPr>
              <a:t>Increasing Tobacco Prices through Non-Tax Approaches</a:t>
            </a:r>
            <a:endParaRPr lang="en-US" dirty="0"/>
          </a:p>
        </p:txBody>
      </p:sp>
      <p:sp>
        <p:nvSpPr>
          <p:cNvPr id="28" name="Footer Placeholder 9">
            <a:extLst>
              <a:ext uri="{FF2B5EF4-FFF2-40B4-BE49-F238E27FC236}">
                <a16:creationId xmlns:a16="http://schemas.microsoft.com/office/drawing/2014/main" id="{64612A62-DD8B-4D44-AAF7-9CA10A6B7826}"/>
              </a:ext>
            </a:extLst>
          </p:cNvPr>
          <p:cNvSpPr>
            <a:spLocks noGrp="1"/>
          </p:cNvSpPr>
          <p:nvPr>
            <p:ph type="ftr" sz="quarter" idx="15"/>
          </p:nvPr>
        </p:nvSpPr>
        <p:spPr>
          <a:xfrm>
            <a:off x="1494790" y="6332220"/>
            <a:ext cx="1497330" cy="247651"/>
          </a:xfrm>
        </p:spPr>
        <p:txBody>
          <a:bodyPr/>
          <a:lstStyle/>
          <a:p>
            <a:r>
              <a:rPr lang="en-US" dirty="0"/>
              <a:t>Fundamentals of Vaping Prevention for Parents</a:t>
            </a:r>
          </a:p>
        </p:txBody>
      </p:sp>
      <p:sp>
        <p:nvSpPr>
          <p:cNvPr id="29" name="Slide Number Placeholder 10">
            <a:extLst>
              <a:ext uri="{FF2B5EF4-FFF2-40B4-BE49-F238E27FC236}">
                <a16:creationId xmlns:a16="http://schemas.microsoft.com/office/drawing/2014/main" id="{7EF76030-C97B-6C48-B313-7AA86EE3DB57}"/>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33</a:t>
            </a:fld>
            <a:endParaRPr lang="en-US" dirty="0">
              <a:latin typeface="+mn-lt"/>
            </a:endParaRPr>
          </a:p>
        </p:txBody>
      </p:sp>
    </p:spTree>
    <p:extLst>
      <p:ext uri="{BB962C8B-B14F-4D97-AF65-F5344CB8AC3E}">
        <p14:creationId xmlns:p14="http://schemas.microsoft.com/office/powerpoint/2010/main" val="838260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ECA6-B06F-CA4B-8FFC-466876B312A5}"/>
              </a:ext>
            </a:extLst>
          </p:cNvPr>
          <p:cNvSpPr>
            <a:spLocks noGrp="1"/>
          </p:cNvSpPr>
          <p:nvPr>
            <p:ph type="title"/>
          </p:nvPr>
        </p:nvSpPr>
        <p:spPr/>
        <p:txBody>
          <a:bodyPr/>
          <a:lstStyle/>
          <a:p>
            <a:r>
              <a:rPr lang="en-US" dirty="0"/>
              <a:t>Vaping Resources</a:t>
            </a:r>
          </a:p>
        </p:txBody>
      </p:sp>
      <p:sp>
        <p:nvSpPr>
          <p:cNvPr id="3" name="Text Placeholder 2">
            <a:extLst>
              <a:ext uri="{FF2B5EF4-FFF2-40B4-BE49-F238E27FC236}">
                <a16:creationId xmlns:a16="http://schemas.microsoft.com/office/drawing/2014/main" id="{FE5EB947-D3E7-AF43-9B24-823FB638D62B}"/>
              </a:ext>
            </a:extLst>
          </p:cNvPr>
          <p:cNvSpPr>
            <a:spLocks noGrp="1"/>
          </p:cNvSpPr>
          <p:nvPr>
            <p:ph type="body" sz="quarter" idx="10"/>
          </p:nvPr>
        </p:nvSpPr>
        <p:spPr>
          <a:xfrm>
            <a:off x="971550" y="2344984"/>
            <a:ext cx="4838700" cy="574318"/>
          </a:xfrm>
        </p:spPr>
        <p:txBody>
          <a:bodyPr/>
          <a:lstStyle/>
          <a:p>
            <a:r>
              <a:rPr lang="en-US" dirty="0"/>
              <a:t>Tips on having prevention conversations with:</a:t>
            </a:r>
          </a:p>
          <a:p>
            <a:r>
              <a:rPr lang="en-US" dirty="0">
                <a:hlinkClick r:id="rId2"/>
              </a:rPr>
              <a:t>Teens </a:t>
            </a:r>
            <a:r>
              <a:rPr lang="en-US" dirty="0"/>
              <a:t>| </a:t>
            </a:r>
            <a:r>
              <a:rPr lang="en-US" dirty="0">
                <a:hlinkClick r:id="rId3"/>
              </a:rPr>
              <a:t>Young Adults</a:t>
            </a:r>
            <a:r>
              <a:rPr lang="en-US" dirty="0"/>
              <a:t> | </a:t>
            </a:r>
            <a:r>
              <a:rPr lang="en-US" dirty="0">
                <a:hlinkClick r:id="rId4"/>
              </a:rPr>
              <a:t>Pre-Teens</a:t>
            </a:r>
            <a:endParaRPr lang="en-US" dirty="0"/>
          </a:p>
        </p:txBody>
      </p:sp>
      <p:sp>
        <p:nvSpPr>
          <p:cNvPr id="4" name="Text Placeholder 3">
            <a:extLst>
              <a:ext uri="{FF2B5EF4-FFF2-40B4-BE49-F238E27FC236}">
                <a16:creationId xmlns:a16="http://schemas.microsoft.com/office/drawing/2014/main" id="{324BBE8D-94D7-EE47-A7F1-4033A81C3768}"/>
              </a:ext>
            </a:extLst>
          </p:cNvPr>
          <p:cNvSpPr>
            <a:spLocks noGrp="1"/>
          </p:cNvSpPr>
          <p:nvPr>
            <p:ph type="body" sz="quarter" idx="12"/>
          </p:nvPr>
        </p:nvSpPr>
        <p:spPr>
          <a:xfrm>
            <a:off x="971550" y="2024836"/>
            <a:ext cx="4838700" cy="315915"/>
          </a:xfrm>
        </p:spPr>
        <p:txBody>
          <a:bodyPr/>
          <a:lstStyle/>
          <a:p>
            <a:r>
              <a:rPr lang="en-US" dirty="0"/>
              <a:t>Cruise into Communication Messages</a:t>
            </a:r>
          </a:p>
        </p:txBody>
      </p:sp>
      <p:sp>
        <p:nvSpPr>
          <p:cNvPr id="5" name="Text Placeholder 4">
            <a:extLst>
              <a:ext uri="{FF2B5EF4-FFF2-40B4-BE49-F238E27FC236}">
                <a16:creationId xmlns:a16="http://schemas.microsoft.com/office/drawing/2014/main" id="{CA7D4155-1861-924B-A256-0FBB00F377A6}"/>
              </a:ext>
            </a:extLst>
          </p:cNvPr>
          <p:cNvSpPr>
            <a:spLocks noGrp="1"/>
          </p:cNvSpPr>
          <p:nvPr>
            <p:ph type="body" sz="quarter" idx="13"/>
          </p:nvPr>
        </p:nvSpPr>
        <p:spPr>
          <a:xfrm>
            <a:off x="964023" y="3471864"/>
            <a:ext cx="4838700" cy="2071686"/>
          </a:xfrm>
        </p:spPr>
        <p:txBody>
          <a:bodyPr/>
          <a:lstStyle/>
          <a:p>
            <a:r>
              <a:rPr lang="en-US" dirty="0"/>
              <a:t>The Vaping Resources Committee’s goal is to gather, consolidate, and where necessary, create fact-based effective resources for consistent use across the state to address the vaping crisis in Connecticut:</a:t>
            </a:r>
          </a:p>
          <a:p>
            <a:r>
              <a:rPr lang="en-US" dirty="0">
                <a:hlinkClick r:id="rId5"/>
              </a:rPr>
              <a:t>Resource Webpage</a:t>
            </a:r>
            <a:endParaRPr lang="en-US" dirty="0"/>
          </a:p>
          <a:p>
            <a:r>
              <a:rPr lang="en-US" dirty="0">
                <a:hlinkClick r:id="rId6"/>
              </a:rPr>
              <a:t>TTASC What You Should Know About Vaping Video</a:t>
            </a:r>
            <a:endParaRPr lang="en-US" dirty="0"/>
          </a:p>
          <a:p>
            <a:r>
              <a:rPr lang="en-US" dirty="0">
                <a:hlinkClick r:id="rId7"/>
              </a:rPr>
              <a:t>TTASC Prevention 101 Training Presentation</a:t>
            </a:r>
            <a:endParaRPr lang="en-US" dirty="0"/>
          </a:p>
        </p:txBody>
      </p:sp>
      <p:sp>
        <p:nvSpPr>
          <p:cNvPr id="6" name="Text Placeholder 5">
            <a:extLst>
              <a:ext uri="{FF2B5EF4-FFF2-40B4-BE49-F238E27FC236}">
                <a16:creationId xmlns:a16="http://schemas.microsoft.com/office/drawing/2014/main" id="{52D93DF5-F3E2-7C4A-B85E-0505A908F473}"/>
              </a:ext>
            </a:extLst>
          </p:cNvPr>
          <p:cNvSpPr>
            <a:spLocks noGrp="1"/>
          </p:cNvSpPr>
          <p:nvPr>
            <p:ph type="body" sz="quarter" idx="14"/>
          </p:nvPr>
        </p:nvSpPr>
        <p:spPr>
          <a:xfrm>
            <a:off x="971550" y="3155949"/>
            <a:ext cx="4838700" cy="315915"/>
          </a:xfrm>
        </p:spPr>
        <p:txBody>
          <a:bodyPr/>
          <a:lstStyle/>
          <a:p>
            <a:r>
              <a:rPr lang="en-US" dirty="0"/>
              <a:t>Connecticut Vaping Resource Committee</a:t>
            </a:r>
          </a:p>
        </p:txBody>
      </p:sp>
      <p:sp>
        <p:nvSpPr>
          <p:cNvPr id="9" name="Text Placeholder 8">
            <a:extLst>
              <a:ext uri="{FF2B5EF4-FFF2-40B4-BE49-F238E27FC236}">
                <a16:creationId xmlns:a16="http://schemas.microsoft.com/office/drawing/2014/main" id="{E77F6837-2414-A947-98A8-0CCD7B2BCDDE}"/>
              </a:ext>
            </a:extLst>
          </p:cNvPr>
          <p:cNvSpPr>
            <a:spLocks noGrp="1"/>
          </p:cNvSpPr>
          <p:nvPr>
            <p:ph type="body" sz="quarter" idx="17"/>
          </p:nvPr>
        </p:nvSpPr>
        <p:spPr>
          <a:xfrm>
            <a:off x="6399647" y="2340864"/>
            <a:ext cx="4838700" cy="574318"/>
          </a:xfrm>
        </p:spPr>
        <p:txBody>
          <a:bodyPr/>
          <a:lstStyle/>
          <a:p>
            <a:r>
              <a:rPr lang="en-US" dirty="0">
                <a:hlinkClick r:id="rId8"/>
              </a:rPr>
              <a:t>TTASC Cannabis – Changing the Conversation Between Youth &amp; Adults</a:t>
            </a:r>
            <a:endParaRPr lang="en-US" dirty="0"/>
          </a:p>
          <a:p>
            <a:r>
              <a:rPr lang="en-US" dirty="0">
                <a:hlinkClick r:id="rId9"/>
              </a:rPr>
              <a:t>EmpoweringParents – How to Talk to Your Child About Cannabis: 4 Responses for Parents</a:t>
            </a:r>
            <a:endParaRPr lang="en-US" dirty="0"/>
          </a:p>
          <a:p>
            <a:r>
              <a:rPr lang="en-US" dirty="0">
                <a:hlinkClick r:id="rId10"/>
              </a:rPr>
              <a:t>How Cannabis Legalization Could Change The Way Parents Talk to Their Kids About Pot</a:t>
            </a:r>
            <a:endParaRPr lang="en-US" dirty="0"/>
          </a:p>
          <a:p>
            <a:r>
              <a:rPr lang="en-US" dirty="0">
                <a:hlinkClick r:id="rId11"/>
              </a:rPr>
              <a:t>New England Prevention Technology Transfer Center | Summary of Cannabis Law</a:t>
            </a:r>
            <a:endParaRPr lang="en-US" dirty="0"/>
          </a:p>
        </p:txBody>
      </p:sp>
      <p:sp>
        <p:nvSpPr>
          <p:cNvPr id="10" name="Text Placeholder 9">
            <a:extLst>
              <a:ext uri="{FF2B5EF4-FFF2-40B4-BE49-F238E27FC236}">
                <a16:creationId xmlns:a16="http://schemas.microsoft.com/office/drawing/2014/main" id="{3554E639-D431-6F44-ADF9-EF9A7B3F5C4D}"/>
              </a:ext>
            </a:extLst>
          </p:cNvPr>
          <p:cNvSpPr>
            <a:spLocks noGrp="1"/>
          </p:cNvSpPr>
          <p:nvPr>
            <p:ph type="body" sz="quarter" idx="18"/>
          </p:nvPr>
        </p:nvSpPr>
        <p:spPr>
          <a:xfrm>
            <a:off x="6399647" y="2020824"/>
            <a:ext cx="4838700" cy="315915"/>
          </a:xfrm>
        </p:spPr>
        <p:txBody>
          <a:bodyPr/>
          <a:lstStyle/>
          <a:p>
            <a:r>
              <a:rPr lang="en-US" dirty="0"/>
              <a:t>Cannabis Prevention</a:t>
            </a:r>
          </a:p>
        </p:txBody>
      </p:sp>
      <p:sp>
        <p:nvSpPr>
          <p:cNvPr id="14" name="Footer Placeholder 13">
            <a:extLst>
              <a:ext uri="{FF2B5EF4-FFF2-40B4-BE49-F238E27FC236}">
                <a16:creationId xmlns:a16="http://schemas.microsoft.com/office/drawing/2014/main" id="{C5418E63-B95C-2045-A302-1B05E3D4053B}"/>
              </a:ext>
            </a:extLst>
          </p:cNvPr>
          <p:cNvSpPr>
            <a:spLocks noGrp="1"/>
          </p:cNvSpPr>
          <p:nvPr>
            <p:ph type="ftr" sz="quarter" idx="22"/>
          </p:nvPr>
        </p:nvSpPr>
        <p:spPr/>
        <p:txBody>
          <a:bodyPr/>
          <a:lstStyle/>
          <a:p>
            <a:r>
              <a:rPr lang="en-US" b="0" dirty="0"/>
              <a:t>Fundamentals of Vaping Prevention for Parents</a:t>
            </a:r>
          </a:p>
        </p:txBody>
      </p:sp>
      <p:sp>
        <p:nvSpPr>
          <p:cNvPr id="15" name="Slide Number Placeholder 14">
            <a:extLst>
              <a:ext uri="{FF2B5EF4-FFF2-40B4-BE49-F238E27FC236}">
                <a16:creationId xmlns:a16="http://schemas.microsoft.com/office/drawing/2014/main" id="{249228E5-5DCC-F041-A43E-D1F0639D1D08}"/>
              </a:ext>
            </a:extLst>
          </p:cNvPr>
          <p:cNvSpPr>
            <a:spLocks noGrp="1"/>
          </p:cNvSpPr>
          <p:nvPr>
            <p:ph type="sldNum" sz="quarter" idx="23"/>
          </p:nvPr>
        </p:nvSpPr>
        <p:spPr/>
        <p:txBody>
          <a:bodyPr/>
          <a:lstStyle/>
          <a:p>
            <a:fld id="{294A09A9-5501-47C1-A89A-A340965A2BE2}" type="slidenum">
              <a:rPr lang="en-US" smtClean="0"/>
              <a:pPr/>
              <a:t>34</a:t>
            </a:fld>
            <a:endParaRPr lang="en-US" dirty="0">
              <a:latin typeface="+mn-lt"/>
            </a:endParaRPr>
          </a:p>
        </p:txBody>
      </p:sp>
      <p:sp>
        <p:nvSpPr>
          <p:cNvPr id="11" name="Text Placeholder 5">
            <a:extLst>
              <a:ext uri="{FF2B5EF4-FFF2-40B4-BE49-F238E27FC236}">
                <a16:creationId xmlns:a16="http://schemas.microsoft.com/office/drawing/2014/main" id="{02B91448-349D-1546-952A-9D44980E883D}"/>
              </a:ext>
            </a:extLst>
          </p:cNvPr>
          <p:cNvSpPr txBox="1">
            <a:spLocks/>
          </p:cNvSpPr>
          <p:nvPr/>
        </p:nvSpPr>
        <p:spPr>
          <a:xfrm>
            <a:off x="6389277" y="4714866"/>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Prevention Program</a:t>
            </a:r>
          </a:p>
        </p:txBody>
      </p:sp>
      <p:sp>
        <p:nvSpPr>
          <p:cNvPr id="12" name="Text Placeholder 4">
            <a:extLst>
              <a:ext uri="{FF2B5EF4-FFF2-40B4-BE49-F238E27FC236}">
                <a16:creationId xmlns:a16="http://schemas.microsoft.com/office/drawing/2014/main" id="{6CE0A316-EBAC-D040-B71D-4D21434A8CCA}"/>
              </a:ext>
            </a:extLst>
          </p:cNvPr>
          <p:cNvSpPr txBox="1">
            <a:spLocks/>
          </p:cNvSpPr>
          <p:nvPr/>
        </p:nvSpPr>
        <p:spPr>
          <a:xfrm>
            <a:off x="6399647" y="5030781"/>
            <a:ext cx="4838700" cy="1549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12"/>
              </a:rPr>
              <a:t>INDEPTH – The Intervention for Nicotine Dependence: Education, Prevention, Tobacco and Health is a facilitated four-session program.</a:t>
            </a:r>
            <a:endParaRPr lang="en-US" dirty="0"/>
          </a:p>
          <a:p>
            <a:r>
              <a:rPr lang="en-US" dirty="0">
                <a:hlinkClick r:id="rId13"/>
              </a:rPr>
              <a:t>Not On Tobacco – Is a voluntary 10-session cognitive-behavioral change program that encourages voluntary change for youth.</a:t>
            </a:r>
            <a:endParaRPr lang="en-US" dirty="0"/>
          </a:p>
        </p:txBody>
      </p:sp>
    </p:spTree>
    <p:extLst>
      <p:ext uri="{BB962C8B-B14F-4D97-AF65-F5344CB8AC3E}">
        <p14:creationId xmlns:p14="http://schemas.microsoft.com/office/powerpoint/2010/main" val="2472908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E85353-2D59-4947-91D0-4B3FC8C132E4}"/>
              </a:ext>
            </a:extLst>
          </p:cNvPr>
          <p:cNvSpPr>
            <a:spLocks noGrp="1"/>
          </p:cNvSpPr>
          <p:nvPr>
            <p:ph type="title"/>
          </p:nvPr>
        </p:nvSpPr>
        <p:spPr>
          <a:xfrm>
            <a:off x="971550" y="994167"/>
            <a:ext cx="6241450" cy="610863"/>
          </a:xfrm>
        </p:spPr>
        <p:txBody>
          <a:bodyPr>
            <a:normAutofit/>
          </a:bodyPr>
          <a:lstStyle/>
          <a:p>
            <a:r>
              <a:rPr lang="en-US" dirty="0"/>
              <a:t>Cessation Resources</a:t>
            </a:r>
          </a:p>
        </p:txBody>
      </p:sp>
      <p:sp>
        <p:nvSpPr>
          <p:cNvPr id="5" name="Text Placeholder 4">
            <a:extLst>
              <a:ext uri="{FF2B5EF4-FFF2-40B4-BE49-F238E27FC236}">
                <a16:creationId xmlns:a16="http://schemas.microsoft.com/office/drawing/2014/main" id="{0DD08784-E384-B248-88D3-BA1EA05D3126}"/>
              </a:ext>
            </a:extLst>
          </p:cNvPr>
          <p:cNvSpPr>
            <a:spLocks noGrp="1"/>
          </p:cNvSpPr>
          <p:nvPr>
            <p:ph type="body" sz="quarter" idx="12"/>
          </p:nvPr>
        </p:nvSpPr>
        <p:spPr>
          <a:xfrm>
            <a:off x="952500" y="4783569"/>
            <a:ext cx="2133600" cy="369332"/>
          </a:xfrm>
        </p:spPr>
        <p:txBody>
          <a:bodyPr/>
          <a:lstStyle/>
          <a:p>
            <a:r>
              <a:rPr lang="en-US" dirty="0"/>
              <a:t>DPH sponsors a statewide tobacco use cessation telephone </a:t>
            </a:r>
            <a:r>
              <a:rPr lang="en-US" dirty="0" err="1"/>
              <a:t>quitline</a:t>
            </a:r>
            <a:r>
              <a:rPr lang="en-US" dirty="0"/>
              <a:t>: </a:t>
            </a:r>
            <a:r>
              <a:rPr lang="en-US" b="1" dirty="0"/>
              <a:t>1-800-QUIT-NOW </a:t>
            </a:r>
            <a:r>
              <a:rPr lang="en-US" dirty="0"/>
              <a:t>or</a:t>
            </a:r>
            <a:r>
              <a:rPr lang="en-US" b="1" dirty="0"/>
              <a:t> via </a:t>
            </a:r>
            <a:r>
              <a:rPr lang="en-US" b="1" dirty="0">
                <a:hlinkClick r:id="rId2"/>
              </a:rPr>
              <a:t>COMMITTOQUITCT.COM</a:t>
            </a:r>
            <a:endParaRPr lang="en-US" dirty="0"/>
          </a:p>
        </p:txBody>
      </p:sp>
      <p:sp>
        <p:nvSpPr>
          <p:cNvPr id="6" name="Text Placeholder 5">
            <a:extLst>
              <a:ext uri="{FF2B5EF4-FFF2-40B4-BE49-F238E27FC236}">
                <a16:creationId xmlns:a16="http://schemas.microsoft.com/office/drawing/2014/main" id="{38EF22AC-ADEA-2C4E-8F4D-F2C15CB7C914}"/>
              </a:ext>
            </a:extLst>
          </p:cNvPr>
          <p:cNvSpPr>
            <a:spLocks noGrp="1"/>
          </p:cNvSpPr>
          <p:nvPr>
            <p:ph type="body" sz="quarter" idx="11"/>
          </p:nvPr>
        </p:nvSpPr>
        <p:spPr>
          <a:xfrm>
            <a:off x="952500" y="4377145"/>
            <a:ext cx="2133600" cy="205837"/>
          </a:xfrm>
        </p:spPr>
        <p:txBody>
          <a:bodyPr/>
          <a:lstStyle/>
          <a:p>
            <a:r>
              <a:rPr lang="en-US" dirty="0">
                <a:hlinkClick r:id="rId2"/>
              </a:rPr>
              <a:t>Commit to Quit</a:t>
            </a:r>
            <a:endParaRPr lang="en-US" dirty="0"/>
          </a:p>
        </p:txBody>
      </p:sp>
      <p:sp>
        <p:nvSpPr>
          <p:cNvPr id="7" name="Text Placeholder 6">
            <a:extLst>
              <a:ext uri="{FF2B5EF4-FFF2-40B4-BE49-F238E27FC236}">
                <a16:creationId xmlns:a16="http://schemas.microsoft.com/office/drawing/2014/main" id="{4F599921-479F-9941-BEA1-3A7CFDC32C13}"/>
              </a:ext>
            </a:extLst>
          </p:cNvPr>
          <p:cNvSpPr>
            <a:spLocks noGrp="1"/>
          </p:cNvSpPr>
          <p:nvPr>
            <p:ph type="body" sz="quarter" idx="13"/>
          </p:nvPr>
        </p:nvSpPr>
        <p:spPr>
          <a:xfrm>
            <a:off x="3663042" y="4783569"/>
            <a:ext cx="2128157" cy="369332"/>
          </a:xfrm>
        </p:spPr>
        <p:txBody>
          <a:bodyPr/>
          <a:lstStyle/>
          <a:p>
            <a:r>
              <a:rPr lang="en-US" dirty="0"/>
              <a:t>Prevention messages are aired across television and digital platforms targeted to youth and young adults, ages 15-24. The messages describe the harms associated with smoking and nicotine vaping.</a:t>
            </a:r>
          </a:p>
        </p:txBody>
      </p:sp>
      <p:sp>
        <p:nvSpPr>
          <p:cNvPr id="8" name="Text Placeholder 7">
            <a:extLst>
              <a:ext uri="{FF2B5EF4-FFF2-40B4-BE49-F238E27FC236}">
                <a16:creationId xmlns:a16="http://schemas.microsoft.com/office/drawing/2014/main" id="{964CCC59-CEE9-F04A-AB7C-2768FA41178F}"/>
              </a:ext>
            </a:extLst>
          </p:cNvPr>
          <p:cNvSpPr>
            <a:spLocks noGrp="1"/>
          </p:cNvSpPr>
          <p:nvPr>
            <p:ph type="body" sz="quarter" idx="15"/>
          </p:nvPr>
        </p:nvSpPr>
        <p:spPr>
          <a:xfrm>
            <a:off x="3663042" y="4377145"/>
            <a:ext cx="2128157" cy="205837"/>
          </a:xfrm>
        </p:spPr>
        <p:txBody>
          <a:bodyPr/>
          <a:lstStyle/>
          <a:p>
            <a:r>
              <a:rPr lang="en-US" dirty="0">
                <a:hlinkClick r:id="rId3"/>
              </a:rPr>
              <a:t>Truth Initiative</a:t>
            </a:r>
            <a:endParaRPr lang="en-US" dirty="0"/>
          </a:p>
        </p:txBody>
      </p:sp>
      <p:sp>
        <p:nvSpPr>
          <p:cNvPr id="9" name="Text Placeholder 8">
            <a:extLst>
              <a:ext uri="{FF2B5EF4-FFF2-40B4-BE49-F238E27FC236}">
                <a16:creationId xmlns:a16="http://schemas.microsoft.com/office/drawing/2014/main" id="{EC0F3D46-1D9E-2B46-BC54-5521AC8AC731}"/>
              </a:ext>
            </a:extLst>
          </p:cNvPr>
          <p:cNvSpPr>
            <a:spLocks noGrp="1"/>
          </p:cNvSpPr>
          <p:nvPr>
            <p:ph type="body" sz="quarter" idx="16"/>
          </p:nvPr>
        </p:nvSpPr>
        <p:spPr>
          <a:xfrm>
            <a:off x="6367054" y="4783569"/>
            <a:ext cx="2129245" cy="369332"/>
          </a:xfrm>
        </p:spPr>
        <p:txBody>
          <a:bodyPr/>
          <a:lstStyle/>
          <a:p>
            <a:r>
              <a:rPr lang="en-US" dirty="0"/>
              <a:t>US Department of Health and Human Services website with customized FREE online resources for when teens, veterans, seniors, and Spanish language resources.</a:t>
            </a:r>
          </a:p>
        </p:txBody>
      </p:sp>
      <p:sp>
        <p:nvSpPr>
          <p:cNvPr id="10" name="Text Placeholder 9">
            <a:extLst>
              <a:ext uri="{FF2B5EF4-FFF2-40B4-BE49-F238E27FC236}">
                <a16:creationId xmlns:a16="http://schemas.microsoft.com/office/drawing/2014/main" id="{1D716D70-FC55-3741-BC38-F9475B8E78A5}"/>
              </a:ext>
            </a:extLst>
          </p:cNvPr>
          <p:cNvSpPr>
            <a:spLocks noGrp="1"/>
          </p:cNvSpPr>
          <p:nvPr>
            <p:ph type="body" sz="quarter" idx="31"/>
          </p:nvPr>
        </p:nvSpPr>
        <p:spPr>
          <a:xfrm>
            <a:off x="6367054" y="4377145"/>
            <a:ext cx="2129245" cy="205837"/>
          </a:xfrm>
        </p:spPr>
        <p:txBody>
          <a:bodyPr/>
          <a:lstStyle/>
          <a:p>
            <a:r>
              <a:rPr lang="en-US" dirty="0">
                <a:hlinkClick r:id="rId4"/>
              </a:rPr>
              <a:t>SmokeFree</a:t>
            </a:r>
          </a:p>
        </p:txBody>
      </p:sp>
      <p:sp>
        <p:nvSpPr>
          <p:cNvPr id="11" name="Text Placeholder 10">
            <a:extLst>
              <a:ext uri="{FF2B5EF4-FFF2-40B4-BE49-F238E27FC236}">
                <a16:creationId xmlns:a16="http://schemas.microsoft.com/office/drawing/2014/main" id="{DF645C08-4FBD-E748-B6EC-1AAE50524C46}"/>
              </a:ext>
            </a:extLst>
          </p:cNvPr>
          <p:cNvSpPr>
            <a:spLocks noGrp="1"/>
          </p:cNvSpPr>
          <p:nvPr>
            <p:ph type="body" sz="quarter" idx="19"/>
          </p:nvPr>
        </p:nvSpPr>
        <p:spPr>
          <a:xfrm>
            <a:off x="9110254" y="4783569"/>
            <a:ext cx="2129245" cy="369332"/>
          </a:xfrm>
        </p:spPr>
        <p:txBody>
          <a:bodyPr/>
          <a:lstStyle/>
          <a:p>
            <a:r>
              <a:rPr lang="en-US" dirty="0"/>
              <a:t>Online software that allows you to create a customized quitting plan that grows and learns as with you.</a:t>
            </a:r>
          </a:p>
        </p:txBody>
      </p:sp>
      <p:sp>
        <p:nvSpPr>
          <p:cNvPr id="12" name="Text Placeholder 11">
            <a:extLst>
              <a:ext uri="{FF2B5EF4-FFF2-40B4-BE49-F238E27FC236}">
                <a16:creationId xmlns:a16="http://schemas.microsoft.com/office/drawing/2014/main" id="{4652E90C-591D-8842-B175-2380A70AD15E}"/>
              </a:ext>
            </a:extLst>
          </p:cNvPr>
          <p:cNvSpPr>
            <a:spLocks noGrp="1"/>
          </p:cNvSpPr>
          <p:nvPr>
            <p:ph type="body" sz="quarter" idx="21"/>
          </p:nvPr>
        </p:nvSpPr>
        <p:spPr>
          <a:xfrm>
            <a:off x="9110254" y="4377145"/>
            <a:ext cx="2129245" cy="205837"/>
          </a:xfrm>
        </p:spPr>
        <p:txBody>
          <a:bodyPr/>
          <a:lstStyle/>
          <a:p>
            <a:r>
              <a:rPr lang="en-US" dirty="0">
                <a:hlinkClick r:id="rId5"/>
              </a:rPr>
              <a:t>Become an EX</a:t>
            </a:r>
            <a:endParaRPr lang="en-US" dirty="0"/>
          </a:p>
        </p:txBody>
      </p:sp>
      <p:sp>
        <p:nvSpPr>
          <p:cNvPr id="16" name="Footer Placeholder 15">
            <a:extLst>
              <a:ext uri="{FF2B5EF4-FFF2-40B4-BE49-F238E27FC236}">
                <a16:creationId xmlns:a16="http://schemas.microsoft.com/office/drawing/2014/main" id="{CE3D9F3A-0AD1-8D4B-843F-51617E06419B}"/>
              </a:ext>
            </a:extLst>
          </p:cNvPr>
          <p:cNvSpPr>
            <a:spLocks noGrp="1"/>
          </p:cNvSpPr>
          <p:nvPr>
            <p:ph type="ftr" sz="quarter" idx="33"/>
          </p:nvPr>
        </p:nvSpPr>
        <p:spPr/>
        <p:txBody>
          <a:bodyPr/>
          <a:lstStyle/>
          <a:p>
            <a:r>
              <a:rPr lang="en-US" dirty="0"/>
              <a:t>Fundamentals of Vaping Prevention for Parents</a:t>
            </a:r>
          </a:p>
        </p:txBody>
      </p:sp>
      <p:sp>
        <p:nvSpPr>
          <p:cNvPr id="17" name="Slide Number Placeholder 16">
            <a:extLst>
              <a:ext uri="{FF2B5EF4-FFF2-40B4-BE49-F238E27FC236}">
                <a16:creationId xmlns:a16="http://schemas.microsoft.com/office/drawing/2014/main" id="{9307526D-A3BA-A247-8CAC-16DB3B97CDCE}"/>
              </a:ext>
            </a:extLst>
          </p:cNvPr>
          <p:cNvSpPr>
            <a:spLocks noGrp="1"/>
          </p:cNvSpPr>
          <p:nvPr>
            <p:ph type="sldNum" sz="quarter" idx="34"/>
          </p:nvPr>
        </p:nvSpPr>
        <p:spPr/>
        <p:txBody>
          <a:bodyPr/>
          <a:lstStyle/>
          <a:p>
            <a:fld id="{294A09A9-5501-47C1-A89A-A340965A2BE2}" type="slidenum">
              <a:rPr lang="en-US" smtClean="0"/>
              <a:pPr/>
              <a:t>35</a:t>
            </a:fld>
            <a:endParaRPr lang="en-US" dirty="0">
              <a:latin typeface="+mn-lt"/>
            </a:endParaRPr>
          </a:p>
        </p:txBody>
      </p:sp>
      <p:pic>
        <p:nvPicPr>
          <p:cNvPr id="18" name="Picture 17">
            <a:extLst>
              <a:ext uri="{FF2B5EF4-FFF2-40B4-BE49-F238E27FC236}">
                <a16:creationId xmlns:a16="http://schemas.microsoft.com/office/drawing/2014/main" id="{FDAAB0F2-7147-DB47-BCB9-04E9DEBF284C}"/>
              </a:ext>
            </a:extLst>
          </p:cNvPr>
          <p:cNvPicPr>
            <a:picLocks noChangeAspect="1"/>
          </p:cNvPicPr>
          <p:nvPr/>
        </p:nvPicPr>
        <p:blipFill>
          <a:blip r:embed="rId6"/>
          <a:stretch>
            <a:fillRect/>
          </a:stretch>
        </p:blipFill>
        <p:spPr>
          <a:xfrm>
            <a:off x="899134" y="2356750"/>
            <a:ext cx="2240331" cy="1606081"/>
          </a:xfrm>
          <a:prstGeom prst="rect">
            <a:avLst/>
          </a:prstGeom>
        </p:spPr>
      </p:pic>
      <p:pic>
        <p:nvPicPr>
          <p:cNvPr id="19" name="Picture 18">
            <a:extLst>
              <a:ext uri="{FF2B5EF4-FFF2-40B4-BE49-F238E27FC236}">
                <a16:creationId xmlns:a16="http://schemas.microsoft.com/office/drawing/2014/main" id="{4D96F7CD-5A80-EF49-BAAD-2BF5C4DFBBCB}"/>
              </a:ext>
            </a:extLst>
          </p:cNvPr>
          <p:cNvPicPr>
            <a:picLocks noChangeAspect="1"/>
          </p:cNvPicPr>
          <p:nvPr/>
        </p:nvPicPr>
        <p:blipFill>
          <a:blip r:embed="rId7"/>
          <a:stretch>
            <a:fillRect/>
          </a:stretch>
        </p:blipFill>
        <p:spPr>
          <a:xfrm>
            <a:off x="3550746" y="2773042"/>
            <a:ext cx="2352747" cy="841559"/>
          </a:xfrm>
          <a:prstGeom prst="rect">
            <a:avLst/>
          </a:prstGeom>
        </p:spPr>
      </p:pic>
      <p:pic>
        <p:nvPicPr>
          <p:cNvPr id="20" name="Picture 19">
            <a:extLst>
              <a:ext uri="{FF2B5EF4-FFF2-40B4-BE49-F238E27FC236}">
                <a16:creationId xmlns:a16="http://schemas.microsoft.com/office/drawing/2014/main" id="{7E522A41-04D8-3F4B-8523-97B1734CCCE2}"/>
              </a:ext>
            </a:extLst>
          </p:cNvPr>
          <p:cNvPicPr>
            <a:picLocks noChangeAspect="1"/>
          </p:cNvPicPr>
          <p:nvPr/>
        </p:nvPicPr>
        <p:blipFill rotWithShape="1">
          <a:blip r:embed="rId8"/>
          <a:srcRect l="84434" r="1"/>
          <a:stretch/>
        </p:blipFill>
        <p:spPr>
          <a:xfrm>
            <a:off x="6677216" y="3738408"/>
            <a:ext cx="1583430" cy="438150"/>
          </a:xfrm>
          <a:prstGeom prst="rect">
            <a:avLst/>
          </a:prstGeom>
        </p:spPr>
      </p:pic>
      <p:pic>
        <p:nvPicPr>
          <p:cNvPr id="21" name="Picture 20">
            <a:extLst>
              <a:ext uri="{FF2B5EF4-FFF2-40B4-BE49-F238E27FC236}">
                <a16:creationId xmlns:a16="http://schemas.microsoft.com/office/drawing/2014/main" id="{23974553-24A1-794A-B88F-4AF475E1A9CE}"/>
              </a:ext>
            </a:extLst>
          </p:cNvPr>
          <p:cNvPicPr>
            <a:picLocks noChangeAspect="1"/>
          </p:cNvPicPr>
          <p:nvPr/>
        </p:nvPicPr>
        <p:blipFill rotWithShape="1">
          <a:blip r:embed="rId8"/>
          <a:srcRect l="65858" r="15215"/>
          <a:stretch/>
        </p:blipFill>
        <p:spPr>
          <a:xfrm>
            <a:off x="6570979" y="1619758"/>
            <a:ext cx="1874520" cy="438150"/>
          </a:xfrm>
          <a:prstGeom prst="rect">
            <a:avLst/>
          </a:prstGeom>
        </p:spPr>
      </p:pic>
      <p:pic>
        <p:nvPicPr>
          <p:cNvPr id="22" name="Picture 21">
            <a:extLst>
              <a:ext uri="{FF2B5EF4-FFF2-40B4-BE49-F238E27FC236}">
                <a16:creationId xmlns:a16="http://schemas.microsoft.com/office/drawing/2014/main" id="{029A0871-2CAA-C24E-8F3E-00C702D704F7}"/>
              </a:ext>
            </a:extLst>
          </p:cNvPr>
          <p:cNvPicPr>
            <a:picLocks noChangeAspect="1"/>
          </p:cNvPicPr>
          <p:nvPr/>
        </p:nvPicPr>
        <p:blipFill rotWithShape="1">
          <a:blip r:embed="rId8"/>
          <a:srcRect l="-1" r="84435"/>
          <a:stretch/>
        </p:blipFill>
        <p:spPr>
          <a:xfrm>
            <a:off x="6677216" y="2026291"/>
            <a:ext cx="1583430" cy="438150"/>
          </a:xfrm>
          <a:prstGeom prst="rect">
            <a:avLst/>
          </a:prstGeom>
        </p:spPr>
      </p:pic>
      <p:pic>
        <p:nvPicPr>
          <p:cNvPr id="23" name="Picture 22">
            <a:extLst>
              <a:ext uri="{FF2B5EF4-FFF2-40B4-BE49-F238E27FC236}">
                <a16:creationId xmlns:a16="http://schemas.microsoft.com/office/drawing/2014/main" id="{57A19341-A6D6-F542-897F-B5188B5C5A77}"/>
              </a:ext>
            </a:extLst>
          </p:cNvPr>
          <p:cNvPicPr>
            <a:picLocks noChangeAspect="1"/>
          </p:cNvPicPr>
          <p:nvPr/>
        </p:nvPicPr>
        <p:blipFill rotWithShape="1">
          <a:blip r:embed="rId8"/>
          <a:srcRect l="49580" r="34041"/>
          <a:stretch/>
        </p:blipFill>
        <p:spPr>
          <a:xfrm>
            <a:off x="6649584" y="3318746"/>
            <a:ext cx="1666240" cy="438150"/>
          </a:xfrm>
          <a:prstGeom prst="rect">
            <a:avLst/>
          </a:prstGeom>
        </p:spPr>
      </p:pic>
      <p:pic>
        <p:nvPicPr>
          <p:cNvPr id="24" name="Picture 23">
            <a:extLst>
              <a:ext uri="{FF2B5EF4-FFF2-40B4-BE49-F238E27FC236}">
                <a16:creationId xmlns:a16="http://schemas.microsoft.com/office/drawing/2014/main" id="{3E7A4F6F-E379-FB4F-8480-C1B35C6AE7A8}"/>
              </a:ext>
            </a:extLst>
          </p:cNvPr>
          <p:cNvPicPr>
            <a:picLocks noChangeAspect="1"/>
          </p:cNvPicPr>
          <p:nvPr/>
        </p:nvPicPr>
        <p:blipFill rotWithShape="1">
          <a:blip r:embed="rId8"/>
          <a:srcRect l="31155" r="50418"/>
          <a:stretch/>
        </p:blipFill>
        <p:spPr>
          <a:xfrm>
            <a:off x="6507489" y="2880596"/>
            <a:ext cx="1874520" cy="438150"/>
          </a:xfrm>
          <a:prstGeom prst="rect">
            <a:avLst/>
          </a:prstGeom>
        </p:spPr>
      </p:pic>
      <p:pic>
        <p:nvPicPr>
          <p:cNvPr id="25" name="Picture 24">
            <a:extLst>
              <a:ext uri="{FF2B5EF4-FFF2-40B4-BE49-F238E27FC236}">
                <a16:creationId xmlns:a16="http://schemas.microsoft.com/office/drawing/2014/main" id="{CE09BB3E-B7F7-8C46-A2EA-3934106DBFB6}"/>
              </a:ext>
            </a:extLst>
          </p:cNvPr>
          <p:cNvPicPr>
            <a:picLocks noChangeAspect="1"/>
          </p:cNvPicPr>
          <p:nvPr/>
        </p:nvPicPr>
        <p:blipFill rotWithShape="1">
          <a:blip r:embed="rId8"/>
          <a:srcRect l="15773" r="69295"/>
          <a:stretch/>
        </p:blipFill>
        <p:spPr>
          <a:xfrm>
            <a:off x="6709458" y="2464441"/>
            <a:ext cx="1518946" cy="438150"/>
          </a:xfrm>
          <a:prstGeom prst="rect">
            <a:avLst/>
          </a:prstGeom>
        </p:spPr>
      </p:pic>
      <p:pic>
        <p:nvPicPr>
          <p:cNvPr id="28" name="Picture 27">
            <a:extLst>
              <a:ext uri="{FF2B5EF4-FFF2-40B4-BE49-F238E27FC236}">
                <a16:creationId xmlns:a16="http://schemas.microsoft.com/office/drawing/2014/main" id="{919F8499-2963-E443-9117-3AAB8F1EBF13}"/>
              </a:ext>
            </a:extLst>
          </p:cNvPr>
          <p:cNvPicPr>
            <a:picLocks noChangeAspect="1"/>
          </p:cNvPicPr>
          <p:nvPr/>
        </p:nvPicPr>
        <p:blipFill>
          <a:blip r:embed="rId9"/>
          <a:stretch>
            <a:fillRect/>
          </a:stretch>
        </p:blipFill>
        <p:spPr>
          <a:xfrm>
            <a:off x="9187974" y="2261560"/>
            <a:ext cx="1976508" cy="1371091"/>
          </a:xfrm>
          <a:prstGeom prst="rect">
            <a:avLst/>
          </a:prstGeom>
        </p:spPr>
      </p:pic>
    </p:spTree>
    <p:extLst>
      <p:ext uri="{BB962C8B-B14F-4D97-AF65-F5344CB8AC3E}">
        <p14:creationId xmlns:p14="http://schemas.microsoft.com/office/powerpoint/2010/main" val="1689230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B8ECF8-211B-4948-99CD-E811DE9410A4}"/>
              </a:ext>
            </a:extLst>
          </p:cNvPr>
          <p:cNvSpPr>
            <a:spLocks noGrp="1"/>
          </p:cNvSpPr>
          <p:nvPr>
            <p:ph type="ftr" sz="quarter" idx="15"/>
          </p:nvPr>
        </p:nvSpPr>
        <p:spPr/>
        <p:txBody>
          <a:bodyPr/>
          <a:lstStyle/>
          <a:p>
            <a:r>
              <a:rPr lang="en-US" dirty="0"/>
              <a:t>Fundamentals of Vaping Prevention for Parents</a:t>
            </a:r>
          </a:p>
        </p:txBody>
      </p:sp>
      <p:sp>
        <p:nvSpPr>
          <p:cNvPr id="7" name="Slide Number Placeholder 6">
            <a:extLst>
              <a:ext uri="{FF2B5EF4-FFF2-40B4-BE49-F238E27FC236}">
                <a16:creationId xmlns:a16="http://schemas.microsoft.com/office/drawing/2014/main" id="{E4122EB5-25A6-9E44-A050-912FE6087E70}"/>
              </a:ext>
            </a:extLst>
          </p:cNvPr>
          <p:cNvSpPr>
            <a:spLocks noGrp="1"/>
          </p:cNvSpPr>
          <p:nvPr>
            <p:ph type="sldNum" sz="quarter" idx="16"/>
          </p:nvPr>
        </p:nvSpPr>
        <p:spPr/>
        <p:txBody>
          <a:bodyPr/>
          <a:lstStyle/>
          <a:p>
            <a:fld id="{294A09A9-5501-47C1-A89A-A340965A2BE2}" type="slidenum">
              <a:rPr lang="en-US" smtClean="0"/>
              <a:pPr/>
              <a:t>36</a:t>
            </a:fld>
            <a:endParaRPr lang="en-US" dirty="0">
              <a:latin typeface="+mn-lt"/>
            </a:endParaRPr>
          </a:p>
        </p:txBody>
      </p:sp>
      <p:sp>
        <p:nvSpPr>
          <p:cNvPr id="16" name="Title 1">
            <a:extLst>
              <a:ext uri="{FF2B5EF4-FFF2-40B4-BE49-F238E27FC236}">
                <a16:creationId xmlns:a16="http://schemas.microsoft.com/office/drawing/2014/main" id="{B04BA4D5-06A4-7B4A-9FDE-610F64C710EB}"/>
              </a:ext>
            </a:extLst>
          </p:cNvPr>
          <p:cNvSpPr>
            <a:spLocks noGrp="1"/>
          </p:cNvSpPr>
          <p:nvPr>
            <p:ph type="title"/>
          </p:nvPr>
        </p:nvSpPr>
        <p:spPr>
          <a:xfrm>
            <a:off x="561926" y="265647"/>
            <a:ext cx="11068148" cy="692617"/>
          </a:xfrm>
        </p:spPr>
        <p:txBody>
          <a:bodyPr>
            <a:normAutofit/>
          </a:bodyPr>
          <a:lstStyle/>
          <a:p>
            <a:pPr algn="ctr"/>
            <a:r>
              <a:rPr lang="en-US" dirty="0"/>
              <a:t>Connecticut Resources</a:t>
            </a:r>
          </a:p>
        </p:txBody>
      </p:sp>
      <p:sp>
        <p:nvSpPr>
          <p:cNvPr id="17" name="Content Placeholder 2">
            <a:extLst>
              <a:ext uri="{FF2B5EF4-FFF2-40B4-BE49-F238E27FC236}">
                <a16:creationId xmlns:a16="http://schemas.microsoft.com/office/drawing/2014/main" id="{8205FB0A-33D9-5545-AE14-173D2E6BA8A5}"/>
              </a:ext>
            </a:extLst>
          </p:cNvPr>
          <p:cNvSpPr txBox="1">
            <a:spLocks/>
          </p:cNvSpPr>
          <p:nvPr/>
        </p:nvSpPr>
        <p:spPr>
          <a:xfrm>
            <a:off x="1494790" y="1241682"/>
            <a:ext cx="9914108" cy="4994555"/>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1800"/>
              </a:spcBef>
            </a:pPr>
            <a:r>
              <a:rPr lang="en-US" sz="2000" dirty="0"/>
              <a:t>CT Department of Mental Health &amp; Addiction Services (DMHAS)</a:t>
            </a:r>
            <a:endParaRPr lang="en-US" sz="1600" dirty="0"/>
          </a:p>
          <a:p>
            <a:pPr marL="457200" lvl="1" indent="0">
              <a:lnSpc>
                <a:spcPct val="100000"/>
              </a:lnSpc>
              <a:spcBef>
                <a:spcPts val="1800"/>
              </a:spcBef>
              <a:buNone/>
            </a:pPr>
            <a:r>
              <a:rPr lang="en-US" sz="1600" dirty="0">
                <a:hlinkClick r:id="rId3"/>
              </a:rPr>
              <a:t>Vaping Resources Information and Resources</a:t>
            </a:r>
            <a:endParaRPr lang="en-US" sz="1600" dirty="0"/>
          </a:p>
          <a:p>
            <a:pPr marL="457200" lvl="1" indent="0">
              <a:lnSpc>
                <a:spcPct val="100000"/>
              </a:lnSpc>
              <a:spcBef>
                <a:spcPts val="1800"/>
              </a:spcBef>
              <a:buNone/>
            </a:pPr>
            <a:r>
              <a:rPr lang="en-US" sz="1600" dirty="0">
                <a:hlinkClick r:id="rId4"/>
              </a:rPr>
              <a:t>CT Tobacco Prevention &amp; Enforcement Program</a:t>
            </a:r>
            <a:endParaRPr lang="en-US" sz="1600" dirty="0"/>
          </a:p>
          <a:p>
            <a:pPr>
              <a:lnSpc>
                <a:spcPct val="100000"/>
              </a:lnSpc>
              <a:spcBef>
                <a:spcPts val="1800"/>
              </a:spcBef>
            </a:pPr>
            <a:r>
              <a:rPr lang="en-US" sz="2000" dirty="0"/>
              <a:t>CT Department of Public Health</a:t>
            </a:r>
          </a:p>
          <a:p>
            <a:pPr marL="457200" lvl="1" indent="0">
              <a:lnSpc>
                <a:spcPct val="100000"/>
              </a:lnSpc>
              <a:spcBef>
                <a:spcPts val="1800"/>
              </a:spcBef>
              <a:buNone/>
            </a:pPr>
            <a:r>
              <a:rPr lang="en-US" sz="1600" dirty="0">
                <a:hlinkClick r:id="rId5"/>
              </a:rPr>
              <a:t>Tobacco Control and Prevention Program</a:t>
            </a:r>
            <a:endParaRPr lang="en-US" sz="1600" dirty="0"/>
          </a:p>
          <a:p>
            <a:pPr>
              <a:lnSpc>
                <a:spcPct val="100000"/>
              </a:lnSpc>
              <a:spcBef>
                <a:spcPts val="1800"/>
              </a:spcBef>
            </a:pPr>
            <a:r>
              <a:rPr lang="en-US" sz="2000" dirty="0"/>
              <a:t>CT Clearinghouse</a:t>
            </a:r>
          </a:p>
          <a:p>
            <a:pPr marL="457200" lvl="1" indent="0">
              <a:lnSpc>
                <a:spcPct val="100000"/>
              </a:lnSpc>
              <a:spcBef>
                <a:spcPts val="1800"/>
              </a:spcBef>
              <a:buNone/>
            </a:pPr>
            <a:r>
              <a:rPr lang="en-US" sz="1600" dirty="0"/>
              <a:t>Phone: 1-800-232-4424</a:t>
            </a:r>
          </a:p>
          <a:p>
            <a:pPr marL="457200" lvl="1" indent="0">
              <a:lnSpc>
                <a:spcPct val="100000"/>
              </a:lnSpc>
              <a:spcBef>
                <a:spcPts val="1800"/>
              </a:spcBef>
              <a:buNone/>
            </a:pPr>
            <a:r>
              <a:rPr lang="en-US" sz="1600" dirty="0"/>
              <a:t>Website: </a:t>
            </a:r>
            <a:r>
              <a:rPr lang="en-US" sz="1600" dirty="0" err="1">
                <a:hlinkClick r:id="rId6"/>
              </a:rPr>
              <a:t>ctclearinghouse.org</a:t>
            </a:r>
            <a:endParaRPr lang="en-US" sz="2000" dirty="0"/>
          </a:p>
          <a:p>
            <a:pPr>
              <a:lnSpc>
                <a:spcPct val="100000"/>
              </a:lnSpc>
              <a:spcBef>
                <a:spcPts val="1800"/>
              </a:spcBef>
            </a:pPr>
            <a:r>
              <a:rPr lang="en-US" sz="2000" dirty="0">
                <a:hlinkClick r:id="rId7"/>
              </a:rPr>
              <a:t>CT Regional Behavior Health Action Organizations</a:t>
            </a:r>
            <a:endParaRPr lang="en-US" sz="2000" dirty="0"/>
          </a:p>
          <a:p>
            <a:pPr>
              <a:lnSpc>
                <a:spcPct val="100000"/>
              </a:lnSpc>
              <a:spcBef>
                <a:spcPts val="1800"/>
              </a:spcBef>
            </a:pPr>
            <a:r>
              <a:rPr lang="en-US" sz="2000" dirty="0">
                <a:hlinkClick r:id="rId8"/>
              </a:rPr>
              <a:t>CT Prevention Training &amp; Technical Assistance Service Center</a:t>
            </a:r>
            <a:endParaRPr lang="en-US" sz="2000" dirty="0"/>
          </a:p>
        </p:txBody>
      </p:sp>
      <p:pic>
        <p:nvPicPr>
          <p:cNvPr id="8" name="Content Placeholder 12">
            <a:extLst>
              <a:ext uri="{FF2B5EF4-FFF2-40B4-BE49-F238E27FC236}">
                <a16:creationId xmlns:a16="http://schemas.microsoft.com/office/drawing/2014/main" id="{8467572C-2C94-EB4D-96F0-1806B135306C}"/>
              </a:ext>
            </a:extLst>
          </p:cNvPr>
          <p:cNvPicPr>
            <a:picLocks noChangeAspect="1"/>
          </p:cNvPicPr>
          <p:nvPr/>
        </p:nvPicPr>
        <p:blipFill>
          <a:blip r:embed="rId9"/>
          <a:stretch>
            <a:fillRect/>
          </a:stretch>
        </p:blipFill>
        <p:spPr>
          <a:xfrm>
            <a:off x="561926" y="5543620"/>
            <a:ext cx="630395" cy="692617"/>
          </a:xfrm>
          <a:prstGeom prst="rect">
            <a:avLst/>
          </a:prstGeom>
        </p:spPr>
      </p:pic>
      <p:pic>
        <p:nvPicPr>
          <p:cNvPr id="9" name="Picture 8">
            <a:extLst>
              <a:ext uri="{FF2B5EF4-FFF2-40B4-BE49-F238E27FC236}">
                <a16:creationId xmlns:a16="http://schemas.microsoft.com/office/drawing/2014/main" id="{2ADE868B-F254-E04F-BD9E-2384C3C46AAE}"/>
              </a:ext>
            </a:extLst>
          </p:cNvPr>
          <p:cNvPicPr>
            <a:picLocks noChangeAspect="1"/>
          </p:cNvPicPr>
          <p:nvPr/>
        </p:nvPicPr>
        <p:blipFill>
          <a:blip r:embed="rId10"/>
          <a:stretch>
            <a:fillRect/>
          </a:stretch>
        </p:blipFill>
        <p:spPr>
          <a:xfrm>
            <a:off x="365000" y="3736905"/>
            <a:ext cx="1024245" cy="451873"/>
          </a:xfrm>
          <a:prstGeom prst="rect">
            <a:avLst/>
          </a:prstGeom>
        </p:spPr>
      </p:pic>
      <p:pic>
        <p:nvPicPr>
          <p:cNvPr id="10" name="Picture 9">
            <a:extLst>
              <a:ext uri="{FF2B5EF4-FFF2-40B4-BE49-F238E27FC236}">
                <a16:creationId xmlns:a16="http://schemas.microsoft.com/office/drawing/2014/main" id="{88FED927-5B11-5B4E-B898-A684B982E3F6}"/>
              </a:ext>
            </a:extLst>
          </p:cNvPr>
          <p:cNvPicPr>
            <a:picLocks noChangeAspect="1"/>
          </p:cNvPicPr>
          <p:nvPr/>
        </p:nvPicPr>
        <p:blipFill>
          <a:blip r:embed="rId11"/>
          <a:stretch>
            <a:fillRect/>
          </a:stretch>
        </p:blipFill>
        <p:spPr>
          <a:xfrm>
            <a:off x="486719" y="2544673"/>
            <a:ext cx="799541" cy="774065"/>
          </a:xfrm>
          <a:prstGeom prst="rect">
            <a:avLst/>
          </a:prstGeom>
        </p:spPr>
      </p:pic>
      <p:pic>
        <p:nvPicPr>
          <p:cNvPr id="11" name="Picture 10">
            <a:extLst>
              <a:ext uri="{FF2B5EF4-FFF2-40B4-BE49-F238E27FC236}">
                <a16:creationId xmlns:a16="http://schemas.microsoft.com/office/drawing/2014/main" id="{5340BD80-05D8-C441-BB80-EE5BACAD23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9249" y="1103779"/>
            <a:ext cx="799541" cy="671272"/>
          </a:xfrm>
          <a:prstGeom prst="rect">
            <a:avLst/>
          </a:prstGeom>
        </p:spPr>
      </p:pic>
    </p:spTree>
    <p:extLst>
      <p:ext uri="{BB962C8B-B14F-4D97-AF65-F5344CB8AC3E}">
        <p14:creationId xmlns:p14="http://schemas.microsoft.com/office/powerpoint/2010/main" val="125078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colored pencils&#10;&#10;Description automatically generated with low confidence">
            <a:extLst>
              <a:ext uri="{FF2B5EF4-FFF2-40B4-BE49-F238E27FC236}">
                <a16:creationId xmlns:a16="http://schemas.microsoft.com/office/drawing/2014/main" id="{B93F6AED-9C6B-334A-B585-DB3800D8B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50809" y="1140140"/>
            <a:ext cx="6858002" cy="4577716"/>
          </a:xfrm>
          <a:prstGeom prst="rect">
            <a:avLst/>
          </a:prstGeom>
          <a:noFill/>
        </p:spPr>
      </p:pic>
      <p:sp>
        <p:nvSpPr>
          <p:cNvPr id="3" name="Title 2">
            <a:extLst>
              <a:ext uri="{FF2B5EF4-FFF2-40B4-BE49-F238E27FC236}">
                <a16:creationId xmlns:a16="http://schemas.microsoft.com/office/drawing/2014/main" id="{91D3BF69-3F97-984A-BDDF-CC415AB68F27}"/>
              </a:ext>
            </a:extLst>
          </p:cNvPr>
          <p:cNvSpPr>
            <a:spLocks noGrp="1"/>
          </p:cNvSpPr>
          <p:nvPr>
            <p:ph type="title"/>
          </p:nvPr>
        </p:nvSpPr>
        <p:spPr>
          <a:xfrm>
            <a:off x="964023" y="879063"/>
            <a:ext cx="4941477" cy="610863"/>
          </a:xfrm>
        </p:spPr>
        <p:txBody>
          <a:bodyPr anchor="b">
            <a:normAutofit/>
          </a:bodyPr>
          <a:lstStyle/>
          <a:p>
            <a:r>
              <a:rPr lang="en-US" sz="4100"/>
              <a:t>Learning Objectives</a:t>
            </a:r>
          </a:p>
        </p:txBody>
      </p:sp>
      <p:sp>
        <p:nvSpPr>
          <p:cNvPr id="4" name="Text Placeholder 3">
            <a:extLst>
              <a:ext uri="{FF2B5EF4-FFF2-40B4-BE49-F238E27FC236}">
                <a16:creationId xmlns:a16="http://schemas.microsoft.com/office/drawing/2014/main" id="{75ED4C06-B54A-924D-8D80-B9065BD7504D}"/>
              </a:ext>
            </a:extLst>
          </p:cNvPr>
          <p:cNvSpPr>
            <a:spLocks noGrp="1"/>
          </p:cNvSpPr>
          <p:nvPr>
            <p:ph type="body" sz="quarter" idx="11"/>
          </p:nvPr>
        </p:nvSpPr>
        <p:spPr>
          <a:xfrm>
            <a:off x="952499" y="2289362"/>
            <a:ext cx="5143501" cy="3689575"/>
          </a:xfrm>
        </p:spPr>
        <p:txBody>
          <a:bodyPr>
            <a:normAutofit/>
          </a:bodyPr>
          <a:lstStyle/>
          <a:p>
            <a:pPr marL="285750" indent="-285750">
              <a:lnSpc>
                <a:spcPct val="90000"/>
              </a:lnSpc>
              <a:buFont typeface="Arial" panose="020B0604020202020204" pitchFamily="34" charset="0"/>
              <a:buChar char="•"/>
            </a:pPr>
            <a:r>
              <a:rPr lang="en-US" sz="1800" dirty="0"/>
              <a:t>Know the law</a:t>
            </a:r>
          </a:p>
          <a:p>
            <a:pPr marL="285750" indent="-285750">
              <a:lnSpc>
                <a:spcPct val="90000"/>
              </a:lnSpc>
              <a:buFont typeface="Arial" panose="020B0604020202020204" pitchFamily="34" charset="0"/>
              <a:buChar char="•"/>
            </a:pPr>
            <a:r>
              <a:rPr lang="en-US" sz="1800" dirty="0"/>
              <a:t>Electronic Nicotine Delivery Systems (ENDS) Fundamentals</a:t>
            </a:r>
          </a:p>
          <a:p>
            <a:pPr marL="285750" indent="-285750">
              <a:lnSpc>
                <a:spcPct val="90000"/>
              </a:lnSpc>
              <a:buFont typeface="Arial" panose="020B0604020202020204" pitchFamily="34" charset="0"/>
              <a:buChar char="•"/>
            </a:pPr>
            <a:r>
              <a:rPr lang="en-US" sz="1800" dirty="0"/>
              <a:t>Identify short and long term effects</a:t>
            </a:r>
          </a:p>
          <a:p>
            <a:pPr marL="285750" indent="-285750">
              <a:lnSpc>
                <a:spcPct val="90000"/>
              </a:lnSpc>
              <a:buFont typeface="Arial" panose="020B0604020202020204" pitchFamily="34" charset="0"/>
              <a:buChar char="•"/>
            </a:pPr>
            <a:r>
              <a:rPr lang="en-US" sz="1800" dirty="0"/>
              <a:t>Use data to understand current use among youth and special populations</a:t>
            </a:r>
          </a:p>
          <a:p>
            <a:pPr marL="285750" indent="-285750">
              <a:lnSpc>
                <a:spcPct val="90000"/>
              </a:lnSpc>
              <a:buFont typeface="Arial" panose="020B0604020202020204" pitchFamily="34" charset="0"/>
              <a:buChar char="•"/>
            </a:pPr>
            <a:r>
              <a:rPr lang="en-US" sz="1800" dirty="0"/>
              <a:t>Identify risk and protective factors associated with vaping</a:t>
            </a:r>
          </a:p>
          <a:p>
            <a:pPr marL="285750" indent="-285750">
              <a:lnSpc>
                <a:spcPct val="90000"/>
              </a:lnSpc>
              <a:buFont typeface="Arial" panose="020B0604020202020204" pitchFamily="34" charset="0"/>
              <a:buChar char="•"/>
            </a:pPr>
            <a:r>
              <a:rPr lang="en-US" sz="1800" dirty="0"/>
              <a:t>Strategies for parents to communicate with children, schools, and community about vaping</a:t>
            </a:r>
          </a:p>
          <a:p>
            <a:pPr marL="285750" indent="-285750">
              <a:lnSpc>
                <a:spcPct val="90000"/>
              </a:lnSpc>
              <a:buFont typeface="Arial" panose="020B0604020202020204" pitchFamily="34" charset="0"/>
              <a:buChar char="•"/>
            </a:pPr>
            <a:r>
              <a:rPr lang="en-US" sz="1800" dirty="0"/>
              <a:t>Provide additional resources</a:t>
            </a:r>
          </a:p>
        </p:txBody>
      </p:sp>
      <p:sp>
        <p:nvSpPr>
          <p:cNvPr id="6" name="Footer Placeholder 5">
            <a:extLst>
              <a:ext uri="{FF2B5EF4-FFF2-40B4-BE49-F238E27FC236}">
                <a16:creationId xmlns:a16="http://schemas.microsoft.com/office/drawing/2014/main" id="{D13047FB-1A7D-B14F-BFAB-4F21BD36CF06}"/>
              </a:ext>
            </a:extLst>
          </p:cNvPr>
          <p:cNvSpPr>
            <a:spLocks noGrp="1"/>
          </p:cNvSpPr>
          <p:nvPr>
            <p:ph type="ftr" sz="quarter" idx="15"/>
          </p:nvPr>
        </p:nvSpPr>
        <p:spPr>
          <a:xfrm>
            <a:off x="1494790" y="6332220"/>
            <a:ext cx="1497330" cy="247651"/>
          </a:xfrm>
        </p:spPr>
        <p:txBody>
          <a:bodyPr anchor="t">
            <a:noAutofit/>
          </a:bodyPr>
          <a:lstStyle/>
          <a:p>
            <a:r>
              <a:rPr lang="en-US" dirty="0"/>
              <a:t>Fundamentals of Vaping Prevention for Parents</a:t>
            </a:r>
          </a:p>
        </p:txBody>
      </p:sp>
      <p:sp>
        <p:nvSpPr>
          <p:cNvPr id="7" name="Slide Number Placeholder 6">
            <a:extLst>
              <a:ext uri="{FF2B5EF4-FFF2-40B4-BE49-F238E27FC236}">
                <a16:creationId xmlns:a16="http://schemas.microsoft.com/office/drawing/2014/main" id="{8F5048F4-7BE9-4A47-8F77-F0EE516E81EB}"/>
              </a:ext>
            </a:extLst>
          </p:cNvPr>
          <p:cNvSpPr>
            <a:spLocks noGrp="1"/>
          </p:cNvSpPr>
          <p:nvPr>
            <p:ph type="sldNum" sz="quarter" idx="16"/>
          </p:nvPr>
        </p:nvSpPr>
        <p:spPr>
          <a:xfrm>
            <a:off x="971550" y="6332220"/>
            <a:ext cx="523240" cy="247651"/>
          </a:xfrm>
        </p:spPr>
        <p:txBody>
          <a:bodyPr anchor="t">
            <a:normAutofit/>
          </a:bodyPr>
          <a:lstStyle/>
          <a:p>
            <a:pPr>
              <a:spcAft>
                <a:spcPts val="600"/>
              </a:spcAft>
            </a:pPr>
            <a:fld id="{294A09A9-5501-47C1-A89A-A340965A2BE2}" type="slidenum">
              <a:rPr lang="en-US" smtClean="0"/>
              <a:pPr>
                <a:spcAft>
                  <a:spcPts val="600"/>
                </a:spcAft>
              </a:pPr>
              <a:t>4</a:t>
            </a:fld>
            <a:endParaRPr lang="en-US"/>
          </a:p>
        </p:txBody>
      </p:sp>
    </p:spTree>
    <p:extLst>
      <p:ext uri="{BB962C8B-B14F-4D97-AF65-F5344CB8AC3E}">
        <p14:creationId xmlns:p14="http://schemas.microsoft.com/office/powerpoint/2010/main" val="405203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6159-5F74-E140-A997-37EEEA798CF5}"/>
              </a:ext>
            </a:extLst>
          </p:cNvPr>
          <p:cNvSpPr>
            <a:spLocks noGrp="1"/>
          </p:cNvSpPr>
          <p:nvPr>
            <p:ph type="title"/>
          </p:nvPr>
        </p:nvSpPr>
        <p:spPr/>
        <p:txBody>
          <a:bodyPr/>
          <a:lstStyle/>
          <a:p>
            <a:r>
              <a:rPr lang="en-US" dirty="0"/>
              <a:t>Agenda</a:t>
            </a:r>
          </a:p>
        </p:txBody>
      </p:sp>
      <p:sp>
        <p:nvSpPr>
          <p:cNvPr id="4" name="Text Placeholder 3">
            <a:extLst>
              <a:ext uri="{FF2B5EF4-FFF2-40B4-BE49-F238E27FC236}">
                <a16:creationId xmlns:a16="http://schemas.microsoft.com/office/drawing/2014/main" id="{56E11A92-9626-114B-9228-656DD1D2A4D2}"/>
              </a:ext>
            </a:extLst>
          </p:cNvPr>
          <p:cNvSpPr>
            <a:spLocks noGrp="1"/>
          </p:cNvSpPr>
          <p:nvPr>
            <p:ph type="body" sz="quarter" idx="14"/>
          </p:nvPr>
        </p:nvSpPr>
        <p:spPr>
          <a:xfrm>
            <a:off x="952500" y="2082618"/>
            <a:ext cx="2133600" cy="1249250"/>
          </a:xfrm>
        </p:spPr>
        <p:txBody>
          <a:bodyPr/>
          <a:lstStyle/>
          <a:p>
            <a:r>
              <a:rPr lang="en-US" sz="2000" dirty="0"/>
              <a:t>Section 1: What are Electronic Nicotine Delivery Systems (ENDS)?</a:t>
            </a:r>
          </a:p>
        </p:txBody>
      </p:sp>
      <p:sp>
        <p:nvSpPr>
          <p:cNvPr id="6" name="Text Placeholder 5">
            <a:extLst>
              <a:ext uri="{FF2B5EF4-FFF2-40B4-BE49-F238E27FC236}">
                <a16:creationId xmlns:a16="http://schemas.microsoft.com/office/drawing/2014/main" id="{575D4893-BE10-7D4F-8D5A-2C9E58D66BFB}"/>
              </a:ext>
            </a:extLst>
          </p:cNvPr>
          <p:cNvSpPr>
            <a:spLocks noGrp="1"/>
          </p:cNvSpPr>
          <p:nvPr>
            <p:ph type="body" sz="quarter" idx="16"/>
          </p:nvPr>
        </p:nvSpPr>
        <p:spPr>
          <a:xfrm>
            <a:off x="3662497" y="2082618"/>
            <a:ext cx="2128157" cy="1249250"/>
          </a:xfrm>
        </p:spPr>
        <p:txBody>
          <a:bodyPr/>
          <a:lstStyle/>
          <a:p>
            <a:r>
              <a:rPr lang="en-US" sz="2000" dirty="0"/>
              <a:t>Section 2: Understanding why kids vape</a:t>
            </a:r>
          </a:p>
        </p:txBody>
      </p:sp>
      <p:sp>
        <p:nvSpPr>
          <p:cNvPr id="8" name="Text Placeholder 7">
            <a:extLst>
              <a:ext uri="{FF2B5EF4-FFF2-40B4-BE49-F238E27FC236}">
                <a16:creationId xmlns:a16="http://schemas.microsoft.com/office/drawing/2014/main" id="{6A1AE54A-0861-AC42-945B-3581460C476B}"/>
              </a:ext>
            </a:extLst>
          </p:cNvPr>
          <p:cNvSpPr>
            <a:spLocks noGrp="1"/>
          </p:cNvSpPr>
          <p:nvPr>
            <p:ph type="body" sz="quarter" idx="20"/>
          </p:nvPr>
        </p:nvSpPr>
        <p:spPr>
          <a:xfrm>
            <a:off x="952500" y="4407004"/>
            <a:ext cx="2133600" cy="1249250"/>
          </a:xfrm>
        </p:spPr>
        <p:txBody>
          <a:bodyPr/>
          <a:lstStyle/>
          <a:p>
            <a:r>
              <a:rPr lang="en-US" sz="2000" dirty="0"/>
              <a:t>Section 3: How parents can play a role in prevention?</a:t>
            </a:r>
          </a:p>
        </p:txBody>
      </p:sp>
      <p:sp>
        <p:nvSpPr>
          <p:cNvPr id="10" name="Text Placeholder 9">
            <a:extLst>
              <a:ext uri="{FF2B5EF4-FFF2-40B4-BE49-F238E27FC236}">
                <a16:creationId xmlns:a16="http://schemas.microsoft.com/office/drawing/2014/main" id="{87A71D7A-6A5A-0447-99CF-65169A69B35D}"/>
              </a:ext>
            </a:extLst>
          </p:cNvPr>
          <p:cNvSpPr>
            <a:spLocks noGrp="1"/>
          </p:cNvSpPr>
          <p:nvPr>
            <p:ph type="body" sz="quarter" idx="22"/>
          </p:nvPr>
        </p:nvSpPr>
        <p:spPr>
          <a:xfrm>
            <a:off x="3662498" y="4372505"/>
            <a:ext cx="2128157" cy="1606432"/>
          </a:xfrm>
        </p:spPr>
        <p:txBody>
          <a:bodyPr/>
          <a:lstStyle/>
          <a:p>
            <a:r>
              <a:rPr lang="en-US" sz="2000" dirty="0"/>
              <a:t>Section 4: Parent/Guardian and Child Communication Tips by Age Group</a:t>
            </a:r>
          </a:p>
        </p:txBody>
      </p:sp>
      <p:sp>
        <p:nvSpPr>
          <p:cNvPr id="12" name="Text Placeholder 11">
            <a:extLst>
              <a:ext uri="{FF2B5EF4-FFF2-40B4-BE49-F238E27FC236}">
                <a16:creationId xmlns:a16="http://schemas.microsoft.com/office/drawing/2014/main" id="{559D383D-9D26-2543-8D15-B8E731012519}"/>
              </a:ext>
            </a:extLst>
          </p:cNvPr>
          <p:cNvSpPr>
            <a:spLocks noGrp="1"/>
          </p:cNvSpPr>
          <p:nvPr>
            <p:ph type="body" sz="quarter" idx="24"/>
          </p:nvPr>
        </p:nvSpPr>
        <p:spPr>
          <a:xfrm>
            <a:off x="6367053" y="4407004"/>
            <a:ext cx="2129245" cy="205837"/>
          </a:xfrm>
        </p:spPr>
        <p:txBody>
          <a:bodyPr/>
          <a:lstStyle/>
          <a:p>
            <a:r>
              <a:rPr lang="en-US" sz="2000" dirty="0"/>
              <a:t>Section 5: Resources</a:t>
            </a:r>
          </a:p>
        </p:txBody>
      </p:sp>
      <p:sp>
        <p:nvSpPr>
          <p:cNvPr id="14" name="Footer Placeholder 13">
            <a:extLst>
              <a:ext uri="{FF2B5EF4-FFF2-40B4-BE49-F238E27FC236}">
                <a16:creationId xmlns:a16="http://schemas.microsoft.com/office/drawing/2014/main" id="{F7FB7B7D-6FCF-EE4F-8004-8969E4BB248A}"/>
              </a:ext>
            </a:extLst>
          </p:cNvPr>
          <p:cNvSpPr>
            <a:spLocks noGrp="1"/>
          </p:cNvSpPr>
          <p:nvPr>
            <p:ph type="ftr" sz="quarter" idx="26"/>
          </p:nvPr>
        </p:nvSpPr>
        <p:spPr/>
        <p:txBody>
          <a:bodyPr/>
          <a:lstStyle/>
          <a:p>
            <a:r>
              <a:rPr lang="en-US" dirty="0"/>
              <a:t>Fundamentals of Vaping Prevention for Parents</a:t>
            </a:r>
          </a:p>
        </p:txBody>
      </p:sp>
      <p:sp>
        <p:nvSpPr>
          <p:cNvPr id="15" name="Slide Number Placeholder 14">
            <a:extLst>
              <a:ext uri="{FF2B5EF4-FFF2-40B4-BE49-F238E27FC236}">
                <a16:creationId xmlns:a16="http://schemas.microsoft.com/office/drawing/2014/main" id="{02AAD459-870E-8C4A-BEE2-5FD74DE9C338}"/>
              </a:ext>
            </a:extLst>
          </p:cNvPr>
          <p:cNvSpPr>
            <a:spLocks noGrp="1"/>
          </p:cNvSpPr>
          <p:nvPr>
            <p:ph type="sldNum" sz="quarter" idx="27"/>
          </p:nvPr>
        </p:nvSpPr>
        <p:spPr/>
        <p:txBody>
          <a:bodyPr/>
          <a:lstStyle/>
          <a:p>
            <a:fld id="{294A09A9-5501-47C1-A89A-A340965A2BE2}" type="slidenum">
              <a:rPr lang="en-US" smtClean="0"/>
              <a:pPr/>
              <a:t>5</a:t>
            </a:fld>
            <a:endParaRPr lang="en-US" dirty="0">
              <a:latin typeface="+mn-lt"/>
            </a:endParaRPr>
          </a:p>
        </p:txBody>
      </p:sp>
    </p:spTree>
    <p:extLst>
      <p:ext uri="{BB962C8B-B14F-4D97-AF65-F5344CB8AC3E}">
        <p14:creationId xmlns:p14="http://schemas.microsoft.com/office/powerpoint/2010/main" val="69733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writing implement, stationary, plastic, variety&#10;&#10;Description automatically generated">
            <a:extLst>
              <a:ext uri="{FF2B5EF4-FFF2-40B4-BE49-F238E27FC236}">
                <a16:creationId xmlns:a16="http://schemas.microsoft.com/office/drawing/2014/main" id="{4E6424D9-09D8-5144-83F3-E1B9B4561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92457" y="1245900"/>
            <a:ext cx="6903086" cy="4366200"/>
          </a:xfrm>
          <a:prstGeom prst="rect">
            <a:avLst/>
          </a:prstGeom>
          <a:noFill/>
        </p:spPr>
      </p:pic>
      <p:sp>
        <p:nvSpPr>
          <p:cNvPr id="3" name="Title 2">
            <a:extLst>
              <a:ext uri="{FF2B5EF4-FFF2-40B4-BE49-F238E27FC236}">
                <a16:creationId xmlns:a16="http://schemas.microsoft.com/office/drawing/2014/main" id="{C93697F7-EA1E-5549-A8F7-9C7911C3ABB9}"/>
              </a:ext>
            </a:extLst>
          </p:cNvPr>
          <p:cNvSpPr>
            <a:spLocks noGrp="1"/>
          </p:cNvSpPr>
          <p:nvPr>
            <p:ph type="title"/>
          </p:nvPr>
        </p:nvSpPr>
        <p:spPr>
          <a:xfrm>
            <a:off x="964023" y="879063"/>
            <a:ext cx="4941477" cy="610863"/>
          </a:xfrm>
        </p:spPr>
        <p:txBody>
          <a:bodyPr vert="horz" lIns="0" tIns="0" rIns="0" bIns="0" rtlCol="0" anchor="b" anchorCtr="0">
            <a:normAutofit fontScale="90000"/>
          </a:bodyPr>
          <a:lstStyle/>
          <a:p>
            <a:r>
              <a:rPr lang="en-US" sz="2100" b="1" i="0" kern="1200" spc="100" baseline="0" dirty="0">
                <a:latin typeface="+mj-lt"/>
                <a:ea typeface="+mj-ea"/>
                <a:cs typeface="+mj-cs"/>
              </a:rPr>
              <a:t>Section 1: Electronic Nicotine Delivery Systems (ENDS)</a:t>
            </a:r>
            <a:r>
              <a:rPr lang="en-US" sz="2100" b="1" i="0" kern="1200" spc="100" dirty="0">
                <a:latin typeface="+mj-lt"/>
                <a:ea typeface="+mj-ea"/>
                <a:cs typeface="+mj-cs"/>
              </a:rPr>
              <a:t> and What You Need to Know</a:t>
            </a:r>
            <a:endParaRPr lang="en-US" sz="2100" b="1" i="0" kern="1200" spc="100" baseline="0" dirty="0">
              <a:latin typeface="+mj-lt"/>
              <a:ea typeface="+mj-ea"/>
              <a:cs typeface="+mj-cs"/>
            </a:endParaRPr>
          </a:p>
        </p:txBody>
      </p:sp>
      <p:sp>
        <p:nvSpPr>
          <p:cNvPr id="7" name="TextBox 6">
            <a:extLst>
              <a:ext uri="{FF2B5EF4-FFF2-40B4-BE49-F238E27FC236}">
                <a16:creationId xmlns:a16="http://schemas.microsoft.com/office/drawing/2014/main" id="{2B475A2A-F443-0C46-8B9B-92A65A54CF1B}"/>
              </a:ext>
            </a:extLst>
          </p:cNvPr>
          <p:cNvSpPr txBox="1"/>
          <p:nvPr/>
        </p:nvSpPr>
        <p:spPr>
          <a:xfrm>
            <a:off x="964023" y="2500371"/>
            <a:ext cx="5619874" cy="1055275"/>
          </a:xfrm>
          <a:prstGeom prst="rect">
            <a:avLst/>
          </a:prstGeom>
        </p:spPr>
        <p:txBody>
          <a:bodyPr vert="horz" lIns="0" tIns="0" rIns="0" bIns="0" numCol="2" rtlCol="0">
            <a:normAutofit/>
          </a:bodyPr>
          <a:lstStyle/>
          <a:p>
            <a:pPr marL="742950" lvl="1" indent="-285750">
              <a:lnSpc>
                <a:spcPct val="90000"/>
              </a:lnSpc>
              <a:spcBef>
                <a:spcPts val="1000"/>
              </a:spcBef>
              <a:buFont typeface="Arial" panose="020B0604020202020204" pitchFamily="34" charset="0"/>
              <a:buChar char="•"/>
            </a:pPr>
            <a:r>
              <a:rPr lang="en-US" dirty="0">
                <a:solidFill>
                  <a:schemeClr val="bg1"/>
                </a:solidFill>
              </a:rPr>
              <a:t>E-Cigs</a:t>
            </a:r>
          </a:p>
          <a:p>
            <a:pPr marL="742950" lvl="1" indent="-285750">
              <a:lnSpc>
                <a:spcPct val="90000"/>
              </a:lnSpc>
              <a:spcBef>
                <a:spcPts val="1000"/>
              </a:spcBef>
              <a:buFont typeface="Arial" panose="020B0604020202020204" pitchFamily="34" charset="0"/>
              <a:buChar char="•"/>
            </a:pPr>
            <a:r>
              <a:rPr lang="en-US" dirty="0">
                <a:solidFill>
                  <a:schemeClr val="bg1"/>
                </a:solidFill>
              </a:rPr>
              <a:t>Cannabis</a:t>
            </a:r>
          </a:p>
          <a:p>
            <a:pPr marL="742950" lvl="1" indent="-285750">
              <a:lnSpc>
                <a:spcPct val="90000"/>
              </a:lnSpc>
              <a:spcBef>
                <a:spcPts val="1000"/>
              </a:spcBef>
              <a:buFont typeface="Arial" panose="020B0604020202020204" pitchFamily="34" charset="0"/>
              <a:buChar char="•"/>
            </a:pPr>
            <a:r>
              <a:rPr lang="en-US" dirty="0">
                <a:solidFill>
                  <a:schemeClr val="bg1"/>
                </a:solidFill>
              </a:rPr>
              <a:t>Alcohol</a:t>
            </a:r>
          </a:p>
          <a:p>
            <a:pPr marL="742950" lvl="1" indent="-285750">
              <a:lnSpc>
                <a:spcPct val="90000"/>
              </a:lnSpc>
              <a:spcBef>
                <a:spcPts val="1000"/>
              </a:spcBef>
              <a:buFont typeface="Arial" panose="020B0604020202020204" pitchFamily="34" charset="0"/>
              <a:buChar char="•"/>
            </a:pPr>
            <a:r>
              <a:rPr lang="en-US" dirty="0">
                <a:solidFill>
                  <a:schemeClr val="bg1"/>
                </a:solidFill>
              </a:rPr>
              <a:t>Gambling</a:t>
            </a:r>
          </a:p>
          <a:p>
            <a:pPr marL="742950" lvl="1" indent="-285750">
              <a:lnSpc>
                <a:spcPct val="90000"/>
              </a:lnSpc>
              <a:spcBef>
                <a:spcPts val="1000"/>
              </a:spcBef>
              <a:buFont typeface="Arial" panose="020B0604020202020204" pitchFamily="34" charset="0"/>
              <a:buChar char="•"/>
            </a:pPr>
            <a:r>
              <a:rPr lang="en-US" dirty="0">
                <a:solidFill>
                  <a:schemeClr val="bg1"/>
                </a:solidFill>
              </a:rPr>
              <a:t>Handguns </a:t>
            </a:r>
          </a:p>
        </p:txBody>
      </p:sp>
      <p:sp>
        <p:nvSpPr>
          <p:cNvPr id="5" name="Footer Placeholder 4">
            <a:extLst>
              <a:ext uri="{FF2B5EF4-FFF2-40B4-BE49-F238E27FC236}">
                <a16:creationId xmlns:a16="http://schemas.microsoft.com/office/drawing/2014/main" id="{22787A8B-3ECC-B944-AD05-41E5670C32A8}"/>
              </a:ext>
            </a:extLst>
          </p:cNvPr>
          <p:cNvSpPr>
            <a:spLocks noGrp="1"/>
          </p:cNvSpPr>
          <p:nvPr>
            <p:ph type="ftr" sz="quarter" idx="15"/>
          </p:nvPr>
        </p:nvSpPr>
        <p:spPr>
          <a:xfrm>
            <a:off x="1494790" y="6332220"/>
            <a:ext cx="1497330" cy="247651"/>
          </a:xfrm>
        </p:spPr>
        <p:txBody>
          <a:bodyPr vert="horz" lIns="0" tIns="0" rIns="0" bIns="0" rtlCol="0" anchor="t" anchorCtr="0">
            <a:noAutofit/>
          </a:bodyPr>
          <a:lstStyle/>
          <a:p>
            <a:r>
              <a:rPr lang="en-US" dirty="0"/>
              <a:t>Fundamentals of Vaping Prevention for Parents</a:t>
            </a:r>
          </a:p>
        </p:txBody>
      </p:sp>
      <p:sp>
        <p:nvSpPr>
          <p:cNvPr id="6" name="Slide Number Placeholder 5">
            <a:extLst>
              <a:ext uri="{FF2B5EF4-FFF2-40B4-BE49-F238E27FC236}">
                <a16:creationId xmlns:a16="http://schemas.microsoft.com/office/drawing/2014/main" id="{77AB7FC7-BC58-5E4A-A873-332F500FFB86}"/>
              </a:ext>
            </a:extLst>
          </p:cNvPr>
          <p:cNvSpPr>
            <a:spLocks noGrp="1"/>
          </p:cNvSpPr>
          <p:nvPr>
            <p:ph type="sldNum" sz="quarter" idx="16"/>
          </p:nvPr>
        </p:nvSpPr>
        <p:spPr>
          <a:xfrm>
            <a:off x="971550" y="6332220"/>
            <a:ext cx="523240" cy="247651"/>
          </a:xfrm>
        </p:spPr>
        <p:txBody>
          <a:bodyPr vert="horz" lIns="0" tIns="0" rIns="0" bIns="0" rtlCol="0" anchor="t" anchorCtr="0">
            <a:normAutofit/>
          </a:bodyPr>
          <a:lstStyle/>
          <a:p>
            <a:pPr>
              <a:spcAft>
                <a:spcPts val="600"/>
              </a:spcAft>
            </a:pPr>
            <a:fld id="{294A09A9-5501-47C1-A89A-A340965A2BE2}" type="slidenum">
              <a:rPr lang="en-US" smtClean="0"/>
              <a:pPr>
                <a:spcAft>
                  <a:spcPts val="600"/>
                </a:spcAft>
              </a:pPr>
              <a:t>6</a:t>
            </a:fld>
            <a:endParaRPr lang="en-US"/>
          </a:p>
        </p:txBody>
      </p:sp>
      <p:sp>
        <p:nvSpPr>
          <p:cNvPr id="2" name="Rectangle 1">
            <a:extLst>
              <a:ext uri="{FF2B5EF4-FFF2-40B4-BE49-F238E27FC236}">
                <a16:creationId xmlns:a16="http://schemas.microsoft.com/office/drawing/2014/main" id="{053442D6-5327-904F-956E-8AED9E8446A7}"/>
              </a:ext>
            </a:extLst>
          </p:cNvPr>
          <p:cNvSpPr/>
          <p:nvPr/>
        </p:nvSpPr>
        <p:spPr>
          <a:xfrm>
            <a:off x="971550" y="3583355"/>
            <a:ext cx="5619874" cy="2229328"/>
          </a:xfrm>
          <a:prstGeom prst="rect">
            <a:avLst/>
          </a:prstGeom>
        </p:spPr>
        <p:txBody>
          <a:bodyPr wrap="square">
            <a:spAutoFit/>
          </a:bodyPr>
          <a:lstStyle/>
          <a:p>
            <a:pPr marL="285750" indent="-285750">
              <a:lnSpc>
                <a:spcPct val="90000"/>
              </a:lnSpc>
              <a:spcBef>
                <a:spcPts val="1000"/>
              </a:spcBef>
              <a:buFont typeface="Arial" panose="020B0604020202020204" pitchFamily="34" charset="0"/>
              <a:buChar char="•"/>
            </a:pPr>
            <a:r>
              <a:rPr lang="en-US" dirty="0">
                <a:solidFill>
                  <a:schemeClr val="bg1"/>
                </a:solidFill>
              </a:rPr>
              <a:t>Types of Electronic Nicotine Delivery Systems (ENDS)</a:t>
            </a:r>
          </a:p>
          <a:p>
            <a:pPr marL="285750" indent="-285750">
              <a:lnSpc>
                <a:spcPct val="90000"/>
              </a:lnSpc>
              <a:spcBef>
                <a:spcPts val="1000"/>
              </a:spcBef>
              <a:buFont typeface="Arial" panose="020B0604020202020204" pitchFamily="34" charset="0"/>
              <a:buChar char="•"/>
            </a:pPr>
            <a:r>
              <a:rPr lang="en-US" dirty="0">
                <a:solidFill>
                  <a:schemeClr val="bg1"/>
                </a:solidFill>
              </a:rPr>
              <a:t>How do ENDS Work?</a:t>
            </a:r>
          </a:p>
          <a:p>
            <a:pPr marL="285750" indent="-285750">
              <a:lnSpc>
                <a:spcPct val="90000"/>
              </a:lnSpc>
              <a:spcBef>
                <a:spcPts val="1000"/>
              </a:spcBef>
              <a:buFont typeface="Arial" panose="020B0604020202020204" pitchFamily="34" charset="0"/>
              <a:buChar char="•"/>
            </a:pPr>
            <a:r>
              <a:rPr lang="en-US" dirty="0">
                <a:solidFill>
                  <a:schemeClr val="bg1"/>
                </a:solidFill>
              </a:rPr>
              <a:t>What is in an E-Cigarette or ENDS?</a:t>
            </a:r>
          </a:p>
          <a:p>
            <a:pPr marL="285750" indent="-285750">
              <a:lnSpc>
                <a:spcPct val="90000"/>
              </a:lnSpc>
              <a:spcBef>
                <a:spcPts val="1000"/>
              </a:spcBef>
              <a:buFont typeface="Arial" panose="020B0604020202020204" pitchFamily="34" charset="0"/>
              <a:buChar char="•"/>
            </a:pPr>
            <a:r>
              <a:rPr lang="en-US" dirty="0">
                <a:solidFill>
                  <a:schemeClr val="bg1"/>
                </a:solidFill>
              </a:rPr>
              <a:t>Cannabis Vaping Options</a:t>
            </a:r>
          </a:p>
          <a:p>
            <a:pPr marL="285750" indent="-285750">
              <a:lnSpc>
                <a:spcPct val="90000"/>
              </a:lnSpc>
              <a:spcBef>
                <a:spcPts val="1000"/>
              </a:spcBef>
              <a:buFont typeface="Arial" panose="020B0604020202020204" pitchFamily="34" charset="0"/>
              <a:buChar char="•"/>
            </a:pPr>
            <a:r>
              <a:rPr lang="en-US" dirty="0">
                <a:solidFill>
                  <a:schemeClr val="bg1"/>
                </a:solidFill>
              </a:rPr>
              <a:t>Data on Youth Use with a focus on priority groups</a:t>
            </a:r>
          </a:p>
          <a:p>
            <a:pPr marL="285750" indent="-285750">
              <a:lnSpc>
                <a:spcPct val="90000"/>
              </a:lnSpc>
              <a:spcBef>
                <a:spcPts val="1000"/>
              </a:spcBef>
              <a:buFont typeface="Arial" panose="020B0604020202020204" pitchFamily="34" charset="0"/>
              <a:buChar char="•"/>
            </a:pPr>
            <a:r>
              <a:rPr lang="en-US" dirty="0">
                <a:solidFill>
                  <a:schemeClr val="bg1"/>
                </a:solidFill>
              </a:rPr>
              <a:t>Health Effects of ENDS</a:t>
            </a:r>
          </a:p>
        </p:txBody>
      </p:sp>
      <p:sp>
        <p:nvSpPr>
          <p:cNvPr id="8" name="Rectangle 7">
            <a:extLst>
              <a:ext uri="{FF2B5EF4-FFF2-40B4-BE49-F238E27FC236}">
                <a16:creationId xmlns:a16="http://schemas.microsoft.com/office/drawing/2014/main" id="{D382C197-9273-A249-AFFC-A3C02666BD83}"/>
              </a:ext>
            </a:extLst>
          </p:cNvPr>
          <p:cNvSpPr/>
          <p:nvPr/>
        </p:nvSpPr>
        <p:spPr>
          <a:xfrm>
            <a:off x="971550" y="2158739"/>
            <a:ext cx="5619874" cy="341632"/>
          </a:xfrm>
          <a:prstGeom prst="rect">
            <a:avLst/>
          </a:prstGeom>
        </p:spPr>
        <p:txBody>
          <a:bodyPr wrap="square">
            <a:spAutoFit/>
          </a:bodyPr>
          <a:lstStyle/>
          <a:p>
            <a:pPr marL="285750" indent="-285750">
              <a:lnSpc>
                <a:spcPct val="90000"/>
              </a:lnSpc>
              <a:spcBef>
                <a:spcPts val="1000"/>
              </a:spcBef>
              <a:buFont typeface="Arial" panose="020B0604020202020204" pitchFamily="34" charset="0"/>
              <a:buChar char="•"/>
            </a:pPr>
            <a:r>
              <a:rPr lang="en-US" dirty="0">
                <a:solidFill>
                  <a:schemeClr val="bg1"/>
                </a:solidFill>
              </a:rPr>
              <a:t>Know the Law</a:t>
            </a:r>
          </a:p>
        </p:txBody>
      </p:sp>
    </p:spTree>
    <p:extLst>
      <p:ext uri="{BB962C8B-B14F-4D97-AF65-F5344CB8AC3E}">
        <p14:creationId xmlns:p14="http://schemas.microsoft.com/office/powerpoint/2010/main" val="217670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AC056-F745-2B4B-981B-A54243975C76}"/>
              </a:ext>
            </a:extLst>
          </p:cNvPr>
          <p:cNvSpPr>
            <a:spLocks noGrp="1"/>
          </p:cNvSpPr>
          <p:nvPr>
            <p:ph type="title"/>
          </p:nvPr>
        </p:nvSpPr>
        <p:spPr>
          <a:xfrm>
            <a:off x="303855" y="292244"/>
            <a:ext cx="4313124" cy="610863"/>
          </a:xfrm>
        </p:spPr>
        <p:txBody>
          <a:bodyPr/>
          <a:lstStyle/>
          <a:p>
            <a:r>
              <a:rPr lang="en-US" dirty="0"/>
              <a:t>Know the Law</a:t>
            </a:r>
          </a:p>
        </p:txBody>
      </p:sp>
      <p:sp>
        <p:nvSpPr>
          <p:cNvPr id="5" name="Date Placeholder 4">
            <a:extLst>
              <a:ext uri="{FF2B5EF4-FFF2-40B4-BE49-F238E27FC236}">
                <a16:creationId xmlns:a16="http://schemas.microsoft.com/office/drawing/2014/main" id="{3A9796EA-A2D2-9E47-91D3-2FE2F3365F0D}"/>
              </a:ext>
            </a:extLst>
          </p:cNvPr>
          <p:cNvSpPr>
            <a:spLocks noGrp="1"/>
          </p:cNvSpPr>
          <p:nvPr>
            <p:ph type="dt" sz="half" idx="14"/>
          </p:nvPr>
        </p:nvSpPr>
        <p:spPr/>
        <p:txBody>
          <a:bodyPr/>
          <a:lstStyle/>
          <a:p>
            <a:fld id="{6FCA8E82-58CD-E045-8B98-B7A85B79B752}" type="datetime4">
              <a:rPr lang="en-US" smtClean="0"/>
              <a:pPr/>
              <a:t>April 1, 2022</a:t>
            </a:fld>
            <a:endParaRPr lang="en-US" dirty="0">
              <a:latin typeface="+mn-lt"/>
            </a:endParaRPr>
          </a:p>
        </p:txBody>
      </p:sp>
      <p:sp>
        <p:nvSpPr>
          <p:cNvPr id="6" name="Footer Placeholder 5">
            <a:extLst>
              <a:ext uri="{FF2B5EF4-FFF2-40B4-BE49-F238E27FC236}">
                <a16:creationId xmlns:a16="http://schemas.microsoft.com/office/drawing/2014/main" id="{3DA93CD9-D5C3-9549-B257-192BCED0F165}"/>
              </a:ext>
            </a:extLst>
          </p:cNvPr>
          <p:cNvSpPr>
            <a:spLocks noGrp="1"/>
          </p:cNvSpPr>
          <p:nvPr>
            <p:ph type="ftr" sz="quarter" idx="15"/>
          </p:nvPr>
        </p:nvSpPr>
        <p:spPr/>
        <p:txBody>
          <a:bodyPr/>
          <a:lstStyle/>
          <a:p>
            <a:r>
              <a:rPr lang="en-US" dirty="0"/>
              <a:t>Fundamentals of Vaping Prevention for Parents</a:t>
            </a:r>
            <a:endParaRPr lang="en-US" b="0" dirty="0"/>
          </a:p>
        </p:txBody>
      </p:sp>
      <p:sp>
        <p:nvSpPr>
          <p:cNvPr id="7" name="Slide Number Placeholder 6">
            <a:extLst>
              <a:ext uri="{FF2B5EF4-FFF2-40B4-BE49-F238E27FC236}">
                <a16:creationId xmlns:a16="http://schemas.microsoft.com/office/drawing/2014/main" id="{DAC2EB27-B998-B64D-8095-6DD8CB12B08E}"/>
              </a:ext>
            </a:extLst>
          </p:cNvPr>
          <p:cNvSpPr>
            <a:spLocks noGrp="1"/>
          </p:cNvSpPr>
          <p:nvPr>
            <p:ph type="sldNum" sz="quarter" idx="16"/>
          </p:nvPr>
        </p:nvSpPr>
        <p:spPr/>
        <p:txBody>
          <a:bodyPr/>
          <a:lstStyle/>
          <a:p>
            <a:fld id="{294A09A9-5501-47C1-A89A-A340965A2BE2}" type="slidenum">
              <a:rPr lang="en-US" smtClean="0"/>
              <a:pPr/>
              <a:t>7</a:t>
            </a:fld>
            <a:endParaRPr lang="en-US" dirty="0">
              <a:latin typeface="+mn-lt"/>
            </a:endParaRPr>
          </a:p>
        </p:txBody>
      </p:sp>
      <p:pic>
        <p:nvPicPr>
          <p:cNvPr id="8" name="Picture 7">
            <a:extLst>
              <a:ext uri="{FF2B5EF4-FFF2-40B4-BE49-F238E27FC236}">
                <a16:creationId xmlns:a16="http://schemas.microsoft.com/office/drawing/2014/main" id="{1D0F7BC7-5956-FF4A-B1EC-534DBA34EDE0}"/>
              </a:ext>
            </a:extLst>
          </p:cNvPr>
          <p:cNvPicPr>
            <a:picLocks noChangeAspect="1"/>
          </p:cNvPicPr>
          <p:nvPr/>
        </p:nvPicPr>
        <p:blipFill>
          <a:blip r:embed="rId3"/>
          <a:stretch>
            <a:fillRect/>
          </a:stretch>
        </p:blipFill>
        <p:spPr>
          <a:xfrm>
            <a:off x="303855" y="1228270"/>
            <a:ext cx="4313124" cy="4778786"/>
          </a:xfrm>
          <a:prstGeom prst="rect">
            <a:avLst/>
          </a:prstGeom>
        </p:spPr>
      </p:pic>
      <p:sp>
        <p:nvSpPr>
          <p:cNvPr id="9" name="TextBox 8">
            <a:extLst>
              <a:ext uri="{FF2B5EF4-FFF2-40B4-BE49-F238E27FC236}">
                <a16:creationId xmlns:a16="http://schemas.microsoft.com/office/drawing/2014/main" id="{8E818C14-2BF6-9241-B9D7-0FD38E6F6BC9}"/>
              </a:ext>
            </a:extLst>
          </p:cNvPr>
          <p:cNvSpPr txBox="1"/>
          <p:nvPr/>
        </p:nvSpPr>
        <p:spPr>
          <a:xfrm>
            <a:off x="4959457" y="430743"/>
            <a:ext cx="7052674" cy="5996513"/>
          </a:xfrm>
          <a:prstGeom prst="rect">
            <a:avLst/>
          </a:prstGeom>
          <a:noFill/>
          <a:ln w="63500">
            <a:solidFill>
              <a:srgbClr val="AFAE4D"/>
            </a:solidFill>
          </a:ln>
          <a:effectLst/>
        </p:spPr>
        <p:txBody>
          <a:bodyPr wrap="square" lIns="274320" tIns="182880" rIns="274320" bIns="182880" rtlCol="0">
            <a:spAutoFit/>
          </a:bodyPr>
          <a:lstStyle/>
          <a:p>
            <a:pPr>
              <a:spcAft>
                <a:spcPts val="500"/>
              </a:spcAft>
            </a:pPr>
            <a:r>
              <a:rPr lang="en-US" b="1" dirty="0">
                <a:solidFill>
                  <a:schemeClr val="bg1"/>
                </a:solidFill>
              </a:rPr>
              <a:t>Tobacco </a:t>
            </a:r>
          </a:p>
          <a:p>
            <a:pPr marL="285750" indent="-285750">
              <a:spcAft>
                <a:spcPts val="500"/>
              </a:spcAft>
              <a:buFont typeface="Arial" panose="020B0604020202020204" pitchFamily="34" charset="0"/>
              <a:buChar char="•"/>
            </a:pPr>
            <a:r>
              <a:rPr lang="en-US" dirty="0">
                <a:solidFill>
                  <a:schemeClr val="bg1"/>
                </a:solidFill>
              </a:rPr>
              <a:t>Must be </a:t>
            </a:r>
            <a:r>
              <a:rPr lang="en-US" b="1" dirty="0">
                <a:solidFill>
                  <a:schemeClr val="bg1"/>
                </a:solidFill>
              </a:rPr>
              <a:t>21</a:t>
            </a:r>
            <a:r>
              <a:rPr lang="en-US" dirty="0">
                <a:solidFill>
                  <a:schemeClr val="bg1"/>
                </a:solidFill>
              </a:rPr>
              <a:t> to purchase tobacco products </a:t>
            </a:r>
          </a:p>
          <a:p>
            <a:pPr>
              <a:spcAft>
                <a:spcPts val="500"/>
              </a:spcAft>
            </a:pPr>
            <a:r>
              <a:rPr lang="en-US" b="1" dirty="0">
                <a:solidFill>
                  <a:schemeClr val="bg1"/>
                </a:solidFill>
              </a:rPr>
              <a:t>Cannabis </a:t>
            </a:r>
          </a:p>
          <a:p>
            <a:pPr marL="285750" indent="-285750">
              <a:spcAft>
                <a:spcPts val="500"/>
              </a:spcAft>
              <a:buFont typeface="Arial" panose="020B0604020202020204" pitchFamily="34" charset="0"/>
              <a:buChar char="•"/>
            </a:pPr>
            <a:r>
              <a:rPr lang="en-US" dirty="0">
                <a:solidFill>
                  <a:schemeClr val="bg1"/>
                </a:solidFill>
              </a:rPr>
              <a:t>Adults over the age of </a:t>
            </a:r>
            <a:r>
              <a:rPr lang="en-US" b="1" dirty="0">
                <a:solidFill>
                  <a:schemeClr val="bg1"/>
                </a:solidFill>
              </a:rPr>
              <a:t>21</a:t>
            </a:r>
            <a:r>
              <a:rPr lang="en-US" dirty="0">
                <a:solidFill>
                  <a:schemeClr val="bg1"/>
                </a:solidFill>
              </a:rPr>
              <a:t> can have as much as 1.5 ounces on their person and can transport up to 5 ounces in a locked trunk or glove box in their vehicle. In July 2023 adults can grow as many as six plants in their home (maximum of 12 plants)</a:t>
            </a:r>
          </a:p>
          <a:p>
            <a:pPr>
              <a:spcAft>
                <a:spcPts val="500"/>
              </a:spcAft>
            </a:pPr>
            <a:r>
              <a:rPr lang="en-US" b="1" dirty="0">
                <a:solidFill>
                  <a:schemeClr val="bg1"/>
                </a:solidFill>
              </a:rPr>
              <a:t>Alcohol </a:t>
            </a:r>
          </a:p>
          <a:p>
            <a:pPr marL="285750" indent="-285750">
              <a:spcAft>
                <a:spcPts val="500"/>
              </a:spcAft>
              <a:buFont typeface="Arial" panose="020B0604020202020204" pitchFamily="34" charset="0"/>
              <a:buChar char="•"/>
            </a:pPr>
            <a:r>
              <a:rPr lang="en-US" dirty="0">
                <a:solidFill>
                  <a:schemeClr val="bg1"/>
                </a:solidFill>
              </a:rPr>
              <a:t>Must be </a:t>
            </a:r>
            <a:r>
              <a:rPr lang="en-US" b="1" dirty="0">
                <a:solidFill>
                  <a:schemeClr val="bg1"/>
                </a:solidFill>
              </a:rPr>
              <a:t>21</a:t>
            </a:r>
            <a:r>
              <a:rPr lang="en-US" dirty="0">
                <a:solidFill>
                  <a:schemeClr val="bg1"/>
                </a:solidFill>
              </a:rPr>
              <a:t> to purchase or possess alcohol </a:t>
            </a:r>
          </a:p>
          <a:p>
            <a:pPr>
              <a:spcAft>
                <a:spcPts val="500"/>
              </a:spcAft>
            </a:pPr>
            <a:r>
              <a:rPr lang="en-US" b="1" dirty="0">
                <a:solidFill>
                  <a:schemeClr val="bg1"/>
                </a:solidFill>
              </a:rPr>
              <a:t>Gambling</a:t>
            </a:r>
          </a:p>
          <a:p>
            <a:pPr marL="285750" indent="-285750">
              <a:spcAft>
                <a:spcPts val="500"/>
              </a:spcAft>
              <a:buFont typeface="Arial" panose="020B0604020202020204" pitchFamily="34" charset="0"/>
              <a:buChar char="•"/>
            </a:pPr>
            <a:r>
              <a:rPr lang="en-US" dirty="0">
                <a:solidFill>
                  <a:schemeClr val="bg1"/>
                </a:solidFill>
              </a:rPr>
              <a:t>Must be </a:t>
            </a:r>
            <a:r>
              <a:rPr lang="en-US" b="1" dirty="0">
                <a:solidFill>
                  <a:schemeClr val="bg1"/>
                </a:solidFill>
              </a:rPr>
              <a:t>21</a:t>
            </a:r>
            <a:r>
              <a:rPr lang="en-US" dirty="0">
                <a:solidFill>
                  <a:schemeClr val="bg1"/>
                </a:solidFill>
              </a:rPr>
              <a:t> to participate in online or in-person casino gaming or sports wagering and at least </a:t>
            </a:r>
            <a:r>
              <a:rPr lang="en-US" b="1" dirty="0">
                <a:solidFill>
                  <a:schemeClr val="bg1"/>
                </a:solidFill>
              </a:rPr>
              <a:t>18</a:t>
            </a:r>
            <a:r>
              <a:rPr lang="en-US" dirty="0">
                <a:solidFill>
                  <a:schemeClr val="bg1"/>
                </a:solidFill>
              </a:rPr>
              <a:t> years old to participate in fantasy contests, purchase a lottery ticket, or play keno.</a:t>
            </a:r>
          </a:p>
          <a:p>
            <a:pPr>
              <a:spcAft>
                <a:spcPts val="500"/>
              </a:spcAft>
            </a:pPr>
            <a:r>
              <a:rPr lang="en-US" b="1" dirty="0">
                <a:solidFill>
                  <a:schemeClr val="bg1"/>
                </a:solidFill>
              </a:rPr>
              <a:t>Handguns</a:t>
            </a:r>
          </a:p>
          <a:p>
            <a:pPr marL="285750" indent="-285750">
              <a:spcAft>
                <a:spcPts val="500"/>
              </a:spcAft>
              <a:buFont typeface="Arial" panose="020B0604020202020204" pitchFamily="34" charset="0"/>
              <a:buChar char="•"/>
            </a:pPr>
            <a:r>
              <a:rPr lang="en-US" dirty="0">
                <a:solidFill>
                  <a:schemeClr val="bg1"/>
                </a:solidFill>
              </a:rPr>
              <a:t>Must be </a:t>
            </a:r>
            <a:r>
              <a:rPr lang="en-US" b="1" dirty="0">
                <a:solidFill>
                  <a:schemeClr val="bg1"/>
                </a:solidFill>
              </a:rPr>
              <a:t>21</a:t>
            </a:r>
            <a:r>
              <a:rPr lang="en-US" dirty="0">
                <a:solidFill>
                  <a:schemeClr val="bg1"/>
                </a:solidFill>
              </a:rPr>
              <a:t> to obtain an eligibility certificate for a handgun </a:t>
            </a:r>
          </a:p>
          <a:p>
            <a:pPr marL="285750" indent="-285750">
              <a:spcAft>
                <a:spcPts val="500"/>
              </a:spcAft>
              <a:buFont typeface="Arial" panose="020B0604020202020204" pitchFamily="34" charset="0"/>
              <a:buChar char="•"/>
            </a:pPr>
            <a:r>
              <a:rPr lang="en-US" dirty="0">
                <a:solidFill>
                  <a:schemeClr val="bg1"/>
                </a:solidFill>
              </a:rPr>
              <a:t>Law prohibits any person from selling, bartering, lending, giving, delivering or otherwise transferring any handgun to a person under age </a:t>
            </a:r>
            <a:r>
              <a:rPr lang="en-US" b="1" dirty="0">
                <a:solidFill>
                  <a:schemeClr val="bg1"/>
                </a:solidFill>
              </a:rPr>
              <a:t>21</a:t>
            </a:r>
          </a:p>
        </p:txBody>
      </p:sp>
    </p:spTree>
    <p:extLst>
      <p:ext uri="{BB962C8B-B14F-4D97-AF65-F5344CB8AC3E}">
        <p14:creationId xmlns:p14="http://schemas.microsoft.com/office/powerpoint/2010/main" val="45039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E9BFC5-96B9-6B48-A53B-2B3AC1F34760}"/>
              </a:ext>
            </a:extLst>
          </p:cNvPr>
          <p:cNvSpPr/>
          <p:nvPr/>
        </p:nvSpPr>
        <p:spPr>
          <a:xfrm>
            <a:off x="6096000" y="0"/>
            <a:ext cx="6096000" cy="382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C10DD-C37B-CD4C-9682-0D163055B557}"/>
              </a:ext>
            </a:extLst>
          </p:cNvPr>
          <p:cNvSpPr>
            <a:spLocks noGrp="1"/>
          </p:cNvSpPr>
          <p:nvPr>
            <p:ph type="title"/>
          </p:nvPr>
        </p:nvSpPr>
        <p:spPr>
          <a:xfrm>
            <a:off x="1154850" y="503289"/>
            <a:ext cx="9882300" cy="659496"/>
          </a:xfrm>
        </p:spPr>
        <p:txBody>
          <a:bodyPr anchor="b">
            <a:normAutofit fontScale="90000"/>
          </a:bodyPr>
          <a:lstStyle/>
          <a:p>
            <a:pPr algn="ctr"/>
            <a:r>
              <a:rPr lang="en-US" sz="3600" dirty="0"/>
              <a:t>Types of Electronic Nicotine Delivery Systems (ENDS)</a:t>
            </a:r>
          </a:p>
        </p:txBody>
      </p:sp>
      <p:pic>
        <p:nvPicPr>
          <p:cNvPr id="5" name="Picture Placeholder 4" descr="Diagram, text&#10;&#10;Description automatically generated">
            <a:extLst>
              <a:ext uri="{FF2B5EF4-FFF2-40B4-BE49-F238E27FC236}">
                <a16:creationId xmlns:a16="http://schemas.microsoft.com/office/drawing/2014/main" id="{B2F457EF-B780-FF4D-A6C4-3BC00549F9D7}"/>
              </a:ext>
            </a:extLst>
          </p:cNvPr>
          <p:cNvPicPr>
            <a:picLocks noGrp="1" noChangeAspect="1"/>
          </p:cNvPicPr>
          <p:nvPr>
            <p:ph type="pic" sz="quarter" idx="27"/>
          </p:nvPr>
        </p:nvPicPr>
        <p:blipFill>
          <a:blip r:embed="rId3">
            <a:extLst>
              <a:ext uri="{28A0092B-C50C-407E-A947-70E740481C1C}">
                <a14:useLocalDpi xmlns:a14="http://schemas.microsoft.com/office/drawing/2010/main" val="0"/>
              </a:ext>
            </a:extLst>
          </a:blip>
          <a:srcRect t="1912" b="1912"/>
          <a:stretch>
            <a:fillRect/>
          </a:stretch>
        </p:blipFill>
        <p:spPr>
          <a:xfrm>
            <a:off x="7407746" y="4093930"/>
            <a:ext cx="2117725" cy="2036762"/>
          </a:xfrm>
        </p:spPr>
      </p:pic>
      <p:pic>
        <p:nvPicPr>
          <p:cNvPr id="7" name="Picture Placeholder 6" descr="A picture containing square&#10;&#10;Description automatically generated">
            <a:extLst>
              <a:ext uri="{FF2B5EF4-FFF2-40B4-BE49-F238E27FC236}">
                <a16:creationId xmlns:a16="http://schemas.microsoft.com/office/drawing/2014/main" id="{8C36EC9C-32BD-2945-B92C-937FC4CEEA89}"/>
              </a:ext>
            </a:extLst>
          </p:cNvPr>
          <p:cNvPicPr>
            <a:picLocks noGrp="1" noChangeAspect="1"/>
          </p:cNvPicPr>
          <p:nvPr>
            <p:ph type="pic" sz="quarter" idx="30"/>
          </p:nvPr>
        </p:nvPicPr>
        <p:blipFill>
          <a:blip r:embed="rId4">
            <a:extLst>
              <a:ext uri="{28A0092B-C50C-407E-A947-70E740481C1C}">
                <a14:useLocalDpi xmlns:a14="http://schemas.microsoft.com/office/drawing/2010/main" val="0"/>
              </a:ext>
            </a:extLst>
          </a:blip>
          <a:srcRect t="2241" b="2241"/>
          <a:stretch>
            <a:fillRect/>
          </a:stretch>
        </p:blipFill>
        <p:spPr>
          <a:xfrm>
            <a:off x="9794987" y="1518852"/>
            <a:ext cx="2117725" cy="2036762"/>
          </a:xfrm>
        </p:spPr>
      </p:pic>
      <p:sp>
        <p:nvSpPr>
          <p:cNvPr id="8" name="Footer Placeholder 7">
            <a:extLst>
              <a:ext uri="{FF2B5EF4-FFF2-40B4-BE49-F238E27FC236}">
                <a16:creationId xmlns:a16="http://schemas.microsoft.com/office/drawing/2014/main" id="{CC41CF2F-09D1-2F40-80B6-38BF955C3B1C}"/>
              </a:ext>
            </a:extLst>
          </p:cNvPr>
          <p:cNvSpPr>
            <a:spLocks noGrp="1"/>
          </p:cNvSpPr>
          <p:nvPr>
            <p:ph type="ftr" sz="quarter" idx="33"/>
          </p:nvPr>
        </p:nvSpPr>
        <p:spPr>
          <a:xfrm>
            <a:off x="1494790" y="6332220"/>
            <a:ext cx="1497330" cy="247651"/>
          </a:xfrm>
        </p:spPr>
        <p:txBody>
          <a:bodyPr anchor="t">
            <a:noAutofit/>
          </a:bodyPr>
          <a:lstStyle/>
          <a:p>
            <a:r>
              <a:rPr lang="en-US" dirty="0"/>
              <a:t>Fundamentals of Vaping Prevention for Parents</a:t>
            </a:r>
          </a:p>
        </p:txBody>
      </p:sp>
      <p:sp>
        <p:nvSpPr>
          <p:cNvPr id="9" name="Slide Number Placeholder 8">
            <a:extLst>
              <a:ext uri="{FF2B5EF4-FFF2-40B4-BE49-F238E27FC236}">
                <a16:creationId xmlns:a16="http://schemas.microsoft.com/office/drawing/2014/main" id="{D0D91AEE-7461-A84F-878A-399BBC9AE85B}"/>
              </a:ext>
            </a:extLst>
          </p:cNvPr>
          <p:cNvSpPr>
            <a:spLocks noGrp="1"/>
          </p:cNvSpPr>
          <p:nvPr>
            <p:ph type="sldNum" sz="quarter" idx="34"/>
          </p:nvPr>
        </p:nvSpPr>
        <p:spPr>
          <a:xfrm>
            <a:off x="971550" y="6332220"/>
            <a:ext cx="523240" cy="247651"/>
          </a:xfrm>
        </p:spPr>
        <p:txBody>
          <a:bodyPr anchor="t">
            <a:normAutofit/>
          </a:bodyPr>
          <a:lstStyle/>
          <a:p>
            <a:pPr>
              <a:spcAft>
                <a:spcPts val="600"/>
              </a:spcAft>
            </a:pPr>
            <a:fld id="{294A09A9-5501-47C1-A89A-A340965A2BE2}" type="slidenum">
              <a:rPr lang="en-US" smtClean="0"/>
              <a:pPr>
                <a:spcAft>
                  <a:spcPts val="600"/>
                </a:spcAft>
              </a:pPr>
              <a:t>8</a:t>
            </a:fld>
            <a:endParaRPr lang="en-US" dirty="0"/>
          </a:p>
        </p:txBody>
      </p:sp>
      <p:pic>
        <p:nvPicPr>
          <p:cNvPr id="60" name="Picture 59">
            <a:extLst>
              <a:ext uri="{FF2B5EF4-FFF2-40B4-BE49-F238E27FC236}">
                <a16:creationId xmlns:a16="http://schemas.microsoft.com/office/drawing/2014/main" id="{39DE887C-05BD-6044-A442-DD5BB81FAB49}"/>
              </a:ext>
            </a:extLst>
          </p:cNvPr>
          <p:cNvPicPr>
            <a:picLocks noChangeAspect="1"/>
          </p:cNvPicPr>
          <p:nvPr/>
        </p:nvPicPr>
        <p:blipFill rotWithShape="1">
          <a:blip r:embed="rId5"/>
          <a:srcRect l="14612" t="7666" r="1207" b="-481"/>
          <a:stretch/>
        </p:blipFill>
        <p:spPr>
          <a:xfrm>
            <a:off x="4452045" y="1324938"/>
            <a:ext cx="2794186" cy="3101314"/>
          </a:xfrm>
          <a:prstGeom prst="rect">
            <a:avLst/>
          </a:prstGeom>
          <a:effectLst>
            <a:outerShdw blurRad="50800" dist="38100" dir="2700000" algn="tl" rotWithShape="0">
              <a:prstClr val="black">
                <a:alpha val="40000"/>
              </a:prstClr>
            </a:outerShdw>
          </a:effectLst>
        </p:spPr>
      </p:pic>
      <p:pic>
        <p:nvPicPr>
          <p:cNvPr id="61" name="Picture 6">
            <a:extLst>
              <a:ext uri="{FF2B5EF4-FFF2-40B4-BE49-F238E27FC236}">
                <a16:creationId xmlns:a16="http://schemas.microsoft.com/office/drawing/2014/main" id="{BCF16722-09E5-914D-AC89-6A12117EB7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4048" y="3980349"/>
            <a:ext cx="2079147" cy="20379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61">
            <a:extLst>
              <a:ext uri="{FF2B5EF4-FFF2-40B4-BE49-F238E27FC236}">
                <a16:creationId xmlns:a16="http://schemas.microsoft.com/office/drawing/2014/main" id="{29073725-E41E-7740-AFDB-3A84A71A6A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900" y="1515599"/>
            <a:ext cx="2024799" cy="2024799"/>
          </a:xfrm>
          <a:prstGeom prst="rect">
            <a:avLst/>
          </a:prstGeom>
          <a:effectLst>
            <a:outerShdw blurRad="50800" dist="38100" dir="2700000" algn="tl" rotWithShape="0">
              <a:prstClr val="black">
                <a:alpha val="40000"/>
              </a:prstClr>
            </a:outerShdw>
          </a:effectLst>
        </p:spPr>
      </p:pic>
      <p:pic>
        <p:nvPicPr>
          <p:cNvPr id="63" name="Picture 62" descr="vibe Complete Kit">
            <a:extLst>
              <a:ext uri="{FF2B5EF4-FFF2-40B4-BE49-F238E27FC236}">
                <a16:creationId xmlns:a16="http://schemas.microsoft.com/office/drawing/2014/main" id="{580F4A47-D57F-B846-A620-EABA03B55C6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rot="3780000">
            <a:off x="1337439" y="4197212"/>
            <a:ext cx="377796" cy="2486868"/>
          </a:xfrm>
          <a:prstGeom prst="rect">
            <a:avLst/>
          </a:prstGeom>
          <a:noFill/>
          <a:ln>
            <a:noFill/>
          </a:ln>
          <a:effectLst>
            <a:outerShdw blurRad="50800" dist="38100" dir="2700000" algn="tl" rotWithShape="0">
              <a:prstClr val="black">
                <a:alpha val="40000"/>
              </a:prstClr>
            </a:outerShdw>
          </a:effectLst>
        </p:spPr>
      </p:pic>
      <p:pic>
        <p:nvPicPr>
          <p:cNvPr id="64" name="Picture 63" descr="alto Complete Kit">
            <a:extLst>
              <a:ext uri="{FF2B5EF4-FFF2-40B4-BE49-F238E27FC236}">
                <a16:creationId xmlns:a16="http://schemas.microsoft.com/office/drawing/2014/main" id="{D1838B05-854F-7441-8797-897D0DA85457}"/>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rot="3790589">
            <a:off x="3213163" y="4385617"/>
            <a:ext cx="488266" cy="2110057"/>
          </a:xfrm>
          <a:prstGeom prst="rect">
            <a:avLst/>
          </a:prstGeom>
          <a:noFill/>
          <a:ln>
            <a:noFill/>
          </a:ln>
          <a:effectLst>
            <a:outerShdw blurRad="50800" dist="38100" dir="2700000" algn="tl" rotWithShape="0">
              <a:prstClr val="black">
                <a:alpha val="40000"/>
              </a:prstClr>
            </a:outerShdw>
          </a:effectLst>
        </p:spPr>
      </p:pic>
      <p:pic>
        <p:nvPicPr>
          <p:cNvPr id="65" name="Picture 64">
            <a:extLst>
              <a:ext uri="{FF2B5EF4-FFF2-40B4-BE49-F238E27FC236}">
                <a16:creationId xmlns:a16="http://schemas.microsoft.com/office/drawing/2014/main" id="{7CDCC87C-4C6A-8B47-946A-F98410DCCC70}"/>
              </a:ext>
            </a:extLst>
          </p:cNvPr>
          <p:cNvPicPr>
            <a:picLocks noChangeAspect="1"/>
          </p:cNvPicPr>
          <p:nvPr/>
        </p:nvPicPr>
        <p:blipFill>
          <a:blip r:embed="rId10"/>
          <a:stretch>
            <a:fillRect/>
          </a:stretch>
        </p:blipFill>
        <p:spPr>
          <a:xfrm rot="3760205">
            <a:off x="5122526" y="4385616"/>
            <a:ext cx="1066135" cy="2110058"/>
          </a:xfrm>
          <a:prstGeom prst="rect">
            <a:avLst/>
          </a:prstGeom>
        </p:spPr>
      </p:pic>
      <p:pic>
        <p:nvPicPr>
          <p:cNvPr id="66" name="Picture 65">
            <a:extLst>
              <a:ext uri="{FF2B5EF4-FFF2-40B4-BE49-F238E27FC236}">
                <a16:creationId xmlns:a16="http://schemas.microsoft.com/office/drawing/2014/main" id="{F570674A-1DF7-B440-A899-D177AB4146A5}"/>
              </a:ext>
            </a:extLst>
          </p:cNvPr>
          <p:cNvPicPr>
            <a:picLocks noChangeAspect="1"/>
          </p:cNvPicPr>
          <p:nvPr/>
        </p:nvPicPr>
        <p:blipFill>
          <a:blip r:embed="rId11"/>
          <a:stretch>
            <a:fillRect/>
          </a:stretch>
        </p:blipFill>
        <p:spPr>
          <a:xfrm>
            <a:off x="136338" y="1357650"/>
            <a:ext cx="4152916" cy="3368152"/>
          </a:xfrm>
          <a:prstGeom prst="rect">
            <a:avLst/>
          </a:prstGeom>
          <a:effectLst>
            <a:softEdge rad="127000"/>
          </a:effectLst>
        </p:spPr>
      </p:pic>
    </p:spTree>
    <p:extLst>
      <p:ext uri="{BB962C8B-B14F-4D97-AF65-F5344CB8AC3E}">
        <p14:creationId xmlns:p14="http://schemas.microsoft.com/office/powerpoint/2010/main" val="429274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2CB464-164C-0A4A-A437-E4F20D1A8FBC}"/>
              </a:ext>
            </a:extLst>
          </p:cNvPr>
          <p:cNvSpPr>
            <a:spLocks noGrp="1"/>
          </p:cNvSpPr>
          <p:nvPr>
            <p:ph type="title"/>
          </p:nvPr>
        </p:nvSpPr>
        <p:spPr/>
        <p:txBody>
          <a:bodyPr/>
          <a:lstStyle/>
          <a:p>
            <a:r>
              <a:rPr lang="en-US" dirty="0"/>
              <a:t>How ENDS Work?</a:t>
            </a:r>
          </a:p>
        </p:txBody>
      </p:sp>
      <p:sp>
        <p:nvSpPr>
          <p:cNvPr id="4" name="Text Placeholder 3">
            <a:extLst>
              <a:ext uri="{FF2B5EF4-FFF2-40B4-BE49-F238E27FC236}">
                <a16:creationId xmlns:a16="http://schemas.microsoft.com/office/drawing/2014/main" id="{FD287F5C-ED5D-D242-9646-1FE1C857DAE1}"/>
              </a:ext>
            </a:extLst>
          </p:cNvPr>
          <p:cNvSpPr>
            <a:spLocks noGrp="1"/>
          </p:cNvSpPr>
          <p:nvPr>
            <p:ph type="body" sz="quarter" idx="11"/>
          </p:nvPr>
        </p:nvSpPr>
        <p:spPr>
          <a:xfrm>
            <a:off x="971550" y="2310095"/>
            <a:ext cx="6384290" cy="1083345"/>
          </a:xfrm>
        </p:spPr>
        <p:txBody>
          <a:bodyPr/>
          <a:lstStyle/>
          <a:p>
            <a:r>
              <a:rPr lang="en-US" sz="2000" dirty="0"/>
              <a:t>Electronic cigarettes are battery-powered devices that deliver nicotine and/or flavoring to the user in the form of an </a:t>
            </a:r>
            <a:r>
              <a:rPr lang="en-US" sz="2000" u="sng" dirty="0"/>
              <a:t>aerosol</a:t>
            </a:r>
            <a:r>
              <a:rPr lang="en-US" sz="2000" dirty="0"/>
              <a:t> (not water vapor).</a:t>
            </a:r>
          </a:p>
          <a:p>
            <a:endParaRPr lang="en-US" u="sng" dirty="0"/>
          </a:p>
        </p:txBody>
      </p:sp>
      <p:sp>
        <p:nvSpPr>
          <p:cNvPr id="6" name="Footer Placeholder 5">
            <a:extLst>
              <a:ext uri="{FF2B5EF4-FFF2-40B4-BE49-F238E27FC236}">
                <a16:creationId xmlns:a16="http://schemas.microsoft.com/office/drawing/2014/main" id="{D3B8ECF8-211B-4948-99CD-E811DE9410A4}"/>
              </a:ext>
            </a:extLst>
          </p:cNvPr>
          <p:cNvSpPr>
            <a:spLocks noGrp="1"/>
          </p:cNvSpPr>
          <p:nvPr>
            <p:ph type="ftr" sz="quarter" idx="15"/>
          </p:nvPr>
        </p:nvSpPr>
        <p:spPr/>
        <p:txBody>
          <a:bodyPr/>
          <a:lstStyle/>
          <a:p>
            <a:r>
              <a:rPr lang="en-US" dirty="0"/>
              <a:t>Fundamentals of Vaping Prevention for Parents</a:t>
            </a:r>
          </a:p>
        </p:txBody>
      </p:sp>
      <p:sp>
        <p:nvSpPr>
          <p:cNvPr id="7" name="Slide Number Placeholder 6">
            <a:extLst>
              <a:ext uri="{FF2B5EF4-FFF2-40B4-BE49-F238E27FC236}">
                <a16:creationId xmlns:a16="http://schemas.microsoft.com/office/drawing/2014/main" id="{E4122EB5-25A6-9E44-A050-912FE6087E70}"/>
              </a:ext>
            </a:extLst>
          </p:cNvPr>
          <p:cNvSpPr>
            <a:spLocks noGrp="1"/>
          </p:cNvSpPr>
          <p:nvPr>
            <p:ph type="sldNum" sz="quarter" idx="16"/>
          </p:nvPr>
        </p:nvSpPr>
        <p:spPr/>
        <p:txBody>
          <a:bodyPr/>
          <a:lstStyle/>
          <a:p>
            <a:fld id="{294A09A9-5501-47C1-A89A-A340965A2BE2}" type="slidenum">
              <a:rPr lang="en-US" smtClean="0"/>
              <a:pPr/>
              <a:t>9</a:t>
            </a:fld>
            <a:endParaRPr lang="en-US" dirty="0">
              <a:latin typeface="+mn-lt"/>
            </a:endParaRPr>
          </a:p>
        </p:txBody>
      </p:sp>
      <p:sp>
        <p:nvSpPr>
          <p:cNvPr id="8" name="Text Placeholder 3">
            <a:extLst>
              <a:ext uri="{FF2B5EF4-FFF2-40B4-BE49-F238E27FC236}">
                <a16:creationId xmlns:a16="http://schemas.microsoft.com/office/drawing/2014/main" id="{55F12999-729C-9143-B9AF-82D74207071D}"/>
              </a:ext>
            </a:extLst>
          </p:cNvPr>
          <p:cNvSpPr txBox="1">
            <a:spLocks/>
          </p:cNvSpPr>
          <p:nvPr/>
        </p:nvSpPr>
        <p:spPr>
          <a:xfrm>
            <a:off x="1024276" y="3429001"/>
            <a:ext cx="5884524" cy="1711960"/>
          </a:xfrm>
          <a:prstGeom prst="rect">
            <a:avLst/>
          </a:prstGeom>
          <a:gradFill flip="none" rotWithShape="1">
            <a:gsLst>
              <a:gs pos="0">
                <a:schemeClr val="accent4">
                  <a:lumMod val="0"/>
                  <a:lumOff val="100000"/>
                </a:schemeClr>
              </a:gs>
              <a:gs pos="31000">
                <a:schemeClr val="accent4">
                  <a:lumMod val="0"/>
                  <a:lumOff val="100000"/>
                </a:schemeClr>
              </a:gs>
              <a:gs pos="100000">
                <a:srgbClr val="CDB235"/>
              </a:gs>
            </a:gsLst>
            <a:path path="circle">
              <a:fillToRect l="100000" t="100000"/>
            </a:path>
            <a:tileRect r="-100000" b="-100000"/>
          </a:gradFill>
          <a:ln w="50800">
            <a:solidFill>
              <a:srgbClr val="1B3630"/>
            </a:solidFill>
          </a:ln>
        </p:spPr>
        <p:txBody>
          <a:bodyPr vert="horz" lIns="0" tIns="0" rIns="0" bIns="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ctr">
              <a:spcBef>
                <a:spcPts val="0"/>
              </a:spcBef>
            </a:pPr>
            <a:r>
              <a:rPr lang="en-US" sz="2000" b="1" dirty="0"/>
              <a:t>Vaping</a:t>
            </a:r>
            <a:r>
              <a:rPr lang="en-US" sz="2000" dirty="0"/>
              <a:t> is actually a misnomer.</a:t>
            </a:r>
          </a:p>
          <a:p>
            <a:pPr algn="ctr" fontAlgn="ctr">
              <a:spcBef>
                <a:spcPts val="0"/>
              </a:spcBef>
            </a:pPr>
            <a:r>
              <a:rPr lang="en-US" sz="2000" i="1" dirty="0"/>
              <a:t>ENDS create aerosol, not water vapor.</a:t>
            </a:r>
          </a:p>
          <a:p>
            <a:pPr algn="ctr" fontAlgn="ctr"/>
            <a:r>
              <a:rPr lang="en-US" sz="2000" b="1" u="sng" dirty="0">
                <a:solidFill>
                  <a:srgbClr val="FF0000"/>
                </a:solidFill>
              </a:rPr>
              <a:t>Aerosol is harmful.</a:t>
            </a:r>
            <a:r>
              <a:rPr lang="en-US" sz="2000" b="1" dirty="0"/>
              <a:t> </a:t>
            </a:r>
            <a:r>
              <a:rPr lang="en-US" sz="2000" dirty="0"/>
              <a:t>It contains harmful and potentially harmful chemicals in addition to nicotine.</a:t>
            </a:r>
            <a:endParaRPr lang="en-US" sz="2000" u="sng" dirty="0"/>
          </a:p>
        </p:txBody>
      </p:sp>
      <p:sp>
        <p:nvSpPr>
          <p:cNvPr id="9" name="Text Placeholder 3">
            <a:extLst>
              <a:ext uri="{FF2B5EF4-FFF2-40B4-BE49-F238E27FC236}">
                <a16:creationId xmlns:a16="http://schemas.microsoft.com/office/drawing/2014/main" id="{03B9333F-AD89-DC46-9514-70EB45CCA78C}"/>
              </a:ext>
            </a:extLst>
          </p:cNvPr>
          <p:cNvSpPr txBox="1">
            <a:spLocks/>
          </p:cNvSpPr>
          <p:nvPr/>
        </p:nvSpPr>
        <p:spPr>
          <a:xfrm>
            <a:off x="7427571" y="2310095"/>
            <a:ext cx="3792879" cy="378590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E-Liquids, when heated, may form additional harmful compounds that are also inhaled by the user.</a:t>
            </a:r>
          </a:p>
          <a:p>
            <a:pPr marL="342900" indent="-342900">
              <a:buFont typeface="Arial" panose="020B0604020202020204" pitchFamily="34" charset="0"/>
              <a:buChar char="•"/>
            </a:pPr>
            <a:r>
              <a:rPr lang="en-US" sz="2000" dirty="0"/>
              <a:t>E-Liquids typically use </a:t>
            </a:r>
            <a:r>
              <a:rPr lang="en-US" sz="2000" b="1" dirty="0"/>
              <a:t>propylene glycol</a:t>
            </a:r>
            <a:r>
              <a:rPr lang="en-US" sz="2000" dirty="0"/>
              <a:t> and/or </a:t>
            </a:r>
            <a:r>
              <a:rPr lang="en-US" sz="2000" b="1" dirty="0"/>
              <a:t>vegetable glycerin </a:t>
            </a:r>
            <a:r>
              <a:rPr lang="en-US" sz="2000" dirty="0"/>
              <a:t>as the solvents for the nicotine and flavoring chemicals</a:t>
            </a:r>
          </a:p>
          <a:p>
            <a:pPr marL="1028700" lvl="1" indent="-342900"/>
            <a:r>
              <a:rPr lang="en-US" sz="2000" dirty="0"/>
              <a:t>These elements may be safe in food products. However, they have not been tested for safety when used in ENDS and inhaled into the lungs. </a:t>
            </a:r>
            <a:endParaRPr lang="en-US" u="sng" dirty="0"/>
          </a:p>
        </p:txBody>
      </p:sp>
      <p:pic>
        <p:nvPicPr>
          <p:cNvPr id="10" name="Picture 9">
            <a:extLst>
              <a:ext uri="{FF2B5EF4-FFF2-40B4-BE49-F238E27FC236}">
                <a16:creationId xmlns:a16="http://schemas.microsoft.com/office/drawing/2014/main" id="{518E6593-2E80-7548-9C50-83D01245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1548" y="5668"/>
            <a:ext cx="2450452" cy="1596294"/>
          </a:xfrm>
          <a:prstGeom prst="rect">
            <a:avLst/>
          </a:prstGeom>
        </p:spPr>
      </p:pic>
    </p:spTree>
    <p:extLst>
      <p:ext uri="{BB962C8B-B14F-4D97-AF65-F5344CB8AC3E}">
        <p14:creationId xmlns:p14="http://schemas.microsoft.com/office/powerpoint/2010/main" val="3000510411"/>
      </p:ext>
    </p:extLst>
  </p:cSld>
  <p:clrMapOvr>
    <a:masterClrMapping/>
  </p:clrMapOvr>
</p:sld>
</file>

<file path=ppt/theme/theme1.xml><?xml version="1.0" encoding="utf-8"?>
<a:theme xmlns:a="http://schemas.openxmlformats.org/drawingml/2006/main" name="Theme1">
  <a:themeElements>
    <a:clrScheme name="Custom 7">
      <a:dk1>
        <a:srgbClr val="000000"/>
      </a:dk1>
      <a:lt1>
        <a:srgbClr val="FFFFFF"/>
      </a:lt1>
      <a:dk2>
        <a:srgbClr val="323232"/>
      </a:dk2>
      <a:lt2>
        <a:srgbClr val="1C3731"/>
      </a:lt2>
      <a:accent1>
        <a:srgbClr val="011D61"/>
      </a:accent1>
      <a:accent2>
        <a:srgbClr val="39B814"/>
      </a:accent2>
      <a:accent3>
        <a:srgbClr val="AFAE4D"/>
      </a:accent3>
      <a:accent4>
        <a:srgbClr val="E39942"/>
      </a:accent4>
      <a:accent5>
        <a:srgbClr val="FA5757"/>
      </a:accent5>
      <a:accent6>
        <a:srgbClr val="EA031E"/>
      </a:accent6>
      <a:hlink>
        <a:srgbClr val="A13C44"/>
      </a:hlink>
      <a:folHlink>
        <a:srgbClr val="E0BCB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C1AB0-9704-404D-B6D3-819D938AC55B}">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6009</TotalTime>
  <Words>5967</Words>
  <Application>Microsoft Office PowerPoint</Application>
  <PresentationFormat>Widescreen</PresentationFormat>
  <Paragraphs>603</Paragraphs>
  <Slides>36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Franklin Gothic Book</vt:lpstr>
      <vt:lpstr>Franklin Gothic Demi</vt:lpstr>
      <vt:lpstr>Wingdings</vt:lpstr>
      <vt:lpstr>Theme1</vt:lpstr>
      <vt:lpstr>Fundamentals of Vaping/Electronic Nicotine Delivery Systems (ENDS) Prevention – For Parents</vt:lpstr>
      <vt:lpstr>Organization Name</vt:lpstr>
      <vt:lpstr>Coalition Name or Local Prevention Council Municipality</vt:lpstr>
      <vt:lpstr>Learning Objectives</vt:lpstr>
      <vt:lpstr>Agenda</vt:lpstr>
      <vt:lpstr>Section 1: Electronic Nicotine Delivery Systems (ENDS) and What You Need to Know</vt:lpstr>
      <vt:lpstr>Know the Law</vt:lpstr>
      <vt:lpstr>Types of Electronic Nicotine Delivery Systems (ENDS)</vt:lpstr>
      <vt:lpstr>How ENDS Work?</vt:lpstr>
      <vt:lpstr>What’s in an E-Cigarette/ENDS?</vt:lpstr>
      <vt:lpstr>Cannabis Items Related to Vaping</vt:lpstr>
      <vt:lpstr>Trends in Percent of High School Students Reporting Past 30-Day Use of Electronic Vapor Products vs. Cigarettes: CT 2011-2019</vt:lpstr>
      <vt:lpstr>Percentage of CT High School Students who Currently Used an Electronic Vapor Product, by Sex, Grade, Race/Ethnicity, and Sexual Orientation, 2019</vt:lpstr>
      <vt:lpstr>The Health Effects of ENDS on Youth</vt:lpstr>
      <vt:lpstr>Section 2: Understanding why kids vape</vt:lpstr>
      <vt:lpstr>PowerPoint Presentation</vt:lpstr>
      <vt:lpstr>Marketing and Messaging</vt:lpstr>
      <vt:lpstr>Vaping Risk Factors by Environmental Level</vt:lpstr>
      <vt:lpstr>Section 3: How can parents play a role in vape prevention?</vt:lpstr>
      <vt:lpstr>Substance Misuse/Use Prevention</vt:lpstr>
      <vt:lpstr>Vaping Protective Factors by Environmental Level</vt:lpstr>
      <vt:lpstr>Vaping Prevention: What Can We Do About It?</vt:lpstr>
      <vt:lpstr>Prevention Strategies in Communities</vt:lpstr>
      <vt:lpstr>Prevention Strategies in Schools</vt:lpstr>
      <vt:lpstr>Prevention Strategies for the Home</vt:lpstr>
      <vt:lpstr>Section 4: Parent/Guardian and Child Communication Tips by Age Group</vt:lpstr>
      <vt:lpstr>Family Communication For Each Age Group</vt:lpstr>
      <vt:lpstr>PowerPoint Presentation</vt:lpstr>
      <vt:lpstr>PowerPoint Presentation</vt:lpstr>
      <vt:lpstr>PowerPoint Presentation</vt:lpstr>
      <vt:lpstr>PowerPoint Presentation</vt:lpstr>
      <vt:lpstr>Section 5: Resources</vt:lpstr>
      <vt:lpstr>Resources by Environmental Level</vt:lpstr>
      <vt:lpstr>Vaping Resources</vt:lpstr>
      <vt:lpstr>Cessation Resources</vt:lpstr>
      <vt:lpstr>Connecticut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Vaping/Electronic Nicotine Delivery Systems</dc:title>
  <dc:creator>David Reyes</dc:creator>
  <cp:lastModifiedBy>Owner</cp:lastModifiedBy>
  <cp:revision>51</cp:revision>
  <dcterms:created xsi:type="dcterms:W3CDTF">2021-12-16T20:15:48Z</dcterms:created>
  <dcterms:modified xsi:type="dcterms:W3CDTF">2022-04-01T16:58:03Z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