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6" r:id="rId3"/>
    <p:sldId id="258" r:id="rId4"/>
    <p:sldId id="362" r:id="rId5"/>
    <p:sldId id="383" r:id="rId6"/>
    <p:sldId id="363" r:id="rId7"/>
    <p:sldId id="364" r:id="rId8"/>
    <p:sldId id="365" r:id="rId9"/>
    <p:sldId id="366" r:id="rId10"/>
    <p:sldId id="367" r:id="rId11"/>
    <p:sldId id="368" r:id="rId12"/>
    <p:sldId id="369" r:id="rId13"/>
    <p:sldId id="390" r:id="rId14"/>
    <p:sldId id="370" r:id="rId15"/>
    <p:sldId id="392" r:id="rId16"/>
    <p:sldId id="371" r:id="rId17"/>
    <p:sldId id="372" r:id="rId18"/>
    <p:sldId id="373" r:id="rId19"/>
    <p:sldId id="374" r:id="rId20"/>
    <p:sldId id="375" r:id="rId21"/>
    <p:sldId id="376" r:id="rId22"/>
    <p:sldId id="377" r:id="rId23"/>
    <p:sldId id="378" r:id="rId24"/>
    <p:sldId id="385" r:id="rId25"/>
    <p:sldId id="384" r:id="rId26"/>
    <p:sldId id="396" r:id="rId27"/>
    <p:sldId id="381" r:id="rId28"/>
    <p:sldId id="382" r:id="rId29"/>
    <p:sldId id="387" r:id="rId30"/>
    <p:sldId id="380" r:id="rId31"/>
    <p:sldId id="393" r:id="rId32"/>
    <p:sldId id="395" r:id="rId33"/>
    <p:sldId id="3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67" d="100"/>
          <a:sy n="67" d="100"/>
        </p:scale>
        <p:origin x="6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7F699-F060-493D-970F-D68EF5F0D439}" type="datetimeFigureOut">
              <a:rPr lang="en-US" smtClean="0"/>
              <a:t>11/17/2021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F4E1-1C3B-420E-ADAA-D92154D22456}" type="slidenum">
              <a:rPr lang="en-US" smtClean="0"/>
              <a:t>‹#›</a:t>
            </a:fld>
            <a:endParaRPr lang="en-US" dirty="0"/>
          </a:p>
        </p:txBody>
      </p:sp>
    </p:spTree>
    <p:extLst>
      <p:ext uri="{BB962C8B-B14F-4D97-AF65-F5344CB8AC3E}">
        <p14:creationId xmlns:p14="http://schemas.microsoft.com/office/powerpoint/2010/main" val="36291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Title to be taken to SAMSHA SPF Guide</a:t>
            </a:r>
          </a:p>
        </p:txBody>
      </p:sp>
      <p:sp>
        <p:nvSpPr>
          <p:cNvPr id="4" name="Slide Number Placeholder 3"/>
          <p:cNvSpPr>
            <a:spLocks noGrp="1"/>
          </p:cNvSpPr>
          <p:nvPr>
            <p:ph type="sldNum" sz="quarter" idx="5"/>
          </p:nvPr>
        </p:nvSpPr>
        <p:spPr/>
        <p:txBody>
          <a:bodyPr/>
          <a:lstStyle/>
          <a:p>
            <a:fld id="{03EE4873-516A-4784-89FC-235C98BCC066}" type="slidenum">
              <a:rPr lang="en-US" smtClean="0"/>
              <a:t>4</a:t>
            </a:fld>
            <a:endParaRPr lang="en-US" dirty="0"/>
          </a:p>
        </p:txBody>
      </p:sp>
    </p:spTree>
    <p:extLst>
      <p:ext uri="{BB962C8B-B14F-4D97-AF65-F5344CB8AC3E}">
        <p14:creationId xmlns:p14="http://schemas.microsoft.com/office/powerpoint/2010/main" val="211350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569B-7688-4ACB-84BA-36CD92184D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428197-1841-4E4E-A199-3448B1C4A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C67CB4-0DEA-4DE6-9C97-97FB9752092B}"/>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5" name="Footer Placeholder 4">
            <a:extLst>
              <a:ext uri="{FF2B5EF4-FFF2-40B4-BE49-F238E27FC236}">
                <a16:creationId xmlns:a16="http://schemas.microsoft.com/office/drawing/2014/main" id="{539ABD2A-7019-4BC7-8E97-1487097F80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B61C64-4516-4E59-A13F-0D28678E8E4F}"/>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152965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C7E8-3D05-4A79-9F46-C4161C7D7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63981-AB2A-4075-9D65-5A969FDB73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63BE1-866F-42D1-92DB-4D4E59C780C2}"/>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5" name="Footer Placeholder 4">
            <a:extLst>
              <a:ext uri="{FF2B5EF4-FFF2-40B4-BE49-F238E27FC236}">
                <a16:creationId xmlns:a16="http://schemas.microsoft.com/office/drawing/2014/main" id="{3479FB78-0DA4-4ADF-9882-F20BE233F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C0330D-87B1-41F6-9719-0A98FEBE939A}"/>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99044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BE7DB-7991-4A72-86BE-3BE1D4D5E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CF5B1-F7A7-4683-8C0B-A1500A0502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E70B6-0760-4729-A175-B5D045880CBA}"/>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5" name="Footer Placeholder 4">
            <a:extLst>
              <a:ext uri="{FF2B5EF4-FFF2-40B4-BE49-F238E27FC236}">
                <a16:creationId xmlns:a16="http://schemas.microsoft.com/office/drawing/2014/main" id="{E56B2414-5E91-4E28-8296-880D3052C6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6E537E-FE92-4CF3-BB2E-7C58AA93E2DC}"/>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1700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C2678-8703-4EEF-81F1-FD5686D45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B11FF-D2E0-457B-B06F-EB169D3DD2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53FBB-6933-4E40-ADEC-AC68A477C52C}"/>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5" name="Footer Placeholder 4">
            <a:extLst>
              <a:ext uri="{FF2B5EF4-FFF2-40B4-BE49-F238E27FC236}">
                <a16:creationId xmlns:a16="http://schemas.microsoft.com/office/drawing/2014/main" id="{51FD6706-2203-4CBA-9A3C-BD9B3FAA2B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A68CEE-4273-43EE-A8A8-F91F4FF50892}"/>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145822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B448-85A7-4664-A041-8E87638CFA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DDADD1-7F7F-4DF0-8EBF-B15173F6C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5E34D-F44A-41A2-B242-26F1EB4784FB}"/>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5" name="Footer Placeholder 4">
            <a:extLst>
              <a:ext uri="{FF2B5EF4-FFF2-40B4-BE49-F238E27FC236}">
                <a16:creationId xmlns:a16="http://schemas.microsoft.com/office/drawing/2014/main" id="{B4EB6465-1E3E-4BD1-921F-01A5A26857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2ECD95-1515-4A8D-826E-847B9E587C49}"/>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404323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33937-86CE-4E1D-9A22-EB632B27C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17D20-862E-4CD0-BBA3-4778B00F38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F1F12-FBED-4548-8090-C46F24D56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379A8B-A4EB-4261-BA22-E1B8C9441E7E}"/>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6" name="Footer Placeholder 5">
            <a:extLst>
              <a:ext uri="{FF2B5EF4-FFF2-40B4-BE49-F238E27FC236}">
                <a16:creationId xmlns:a16="http://schemas.microsoft.com/office/drawing/2014/main" id="{808190A3-4426-4B47-A274-00F5AB9B35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C731E3-E6A0-4976-9AF2-FDDA50DBD2E2}"/>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402989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B880-C39C-476B-B4CE-DF96BC0C8E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9B5416-F1D4-436E-AC84-FB6649C17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271545-3757-4EDF-A9F0-8CCF265AA6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1B2D6-BD9A-41E1-9455-3858E7156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46B93A-2556-458D-8359-F05C4BBE64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975EE-A956-4787-85D5-4A236E78E983}"/>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8" name="Footer Placeholder 7">
            <a:extLst>
              <a:ext uri="{FF2B5EF4-FFF2-40B4-BE49-F238E27FC236}">
                <a16:creationId xmlns:a16="http://schemas.microsoft.com/office/drawing/2014/main" id="{6F9AB37B-A40F-4AEC-9B29-9C67A1E863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A54EE8A-3520-4DC3-AE8A-456E07CD1764}"/>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344442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912C-6BEF-4AC4-A5B8-C60A87446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1E7FE-8A88-4C00-B096-2F2AE89D0787}"/>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4" name="Footer Placeholder 3">
            <a:extLst>
              <a:ext uri="{FF2B5EF4-FFF2-40B4-BE49-F238E27FC236}">
                <a16:creationId xmlns:a16="http://schemas.microsoft.com/office/drawing/2014/main" id="{9D4D09F5-C3C0-438E-BB3E-A21E9A42DB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166610-6A1A-4AD3-A623-84DFC6934653}"/>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123693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65CC0-E965-4AFF-91C7-09287973CD7D}"/>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3" name="Footer Placeholder 2">
            <a:extLst>
              <a:ext uri="{FF2B5EF4-FFF2-40B4-BE49-F238E27FC236}">
                <a16:creationId xmlns:a16="http://schemas.microsoft.com/office/drawing/2014/main" id="{6795EA9F-8B58-4F99-81B1-23FB1C6255D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3BE574-56DA-4032-919B-34D742252D17}"/>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218598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29B7-DC76-4127-BE0D-A44C2BB73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71BD17-6240-4603-B871-52F5AC483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922A5C-725D-405B-A59E-5C98E2961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9E077-6FBC-469E-A4C0-C4888EEBBDB1}"/>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6" name="Footer Placeholder 5">
            <a:extLst>
              <a:ext uri="{FF2B5EF4-FFF2-40B4-BE49-F238E27FC236}">
                <a16:creationId xmlns:a16="http://schemas.microsoft.com/office/drawing/2014/main" id="{0BC800D5-DEDF-44A3-83E0-98F29D90A9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D0D265-AFE3-4075-A79A-F32B436BE3C1}"/>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3027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D27A-CFD3-42CB-BFEA-7FBDC061B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29EEB0-4CAA-4127-8931-1C88988A3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6C67BD1-5866-483E-B0A9-F917C3BB0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60C564-A5C5-462A-A7DA-D6FCBDE74916}"/>
              </a:ext>
            </a:extLst>
          </p:cNvPr>
          <p:cNvSpPr>
            <a:spLocks noGrp="1"/>
          </p:cNvSpPr>
          <p:nvPr>
            <p:ph type="dt" sz="half" idx="10"/>
          </p:nvPr>
        </p:nvSpPr>
        <p:spPr/>
        <p:txBody>
          <a:bodyPr/>
          <a:lstStyle/>
          <a:p>
            <a:fld id="{5F79A82A-7B8B-423D-8C5D-DF0699535FAE}" type="datetimeFigureOut">
              <a:rPr lang="en-US" smtClean="0"/>
              <a:t>11/17/2021</a:t>
            </a:fld>
            <a:endParaRPr lang="en-US" dirty="0"/>
          </a:p>
        </p:txBody>
      </p:sp>
      <p:sp>
        <p:nvSpPr>
          <p:cNvPr id="6" name="Footer Placeholder 5">
            <a:extLst>
              <a:ext uri="{FF2B5EF4-FFF2-40B4-BE49-F238E27FC236}">
                <a16:creationId xmlns:a16="http://schemas.microsoft.com/office/drawing/2014/main" id="{78EC2E64-8D88-4C03-9AC2-7E4FD21F85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50EC9E-8B73-44D3-99EF-7B5074749FA7}"/>
              </a:ext>
            </a:extLst>
          </p:cNvPr>
          <p:cNvSpPr>
            <a:spLocks noGrp="1"/>
          </p:cNvSpPr>
          <p:nvPr>
            <p:ph type="sldNum" sz="quarter" idx="12"/>
          </p:nvPr>
        </p:nvSpPr>
        <p:spPr/>
        <p:txBody>
          <a:bodyPr/>
          <a:lstStyle/>
          <a:p>
            <a:fld id="{F0981A6D-5AE6-4706-8819-788687649DB0}" type="slidenum">
              <a:rPr lang="en-US" smtClean="0"/>
              <a:t>‹#›</a:t>
            </a:fld>
            <a:endParaRPr lang="en-US" dirty="0"/>
          </a:p>
        </p:txBody>
      </p:sp>
    </p:spTree>
    <p:extLst>
      <p:ext uri="{BB962C8B-B14F-4D97-AF65-F5344CB8AC3E}">
        <p14:creationId xmlns:p14="http://schemas.microsoft.com/office/powerpoint/2010/main" val="37715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D0DB6-1A96-4EB8-A83F-96BE7A5A5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83368B-B89B-481C-9B5F-2F9373036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D78F1-9821-453B-A003-7A218F872D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9A82A-7B8B-423D-8C5D-DF0699535FAE}" type="datetimeFigureOut">
              <a:rPr lang="en-US" smtClean="0"/>
              <a:t>11/17/2021</a:t>
            </a:fld>
            <a:endParaRPr lang="en-US" dirty="0"/>
          </a:p>
        </p:txBody>
      </p:sp>
      <p:sp>
        <p:nvSpPr>
          <p:cNvPr id="5" name="Footer Placeholder 4">
            <a:extLst>
              <a:ext uri="{FF2B5EF4-FFF2-40B4-BE49-F238E27FC236}">
                <a16:creationId xmlns:a16="http://schemas.microsoft.com/office/drawing/2014/main" id="{A8DBECB7-2766-4213-BDBF-B00428997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C464F4-C2FA-4294-8279-EDFCBB07A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81A6D-5AE6-4706-8819-788687649DB0}" type="slidenum">
              <a:rPr lang="en-US" smtClean="0"/>
              <a:t>‹#›</a:t>
            </a:fld>
            <a:endParaRPr lang="en-US" dirty="0"/>
          </a:p>
        </p:txBody>
      </p:sp>
    </p:spTree>
    <p:extLst>
      <p:ext uri="{BB962C8B-B14F-4D97-AF65-F5344CB8AC3E}">
        <p14:creationId xmlns:p14="http://schemas.microsoft.com/office/powerpoint/2010/main" val="348227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amplifyct.org/"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hyperlink" Target="https://www.thehubct.org/" TargetMode="External"/><Relationship Id="rId1" Type="http://schemas.openxmlformats.org/officeDocument/2006/relationships/slideLayout" Target="../slideLayouts/slideLayout7.xml"/><Relationship Id="rId6" Type="http://schemas.openxmlformats.org/officeDocument/2006/relationships/hyperlink" Target="https://www.seracct.org/" TargetMode="Externa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hyperlink" Target="https://www.wctcoalition.org/" TargetMode="External"/><Relationship Id="rId4" Type="http://schemas.openxmlformats.org/officeDocument/2006/relationships/hyperlink" Target="https://www.apw-ct.org/" TargetMode="Externa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dca.org/institute" TargetMode="External"/><Relationship Id="rId2" Type="http://schemas.openxmlformats.org/officeDocument/2006/relationships/hyperlink" Target="https://www.samhsa.gov/sites/default/files/20190620-samhsa-strategic-prevention-framework-guide.pdf" TargetMode="External"/><Relationship Id="rId1" Type="http://schemas.openxmlformats.org/officeDocument/2006/relationships/slideLayout" Target="../slideLayouts/slideLayout2.xml"/><Relationship Id="rId6" Type="http://schemas.openxmlformats.org/officeDocument/2006/relationships/hyperlink" Target="mailto:Jacobsen@xsector.com" TargetMode="External"/><Relationship Id="rId5" Type="http://schemas.openxmlformats.org/officeDocument/2006/relationships/hyperlink" Target="mailto:mason@xsector.com" TargetMode="External"/><Relationship Id="rId4" Type="http://schemas.openxmlformats.org/officeDocument/2006/relationships/hyperlink" Target="https://preventiontrainingcenter.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amhsa.gov/sites/default/files/20190620-samhsa-strategic-prevention-framework-guid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alpha val="6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7836" y="3797752"/>
            <a:ext cx="10273049" cy="1717602"/>
          </a:xfrm>
        </p:spPr>
        <p:txBody>
          <a:bodyPr>
            <a:normAutofit fontScale="90000"/>
          </a:bodyPr>
          <a:lstStyle/>
          <a:p>
            <a:br>
              <a:rPr lang="en-US" b="1" dirty="0">
                <a:solidFill>
                  <a:schemeClr val="bg1"/>
                </a:solidFill>
              </a:rPr>
            </a:br>
            <a:br>
              <a:rPr lang="en-US" b="1" dirty="0">
                <a:solidFill>
                  <a:schemeClr val="bg1"/>
                </a:solidFill>
              </a:rPr>
            </a:br>
            <a:r>
              <a:rPr lang="en-US" b="1" dirty="0">
                <a:solidFill>
                  <a:schemeClr val="bg1"/>
                </a:solidFill>
              </a:rPr>
              <a:t>Strategic Prevention Framework 101</a:t>
            </a:r>
            <a:br>
              <a:rPr lang="en-US" b="1" dirty="0">
                <a:solidFill>
                  <a:schemeClr val="bg1"/>
                </a:solidFill>
              </a:rPr>
            </a:br>
            <a:br>
              <a:rPr lang="en-US" b="1" dirty="0">
                <a:solidFill>
                  <a:schemeClr val="bg1"/>
                </a:solidFill>
              </a:rPr>
            </a:br>
            <a:endParaRPr lang="en-US" b="1" dirty="0">
              <a:solidFill>
                <a:schemeClr val="bg1"/>
              </a:solidFill>
            </a:endParaRPr>
          </a:p>
        </p:txBody>
      </p:sp>
      <p:pic>
        <p:nvPicPr>
          <p:cNvPr id="4" name="Picture 3" descr="A picture containing drawing&#10;&#10;Description automatically generated">
            <a:extLst>
              <a:ext uri="{FF2B5EF4-FFF2-40B4-BE49-F238E27FC236}">
                <a16:creationId xmlns:a16="http://schemas.microsoft.com/office/drawing/2014/main" id="{C16A0D59-A74A-448B-B1AB-0F12BC7DE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78" y="644886"/>
            <a:ext cx="2989145" cy="1652291"/>
          </a:xfrm>
          <a:prstGeom prst="rect">
            <a:avLst/>
          </a:prstGeom>
        </p:spPr>
      </p:pic>
      <p:pic>
        <p:nvPicPr>
          <p:cNvPr id="1028" name="Picture 4" descr="Strategic Prevention Framework | Campus Drug Prevention">
            <a:extLst>
              <a:ext uri="{FF2B5EF4-FFF2-40B4-BE49-F238E27FC236}">
                <a16:creationId xmlns:a16="http://schemas.microsoft.com/office/drawing/2014/main" id="{E973315C-3E3B-4719-9D6B-FBD58F058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31" y="365420"/>
            <a:ext cx="2234954" cy="22250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partment of Mental Health and Addiction Servi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3518" y="5661088"/>
            <a:ext cx="1819275" cy="10287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0878" y="6003650"/>
            <a:ext cx="5409127" cy="523220"/>
          </a:xfrm>
          <a:prstGeom prst="rect">
            <a:avLst/>
          </a:prstGeom>
          <a:noFill/>
        </p:spPr>
        <p:txBody>
          <a:bodyPr wrap="square" rtlCol="0">
            <a:spAutoFit/>
          </a:bodyPr>
          <a:lstStyle/>
          <a:p>
            <a:r>
              <a:rPr lang="en-US" sz="2800" dirty="0">
                <a:solidFill>
                  <a:schemeClr val="bg1"/>
                </a:solidFill>
              </a:rPr>
              <a:t>Preventiontrainingcenter.org</a:t>
            </a:r>
          </a:p>
        </p:txBody>
      </p:sp>
    </p:spTree>
    <p:extLst>
      <p:ext uri="{BB962C8B-B14F-4D97-AF65-F5344CB8AC3E}">
        <p14:creationId xmlns:p14="http://schemas.microsoft.com/office/powerpoint/2010/main" val="358280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alpha val="6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9BB1-4BFB-4F72-9529-AD4605AD001D}"/>
              </a:ext>
            </a:extLst>
          </p:cNvPr>
          <p:cNvSpPr>
            <a:spLocks noGrp="1"/>
          </p:cNvSpPr>
          <p:nvPr>
            <p:ph type="title"/>
          </p:nvPr>
        </p:nvSpPr>
        <p:spPr>
          <a:xfrm>
            <a:off x="648929" y="629266"/>
            <a:ext cx="3505495" cy="1622321"/>
          </a:xfrm>
        </p:spPr>
        <p:txBody>
          <a:bodyPr>
            <a:normAutofit/>
          </a:bodyPr>
          <a:lstStyle/>
          <a:p>
            <a:r>
              <a:rPr lang="en-US" b="1" dirty="0">
                <a:solidFill>
                  <a:schemeClr val="bg1"/>
                </a:solidFill>
              </a:rPr>
              <a:t>Capacity</a:t>
            </a:r>
          </a:p>
        </p:txBody>
      </p:sp>
      <p:sp>
        <p:nvSpPr>
          <p:cNvPr id="3" name="Content Placeholder 2">
            <a:extLst>
              <a:ext uri="{FF2B5EF4-FFF2-40B4-BE49-F238E27FC236}">
                <a16:creationId xmlns:a16="http://schemas.microsoft.com/office/drawing/2014/main" id="{0B09B559-1595-496B-B377-82FDA18CB43B}"/>
              </a:ext>
            </a:extLst>
          </p:cNvPr>
          <p:cNvSpPr>
            <a:spLocks noGrp="1"/>
          </p:cNvSpPr>
          <p:nvPr>
            <p:ph idx="1"/>
          </p:nvPr>
        </p:nvSpPr>
        <p:spPr>
          <a:xfrm>
            <a:off x="648931" y="2438400"/>
            <a:ext cx="3505494" cy="3785419"/>
          </a:xfrm>
        </p:spPr>
        <p:txBody>
          <a:bodyPr>
            <a:normAutofit/>
          </a:bodyPr>
          <a:lstStyle/>
          <a:p>
            <a:pPr marL="0" indent="0">
              <a:buNone/>
            </a:pPr>
            <a:r>
              <a:rPr lang="en-US" sz="2000" dirty="0">
                <a:solidFill>
                  <a:schemeClr val="bg1"/>
                </a:solidFill>
              </a:rPr>
              <a:t>The following are the 12 different community sectors to involve in your prevention initiative:</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hart&#10;&#10;Description automatically generated">
            <a:extLst>
              <a:ext uri="{FF2B5EF4-FFF2-40B4-BE49-F238E27FC236}">
                <a16:creationId xmlns:a16="http://schemas.microsoft.com/office/drawing/2014/main" id="{AA09720C-FB11-47ED-ABE6-684405CAD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614" y="896471"/>
            <a:ext cx="6574172" cy="4634791"/>
          </a:xfrm>
          <a:prstGeom prst="rect">
            <a:avLst/>
          </a:prstGeom>
          <a:effectLst/>
        </p:spPr>
      </p:pic>
      <p:sp>
        <p:nvSpPr>
          <p:cNvPr id="4" name="TextBox 3"/>
          <p:cNvSpPr txBox="1"/>
          <p:nvPr/>
        </p:nvSpPr>
        <p:spPr>
          <a:xfrm>
            <a:off x="5531005" y="5898995"/>
            <a:ext cx="6021658" cy="230832"/>
          </a:xfrm>
          <a:prstGeom prst="rect">
            <a:avLst/>
          </a:prstGeom>
          <a:noFill/>
        </p:spPr>
        <p:txBody>
          <a:bodyPr wrap="square" rtlCol="0">
            <a:spAutoFit/>
          </a:bodyPr>
          <a:lstStyle/>
          <a:p>
            <a:r>
              <a:rPr lang="en-US" sz="900" i="1" dirty="0"/>
              <a:t>CADCA National Coalition Institute: Drug Free Communities</a:t>
            </a:r>
          </a:p>
        </p:txBody>
      </p:sp>
    </p:spTree>
    <p:extLst>
      <p:ext uri="{BB962C8B-B14F-4D97-AF65-F5344CB8AC3E}">
        <p14:creationId xmlns:p14="http://schemas.microsoft.com/office/powerpoint/2010/main" val="335729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169BB2-0EA9-43B4-8E8E-233E3611F572}"/>
              </a:ext>
            </a:extLst>
          </p:cNvPr>
          <p:cNvSpPr>
            <a:spLocks noGrp="1"/>
          </p:cNvSpPr>
          <p:nvPr>
            <p:ph type="title"/>
          </p:nvPr>
        </p:nvSpPr>
        <p:spPr>
          <a:xfrm>
            <a:off x="1245072" y="1289765"/>
            <a:ext cx="3651101" cy="4270963"/>
          </a:xfrm>
        </p:spPr>
        <p:txBody>
          <a:bodyPr anchor="ctr">
            <a:normAutofit/>
          </a:bodyPr>
          <a:lstStyle/>
          <a:p>
            <a:pPr algn="ctr"/>
            <a:r>
              <a:rPr lang="en-US" sz="5200" b="1" dirty="0">
                <a:solidFill>
                  <a:srgbClr val="FFFFFF"/>
                </a:solidFill>
              </a:rPr>
              <a:t>Cultural Competence and Sustainability in Capacity</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AF5DA36C-05AD-4D5C-97B3-3DBD897E2975}"/>
              </a:ext>
            </a:extLst>
          </p:cNvPr>
          <p:cNvSpPr>
            <a:spLocks noGrp="1"/>
          </p:cNvSpPr>
          <p:nvPr>
            <p:ph idx="1"/>
          </p:nvPr>
        </p:nvSpPr>
        <p:spPr>
          <a:xfrm>
            <a:off x="6297233" y="518400"/>
            <a:ext cx="4771607" cy="5837949"/>
          </a:xfrm>
        </p:spPr>
        <p:txBody>
          <a:bodyPr anchor="ctr">
            <a:noAutofit/>
          </a:bodyPr>
          <a:lstStyle/>
          <a:p>
            <a:pPr marL="0" indent="0">
              <a:buNone/>
            </a:pPr>
            <a:r>
              <a:rPr lang="en-US" sz="1400" dirty="0">
                <a:solidFill>
                  <a:schemeClr val="tx1">
                    <a:alpha val="80000"/>
                  </a:schemeClr>
                </a:solidFill>
              </a:rPr>
              <a:t>Below are some examples of capacity-building activities that will help to ensure that your prevention efforts will be </a:t>
            </a:r>
            <a:r>
              <a:rPr lang="en-US" sz="1800" b="1" i="1" dirty="0">
                <a:solidFill>
                  <a:schemeClr val="tx1">
                    <a:alpha val="80000"/>
                  </a:schemeClr>
                </a:solidFill>
              </a:rPr>
              <a:t>culturally competent: </a:t>
            </a:r>
          </a:p>
          <a:p>
            <a:pPr marL="0" indent="0">
              <a:buNone/>
            </a:pPr>
            <a:r>
              <a:rPr lang="en-US" sz="1400" dirty="0">
                <a:solidFill>
                  <a:schemeClr val="tx1">
                    <a:alpha val="80000"/>
                  </a:schemeClr>
                </a:solidFill>
              </a:rPr>
              <a:t>• Recruit prevention partners from diverse community sectors </a:t>
            </a:r>
          </a:p>
          <a:p>
            <a:pPr marL="0" indent="0">
              <a:buNone/>
            </a:pPr>
            <a:r>
              <a:rPr lang="en-US" sz="1400" dirty="0">
                <a:solidFill>
                  <a:schemeClr val="tx1">
                    <a:alpha val="80000"/>
                  </a:schemeClr>
                </a:solidFill>
              </a:rPr>
              <a:t>• Connect with high-risk and hard-to-reach populations, and recruit representatives from these groups to join your coalition </a:t>
            </a:r>
          </a:p>
          <a:p>
            <a:pPr marL="0" indent="0">
              <a:buNone/>
            </a:pPr>
            <a:r>
              <a:rPr lang="en-US" sz="1400" dirty="0">
                <a:solidFill>
                  <a:schemeClr val="tx1">
                    <a:alpha val="80000"/>
                  </a:schemeClr>
                </a:solidFill>
              </a:rPr>
              <a:t>• Help your coalition learn about your focus population </a:t>
            </a:r>
          </a:p>
          <a:p>
            <a:pPr marL="0" indent="0">
              <a:buNone/>
            </a:pPr>
            <a:r>
              <a:rPr lang="en-US" sz="1400" dirty="0">
                <a:solidFill>
                  <a:schemeClr val="tx1">
                    <a:alpha val="80000"/>
                  </a:schemeClr>
                </a:solidFill>
              </a:rPr>
              <a:t>• Help your coalition learn about diversity and cultural competence</a:t>
            </a:r>
          </a:p>
          <a:p>
            <a:pPr marL="0" indent="0">
              <a:buNone/>
            </a:pPr>
            <a:endParaRPr lang="en-US" sz="1400" dirty="0">
              <a:solidFill>
                <a:schemeClr val="tx1">
                  <a:alpha val="80000"/>
                </a:schemeClr>
              </a:solidFill>
            </a:endParaRPr>
          </a:p>
          <a:p>
            <a:pPr marL="0" indent="0">
              <a:buNone/>
            </a:pPr>
            <a:r>
              <a:rPr lang="en-US" sz="1400" dirty="0">
                <a:solidFill>
                  <a:schemeClr val="tx1">
                    <a:alpha val="80000"/>
                  </a:schemeClr>
                </a:solidFill>
              </a:rPr>
              <a:t>Many capacity-building activities support the long-term </a:t>
            </a:r>
            <a:r>
              <a:rPr lang="en-US" sz="1800" b="1" i="1" dirty="0">
                <a:solidFill>
                  <a:schemeClr val="tx1">
                    <a:alpha val="80000"/>
                  </a:schemeClr>
                </a:solidFill>
              </a:rPr>
              <a:t>sustainability</a:t>
            </a:r>
            <a:r>
              <a:rPr lang="en-US" sz="1400" dirty="0">
                <a:solidFill>
                  <a:schemeClr val="tx1">
                    <a:alpha val="80000"/>
                  </a:schemeClr>
                </a:solidFill>
              </a:rPr>
              <a:t> of prevention efforts, for example: </a:t>
            </a:r>
          </a:p>
          <a:p>
            <a:pPr marL="0" indent="0">
              <a:buNone/>
            </a:pPr>
            <a:r>
              <a:rPr lang="en-US" sz="1400" dirty="0">
                <a:solidFill>
                  <a:schemeClr val="tx1">
                    <a:alpha val="80000"/>
                  </a:schemeClr>
                </a:solidFill>
              </a:rPr>
              <a:t>• Engaging partners and tapping resources from diverse community sectors </a:t>
            </a:r>
          </a:p>
          <a:p>
            <a:pPr marL="0" indent="0">
              <a:buNone/>
            </a:pPr>
            <a:r>
              <a:rPr lang="en-US" sz="1400" dirty="0">
                <a:solidFill>
                  <a:schemeClr val="tx1">
                    <a:alpha val="80000"/>
                  </a:schemeClr>
                </a:solidFill>
              </a:rPr>
              <a:t>• Build widespread community awareness of the problem(s) and support for prevention </a:t>
            </a:r>
          </a:p>
          <a:p>
            <a:pPr marL="0" indent="0">
              <a:buNone/>
            </a:pPr>
            <a:r>
              <a:rPr lang="en-US" sz="1400" dirty="0">
                <a:solidFill>
                  <a:schemeClr val="tx1">
                    <a:alpha val="80000"/>
                  </a:schemeClr>
                </a:solidFill>
              </a:rPr>
              <a:t>• Cultivating champions among influential leaders and decision makers </a:t>
            </a:r>
          </a:p>
          <a:p>
            <a:pPr marL="0" indent="0">
              <a:buNone/>
            </a:pPr>
            <a:r>
              <a:rPr lang="en-US" sz="1400" dirty="0">
                <a:solidFill>
                  <a:schemeClr val="tx1">
                    <a:alpha val="80000"/>
                  </a:schemeClr>
                </a:solidFill>
              </a:rPr>
              <a:t>• Building task force capacity to support evidence-based prevention and recruit implementation partners</a:t>
            </a:r>
          </a:p>
          <a:p>
            <a:pPr marL="0" indent="0">
              <a:buNone/>
            </a:pPr>
            <a:endParaRPr lang="en-US" sz="1400" dirty="0">
              <a:solidFill>
                <a:schemeClr val="tx1">
                  <a:alpha val="80000"/>
                </a:schemeClr>
              </a:solidFill>
            </a:endParaRPr>
          </a:p>
          <a:p>
            <a:pPr marL="0" indent="0">
              <a:buNone/>
            </a:pPr>
            <a:r>
              <a:rPr lang="en-US" sz="1400" dirty="0">
                <a:solidFill>
                  <a:schemeClr val="tx1">
                    <a:alpha val="80000"/>
                  </a:schemeClr>
                </a:solidFill>
              </a:rPr>
              <a:t>By building and mobilizing local capacity for prevention, you create the foundation your community will need to begin developing prevention efforts that will be effective and enduring.</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09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713DA3-AF03-4772-B22A-93AAAEDCCFAB}"/>
              </a:ext>
            </a:extLst>
          </p:cNvPr>
          <p:cNvSpPr>
            <a:spLocks noGrp="1"/>
          </p:cNvSpPr>
          <p:nvPr>
            <p:ph type="title"/>
          </p:nvPr>
        </p:nvSpPr>
        <p:spPr>
          <a:xfrm>
            <a:off x="1245072" y="1289765"/>
            <a:ext cx="3651101" cy="4270963"/>
          </a:xfrm>
        </p:spPr>
        <p:txBody>
          <a:bodyPr anchor="ctr">
            <a:normAutofit/>
          </a:bodyPr>
          <a:lstStyle/>
          <a:p>
            <a:pPr algn="ctr"/>
            <a:r>
              <a:rPr lang="en-US" sz="5600" b="1" dirty="0">
                <a:solidFill>
                  <a:srgbClr val="FFFFFF"/>
                </a:solidFill>
              </a:rPr>
              <a:t>Step 3: Planning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F78831EF-769F-4F0F-B450-E3450125EBB2}"/>
              </a:ext>
            </a:extLst>
          </p:cNvPr>
          <p:cNvSpPr>
            <a:spLocks noGrp="1"/>
          </p:cNvSpPr>
          <p:nvPr>
            <p:ph idx="1"/>
          </p:nvPr>
        </p:nvSpPr>
        <p:spPr>
          <a:xfrm>
            <a:off x="6297233" y="554152"/>
            <a:ext cx="4771607" cy="5802197"/>
          </a:xfrm>
        </p:spPr>
        <p:txBody>
          <a:bodyPr anchor="ctr">
            <a:normAutofit/>
          </a:bodyPr>
          <a:lstStyle/>
          <a:p>
            <a:pPr marL="0" indent="0">
              <a:buNone/>
            </a:pPr>
            <a:r>
              <a:rPr lang="en-US" sz="2000" b="1" i="1" dirty="0">
                <a:solidFill>
                  <a:schemeClr val="tx1">
                    <a:alpha val="80000"/>
                  </a:schemeClr>
                </a:solidFill>
              </a:rPr>
              <a:t>Planning</a:t>
            </a:r>
            <a:r>
              <a:rPr lang="en-US" sz="2000" i="1" dirty="0">
                <a:solidFill>
                  <a:schemeClr val="tx1">
                    <a:alpha val="80000"/>
                  </a:schemeClr>
                </a:solidFill>
              </a:rPr>
              <a:t> </a:t>
            </a:r>
            <a:r>
              <a:rPr lang="en-US" sz="2000" dirty="0">
                <a:solidFill>
                  <a:schemeClr val="tx1">
                    <a:alpha val="80000"/>
                  </a:schemeClr>
                </a:solidFill>
              </a:rPr>
              <a:t>involves how to best address identified prevention needs and associated factors. </a:t>
            </a:r>
          </a:p>
          <a:p>
            <a:pPr marL="0" indent="0">
              <a:buNone/>
            </a:pPr>
            <a:endParaRPr lang="en-US" sz="1400" dirty="0">
              <a:solidFill>
                <a:schemeClr val="tx1">
                  <a:alpha val="80000"/>
                </a:schemeClr>
              </a:solidFill>
            </a:endParaRPr>
          </a:p>
          <a:p>
            <a:pPr marL="0" indent="0">
              <a:buNone/>
            </a:pPr>
            <a:r>
              <a:rPr lang="en-US" sz="1800" dirty="0">
                <a:solidFill>
                  <a:schemeClr val="tx1">
                    <a:alpha val="80000"/>
                  </a:schemeClr>
                </a:solidFill>
              </a:rPr>
              <a:t>To develop a solid prevention plan:</a:t>
            </a:r>
          </a:p>
          <a:p>
            <a:pPr marL="0" indent="0">
              <a:buNone/>
            </a:pPr>
            <a:r>
              <a:rPr lang="en-US" sz="1800" dirty="0">
                <a:solidFill>
                  <a:schemeClr val="tx1">
                    <a:alpha val="80000"/>
                  </a:schemeClr>
                </a:solidFill>
              </a:rPr>
              <a:t>• Prioritize risk and protective factors identified for your community</a:t>
            </a:r>
          </a:p>
          <a:p>
            <a:pPr marL="0" indent="0">
              <a:buNone/>
            </a:pPr>
            <a:r>
              <a:rPr lang="en-US" sz="1800" dirty="0">
                <a:solidFill>
                  <a:schemeClr val="tx1">
                    <a:alpha val="80000"/>
                  </a:schemeClr>
                </a:solidFill>
              </a:rPr>
              <a:t>• Select appropriate interventions to address each priority factor </a:t>
            </a:r>
          </a:p>
          <a:p>
            <a:pPr marL="0" indent="0">
              <a:buNone/>
            </a:pPr>
            <a:r>
              <a:rPr lang="en-US" sz="1800" dirty="0">
                <a:solidFill>
                  <a:schemeClr val="tx1">
                    <a:alpha val="80000"/>
                  </a:schemeClr>
                </a:solidFill>
              </a:rPr>
              <a:t>• Combine interventions to ensure a comprehensive approach. Interventions should reinforce each other. Interventions can target more than one risk or protective factor.  </a:t>
            </a:r>
          </a:p>
          <a:p>
            <a:pPr marL="0" indent="0">
              <a:buNone/>
            </a:pPr>
            <a:r>
              <a:rPr lang="en-US" sz="1800" dirty="0">
                <a:solidFill>
                  <a:schemeClr val="tx1">
                    <a:alpha val="80000"/>
                  </a:schemeClr>
                </a:solidFill>
              </a:rPr>
              <a:t>• Build and share a logic model with stakeholders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97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713DA3-AF03-4772-B22A-93AAAEDCCFAB}"/>
              </a:ext>
            </a:extLst>
          </p:cNvPr>
          <p:cNvSpPr>
            <a:spLocks noGrp="1"/>
          </p:cNvSpPr>
          <p:nvPr>
            <p:ph type="title"/>
          </p:nvPr>
        </p:nvSpPr>
        <p:spPr>
          <a:xfrm>
            <a:off x="1245071" y="1503709"/>
            <a:ext cx="3651101" cy="4270963"/>
          </a:xfrm>
        </p:spPr>
        <p:txBody>
          <a:bodyPr anchor="ctr">
            <a:normAutofit/>
          </a:bodyPr>
          <a:lstStyle/>
          <a:p>
            <a:pPr algn="ctr"/>
            <a:r>
              <a:rPr lang="en-US" sz="6000" b="1" dirty="0">
                <a:solidFill>
                  <a:schemeClr val="bg1"/>
                </a:solidFill>
              </a:rPr>
              <a:t>Planning: Risk and Protective Factors</a:t>
            </a:r>
            <a:br>
              <a:rPr lang="en-US" sz="6000" dirty="0">
                <a:solidFill>
                  <a:srgbClr val="C00000"/>
                </a:solidFill>
              </a:rPr>
            </a:br>
            <a:endParaRPr lang="en-US" sz="5600" b="1"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F78831EF-769F-4F0F-B450-E3450125EBB2}"/>
              </a:ext>
            </a:extLst>
          </p:cNvPr>
          <p:cNvSpPr>
            <a:spLocks noGrp="1"/>
          </p:cNvSpPr>
          <p:nvPr>
            <p:ph idx="1"/>
          </p:nvPr>
        </p:nvSpPr>
        <p:spPr>
          <a:xfrm>
            <a:off x="6292298" y="461058"/>
            <a:ext cx="4771607" cy="5981955"/>
          </a:xfrm>
        </p:spPr>
        <p:txBody>
          <a:bodyPr anchor="ctr">
            <a:normAutofit fontScale="85000" lnSpcReduction="10000"/>
          </a:bodyPr>
          <a:lstStyle/>
          <a:p>
            <a:pPr marL="0" indent="0">
              <a:buNone/>
            </a:pPr>
            <a:r>
              <a:rPr lang="en-US" sz="2200" dirty="0"/>
              <a:t>To prioritize factors, it’s helpful to consider a factor’s importance and changeability.</a:t>
            </a:r>
          </a:p>
          <a:p>
            <a:endParaRPr lang="en-US" sz="1400" b="1" i="1" dirty="0"/>
          </a:p>
          <a:p>
            <a:pPr marL="0" indent="0">
              <a:buNone/>
            </a:pPr>
            <a:r>
              <a:rPr lang="en-US" sz="1900" b="1" i="1" dirty="0"/>
              <a:t>Importance</a:t>
            </a:r>
            <a:r>
              <a:rPr lang="en-US" sz="1900" i="1" dirty="0"/>
              <a:t> </a:t>
            </a:r>
            <a:r>
              <a:rPr lang="en-US" sz="1900" dirty="0"/>
              <a:t>describes how a specific risk or protective factor affects a problem. </a:t>
            </a:r>
          </a:p>
          <a:p>
            <a:r>
              <a:rPr lang="en-US" sz="1500" dirty="0"/>
              <a:t>To determine a factor’s importance, ask yourself the following questions:  </a:t>
            </a:r>
          </a:p>
          <a:p>
            <a:r>
              <a:rPr lang="en-US" sz="1500" dirty="0"/>
              <a:t>How much does this factor contribute to our priority problem? </a:t>
            </a:r>
          </a:p>
          <a:p>
            <a:r>
              <a:rPr lang="en-US" sz="1500" dirty="0"/>
              <a:t>Is this factor relevant, given the developmental stage of our focus population? </a:t>
            </a:r>
          </a:p>
          <a:p>
            <a:r>
              <a:rPr lang="en-US" sz="1500" dirty="0"/>
              <a:t>Is this factor associated with other behavioral health issues? </a:t>
            </a:r>
          </a:p>
          <a:p>
            <a:pPr marL="0" indent="0">
              <a:buNone/>
            </a:pPr>
            <a:endParaRPr lang="en-US" sz="1500" b="1" i="1" dirty="0"/>
          </a:p>
          <a:p>
            <a:pPr marL="0" indent="0">
              <a:buNone/>
            </a:pPr>
            <a:r>
              <a:rPr lang="en-US" sz="1900" b="1" i="1" dirty="0"/>
              <a:t>Changeability </a:t>
            </a:r>
            <a:r>
              <a:rPr lang="en-US" sz="1900" dirty="0"/>
              <a:t>describes a community’s capacity to influence a specific risk or protective factor..</a:t>
            </a:r>
          </a:p>
          <a:p>
            <a:r>
              <a:rPr lang="en-US" sz="1600" dirty="0"/>
              <a:t>To determine a factor’s changeability, ask yourself the following: </a:t>
            </a:r>
          </a:p>
          <a:p>
            <a:r>
              <a:rPr lang="en-US" sz="1600" dirty="0"/>
              <a:t>Do we have the resources and readiness to address this factor? </a:t>
            </a:r>
          </a:p>
          <a:p>
            <a:r>
              <a:rPr lang="en-US" sz="1600" dirty="0"/>
              <a:t>Does a suitable intervention exist to address this factor? </a:t>
            </a:r>
          </a:p>
          <a:p>
            <a:r>
              <a:rPr lang="en-US" sz="1600" dirty="0"/>
              <a:t>Can we produce outcomes within a reasonable timeframe?.</a:t>
            </a:r>
          </a:p>
          <a:p>
            <a:endParaRPr lang="en-US" sz="1400" dirty="0"/>
          </a:p>
          <a:p>
            <a:pPr marL="0" indent="0">
              <a:buNone/>
            </a:pPr>
            <a:r>
              <a:rPr lang="en-US" sz="1600" dirty="0"/>
              <a:t>When developing a prevention plan, it is best to prioritize risk and protective factors that are high for both importance.</a:t>
            </a:r>
          </a:p>
          <a:p>
            <a:pPr marL="0" indent="0">
              <a:buNone/>
            </a:pPr>
            <a:endParaRPr lang="en-US" sz="20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7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76DD-84C6-42D2-A138-B7E7E9D81A78}"/>
              </a:ext>
            </a:extLst>
          </p:cNvPr>
          <p:cNvSpPr>
            <a:spLocks noGrp="1"/>
          </p:cNvSpPr>
          <p:nvPr>
            <p:ph type="title"/>
          </p:nvPr>
        </p:nvSpPr>
        <p:spPr>
          <a:xfrm>
            <a:off x="357809" y="0"/>
            <a:ext cx="10515600" cy="1325563"/>
          </a:xfrm>
        </p:spPr>
        <p:txBody>
          <a:bodyPr/>
          <a:lstStyle/>
          <a:p>
            <a:r>
              <a:rPr lang="en-US" b="1" dirty="0">
                <a:solidFill>
                  <a:srgbClr val="C00000"/>
                </a:solidFill>
              </a:rPr>
              <a:t>Planning</a:t>
            </a:r>
          </a:p>
        </p:txBody>
      </p:sp>
      <p:sp>
        <p:nvSpPr>
          <p:cNvPr id="3" name="Content Placeholder 2">
            <a:extLst>
              <a:ext uri="{FF2B5EF4-FFF2-40B4-BE49-F238E27FC236}">
                <a16:creationId xmlns:a16="http://schemas.microsoft.com/office/drawing/2014/main" id="{859E8043-ABDE-42C5-9AD2-6C6D1683C521}"/>
              </a:ext>
            </a:extLst>
          </p:cNvPr>
          <p:cNvSpPr>
            <a:spLocks noGrp="1"/>
          </p:cNvSpPr>
          <p:nvPr>
            <p:ph idx="1"/>
          </p:nvPr>
        </p:nvSpPr>
        <p:spPr>
          <a:xfrm>
            <a:off x="543339" y="1444487"/>
            <a:ext cx="10810461" cy="4903304"/>
          </a:xfrm>
          <a:solidFill>
            <a:srgbClr val="C00000">
              <a:alpha val="66000"/>
            </a:srgbClr>
          </a:solidFill>
        </p:spPr>
        <p:txBody>
          <a:bodyPr>
            <a:normAutofit fontScale="55000" lnSpcReduction="20000"/>
          </a:bodyPr>
          <a:lstStyle/>
          <a:p>
            <a:pPr marL="0" indent="0">
              <a:buNone/>
            </a:pPr>
            <a:r>
              <a:rPr lang="en-US" sz="5100" dirty="0">
                <a:solidFill>
                  <a:schemeClr val="bg1"/>
                </a:solidFill>
              </a:rPr>
              <a:t>Prioritizing Risk and Protective Factors:</a:t>
            </a:r>
          </a:p>
          <a:p>
            <a:pPr marL="0" indent="0">
              <a:buNone/>
            </a:pPr>
            <a:r>
              <a:rPr lang="en-US" sz="3800" dirty="0">
                <a:solidFill>
                  <a:schemeClr val="bg1"/>
                </a:solidFill>
              </a:rPr>
              <a:t>Identify which risk and protective factors to address first. </a:t>
            </a:r>
          </a:p>
          <a:p>
            <a:pPr marL="0" indent="0">
              <a:buNone/>
            </a:pPr>
            <a:r>
              <a:rPr lang="en-US" sz="3800" dirty="0">
                <a:solidFill>
                  <a:schemeClr val="bg1"/>
                </a:solidFill>
              </a:rPr>
              <a:t>To prioritize factors, it’s helpful to consider a factor’s importance and changeability</a:t>
            </a:r>
            <a:r>
              <a:rPr lang="en-US" dirty="0">
                <a:solidFill>
                  <a:schemeClr val="bg1"/>
                </a:solidFill>
              </a:rPr>
              <a:t>. </a:t>
            </a:r>
          </a:p>
          <a:p>
            <a:pPr marL="0" indent="0">
              <a:buNone/>
            </a:pPr>
            <a:r>
              <a:rPr lang="en-US" dirty="0">
                <a:solidFill>
                  <a:schemeClr val="bg1"/>
                </a:solidFill>
              </a:rPr>
              <a:t>• </a:t>
            </a:r>
            <a:r>
              <a:rPr lang="en-US" sz="3300" b="1" i="1" dirty="0">
                <a:solidFill>
                  <a:schemeClr val="bg1"/>
                </a:solidFill>
              </a:rPr>
              <a:t>Importance</a:t>
            </a:r>
            <a:r>
              <a:rPr lang="en-US" i="1" dirty="0">
                <a:solidFill>
                  <a:schemeClr val="bg1"/>
                </a:solidFill>
              </a:rPr>
              <a:t> </a:t>
            </a:r>
            <a:r>
              <a:rPr lang="en-US" sz="3300" dirty="0">
                <a:solidFill>
                  <a:schemeClr val="bg1"/>
                </a:solidFill>
              </a:rPr>
              <a:t>describes how a specific risk or protective factor affects a problem. To determine a factor’s importance, ask yourself the following questions:  How much does this factor contribute to our priority problem? </a:t>
            </a:r>
          </a:p>
          <a:p>
            <a:pPr marL="0" indent="0">
              <a:buNone/>
            </a:pPr>
            <a:r>
              <a:rPr lang="en-US" sz="3300" dirty="0">
                <a:solidFill>
                  <a:schemeClr val="bg1"/>
                </a:solidFill>
              </a:rPr>
              <a:t> Is this factor relevant, given the developmental stage of our focus population? </a:t>
            </a:r>
          </a:p>
          <a:p>
            <a:pPr marL="0" indent="0">
              <a:buNone/>
            </a:pPr>
            <a:r>
              <a:rPr lang="en-US" sz="3300" dirty="0">
                <a:solidFill>
                  <a:schemeClr val="bg1"/>
                </a:solidFill>
              </a:rPr>
              <a:t> Is this factor associated with other behavioral health issues? </a:t>
            </a:r>
          </a:p>
          <a:p>
            <a:pPr marL="0" indent="0">
              <a:buNone/>
            </a:pPr>
            <a:r>
              <a:rPr lang="en-US" dirty="0">
                <a:solidFill>
                  <a:schemeClr val="bg1"/>
                </a:solidFill>
              </a:rPr>
              <a:t>• </a:t>
            </a:r>
            <a:r>
              <a:rPr lang="en-US" sz="3300" b="1" i="1" dirty="0">
                <a:solidFill>
                  <a:schemeClr val="bg1"/>
                </a:solidFill>
              </a:rPr>
              <a:t>Changeability. </a:t>
            </a:r>
            <a:r>
              <a:rPr lang="en-US" sz="3300" dirty="0">
                <a:solidFill>
                  <a:schemeClr val="bg1"/>
                </a:solidFill>
              </a:rPr>
              <a:t>This describes a community’s capacity to influence a specific risk or protective factor. To determine a factor’s changeability, ask yourself the following: </a:t>
            </a:r>
          </a:p>
          <a:p>
            <a:pPr marL="0" indent="0">
              <a:buNone/>
            </a:pPr>
            <a:r>
              <a:rPr lang="en-US" sz="3300" dirty="0">
                <a:solidFill>
                  <a:schemeClr val="bg1"/>
                </a:solidFill>
              </a:rPr>
              <a:t>Do we have the resources and readiness to address this factor? </a:t>
            </a:r>
          </a:p>
          <a:p>
            <a:pPr marL="0" indent="0">
              <a:buNone/>
            </a:pPr>
            <a:r>
              <a:rPr lang="en-US" sz="3300" dirty="0">
                <a:solidFill>
                  <a:schemeClr val="bg1"/>
                </a:solidFill>
              </a:rPr>
              <a:t> Does a suitable intervention exist to address this factor? </a:t>
            </a:r>
          </a:p>
          <a:p>
            <a:pPr marL="0" indent="0">
              <a:buNone/>
            </a:pPr>
            <a:r>
              <a:rPr lang="en-US" sz="3300" dirty="0">
                <a:solidFill>
                  <a:schemeClr val="bg1"/>
                </a:solidFill>
              </a:rPr>
              <a:t> Can we produce outcomes within a reasonable timeframe? </a:t>
            </a:r>
          </a:p>
          <a:p>
            <a:pPr marL="0" indent="0">
              <a:buNone/>
            </a:pPr>
            <a:endParaRPr lang="en-US" sz="3300" dirty="0">
              <a:solidFill>
                <a:schemeClr val="bg1"/>
              </a:solidFill>
            </a:endParaRPr>
          </a:p>
          <a:p>
            <a:pPr marL="0" indent="0">
              <a:buNone/>
            </a:pPr>
            <a:r>
              <a:rPr lang="en-US" sz="4200" dirty="0">
                <a:solidFill>
                  <a:schemeClr val="bg1"/>
                </a:solidFill>
              </a:rPr>
              <a:t>When developing a prevention plan, it is best to prioritize risk and protective factors that are high for both importance and changeability.</a:t>
            </a:r>
          </a:p>
        </p:txBody>
      </p:sp>
    </p:spTree>
    <p:extLst>
      <p:ext uri="{BB962C8B-B14F-4D97-AF65-F5344CB8AC3E}">
        <p14:creationId xmlns:p14="http://schemas.microsoft.com/office/powerpoint/2010/main" val="58926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713DA3-AF03-4772-B22A-93AAAEDCCFAB}"/>
              </a:ext>
            </a:extLst>
          </p:cNvPr>
          <p:cNvSpPr>
            <a:spLocks noGrp="1"/>
          </p:cNvSpPr>
          <p:nvPr>
            <p:ph type="title"/>
          </p:nvPr>
        </p:nvSpPr>
        <p:spPr>
          <a:xfrm>
            <a:off x="1245072" y="1289765"/>
            <a:ext cx="3651101" cy="4270963"/>
          </a:xfrm>
        </p:spPr>
        <p:txBody>
          <a:bodyPr anchor="ctr">
            <a:normAutofit fontScale="90000"/>
          </a:bodyPr>
          <a:lstStyle/>
          <a:p>
            <a:pPr algn="ctr"/>
            <a:r>
              <a:rPr lang="en-US" sz="6000" b="1" dirty="0">
                <a:solidFill>
                  <a:schemeClr val="bg1"/>
                </a:solidFill>
              </a:rPr>
              <a:t>Planning: Selecting Appropriate Strategies</a:t>
            </a:r>
            <a:br>
              <a:rPr lang="en-US" sz="6000" dirty="0">
                <a:solidFill>
                  <a:srgbClr val="C00000"/>
                </a:solidFill>
              </a:rPr>
            </a:br>
            <a:endParaRPr lang="en-US" sz="5600" b="1"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F78831EF-769F-4F0F-B450-E3450125EBB2}"/>
              </a:ext>
            </a:extLst>
          </p:cNvPr>
          <p:cNvSpPr>
            <a:spLocks noGrp="1"/>
          </p:cNvSpPr>
          <p:nvPr>
            <p:ph idx="1"/>
          </p:nvPr>
        </p:nvSpPr>
        <p:spPr>
          <a:xfrm>
            <a:off x="6352099" y="374395"/>
            <a:ext cx="4771607" cy="6154974"/>
          </a:xfrm>
        </p:spPr>
        <p:txBody>
          <a:bodyPr anchor="ctr">
            <a:normAutofit fontScale="85000" lnSpcReduction="20000"/>
          </a:bodyPr>
          <a:lstStyle/>
          <a:p>
            <a:pPr marL="0" indent="0">
              <a:buNone/>
            </a:pPr>
            <a:r>
              <a:rPr lang="en-US" sz="2200" dirty="0"/>
              <a:t>Identify the prevention strategies and activities that can effectively address the priority substance use problem and associated risk and protective factors, and that are a good fit for the broader community. </a:t>
            </a:r>
          </a:p>
          <a:p>
            <a:pPr marL="0" indent="0">
              <a:buNone/>
            </a:pPr>
            <a:endParaRPr lang="en-US" sz="1400" dirty="0"/>
          </a:p>
          <a:p>
            <a:pPr marL="0" indent="0">
              <a:buNone/>
            </a:pPr>
            <a:r>
              <a:rPr lang="en-US" sz="1500" dirty="0"/>
              <a:t>The following are three important criteria for selecting appropriate prevention strategies and activities: </a:t>
            </a:r>
          </a:p>
          <a:p>
            <a:pPr marL="0" indent="0">
              <a:buNone/>
            </a:pPr>
            <a:r>
              <a:rPr lang="en-US" sz="1600" dirty="0"/>
              <a:t>•</a:t>
            </a:r>
            <a:r>
              <a:rPr lang="en-US" sz="1600" i="1" dirty="0"/>
              <a:t> </a:t>
            </a:r>
            <a:r>
              <a:rPr lang="en-US" sz="1600" b="1" i="1" dirty="0"/>
              <a:t>Evidence-based</a:t>
            </a:r>
            <a:r>
              <a:rPr lang="en-US" sz="1600" b="1" dirty="0"/>
              <a:t>: I</a:t>
            </a:r>
            <a:r>
              <a:rPr lang="en-US" sz="1600" dirty="0"/>
              <a:t>nterventions that have documented evidence of effectiveness. Since states have different guidelines for what constitutes credible evidence of effectiveness, you could start by talking to prevention experts— including your state-level evidence-based workgroup. </a:t>
            </a:r>
          </a:p>
          <a:p>
            <a:pPr marL="0" indent="0">
              <a:buNone/>
            </a:pPr>
            <a:r>
              <a:rPr lang="en-US" sz="1600" dirty="0"/>
              <a:t>• </a:t>
            </a:r>
            <a:r>
              <a:rPr lang="en-US" sz="1600" b="1" i="1" dirty="0"/>
              <a:t>Conceptual fit: </a:t>
            </a:r>
            <a:r>
              <a:rPr lang="en-US" sz="1600" dirty="0"/>
              <a:t>An intervention has good conceptual fit if it directly addresses one or more of the priority factors driving a specific substance use problem and has been shown to produce positive outcomes for members of the focus population. To determine the conceptual fit of an intervention, ask yourself, “Will this intervention have an impact on at least one of our community’s priority risk and protective factors?</a:t>
            </a:r>
          </a:p>
          <a:p>
            <a:pPr marL="0" indent="0">
              <a:buNone/>
            </a:pPr>
            <a:r>
              <a:rPr lang="en-US" sz="1600" dirty="0"/>
              <a:t>• </a:t>
            </a:r>
            <a:r>
              <a:rPr lang="en-US" sz="1600" b="1" i="1" dirty="0"/>
              <a:t>Practical fit: </a:t>
            </a:r>
            <a:r>
              <a:rPr lang="en-US" sz="1600" dirty="0"/>
              <a:t>An intervention has good practical fit if it is culturally relevant for the focus population, a community has the capacity to support it, and it enhances or reinforces existing prevention activities. To determine the practical fit of an intervention, ask yourself, “Is this intervention appropriate for our community?” </a:t>
            </a:r>
          </a:p>
          <a:p>
            <a:pPr marL="0" indent="0">
              <a:buNone/>
            </a:pPr>
            <a:endParaRPr lang="en-US" sz="1400" dirty="0"/>
          </a:p>
          <a:p>
            <a:pPr marL="0" indent="0">
              <a:buNone/>
            </a:pPr>
            <a:r>
              <a:rPr lang="en-US" sz="1800" dirty="0"/>
              <a:t>Evidence-based interventions with both conceptual fit and practical fit will have the highest likelihood of producing positive prevention outcomes.</a:t>
            </a:r>
          </a:p>
          <a:p>
            <a:endParaRPr lang="en-US" sz="1400" dirty="0"/>
          </a:p>
          <a:p>
            <a:pPr marL="0" indent="0">
              <a:buNone/>
            </a:pPr>
            <a:endParaRPr lang="en-US" sz="20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6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2DC0-EB06-4267-A9A2-61C31E0FB551}"/>
              </a:ext>
            </a:extLst>
          </p:cNvPr>
          <p:cNvSpPr>
            <a:spLocks noGrp="1"/>
          </p:cNvSpPr>
          <p:nvPr>
            <p:ph type="title"/>
          </p:nvPr>
        </p:nvSpPr>
        <p:spPr>
          <a:xfrm>
            <a:off x="175591" y="131762"/>
            <a:ext cx="10515600" cy="549275"/>
          </a:xfrm>
        </p:spPr>
        <p:txBody>
          <a:bodyPr>
            <a:normAutofit fontScale="90000"/>
          </a:bodyPr>
          <a:lstStyle/>
          <a:p>
            <a:r>
              <a:rPr lang="en-US" b="1" dirty="0">
                <a:solidFill>
                  <a:srgbClr val="C00000"/>
                </a:solidFill>
              </a:rPr>
              <a:t>Planning</a:t>
            </a:r>
          </a:p>
        </p:txBody>
      </p:sp>
      <p:sp>
        <p:nvSpPr>
          <p:cNvPr id="3" name="Content Placeholder 2">
            <a:extLst>
              <a:ext uri="{FF2B5EF4-FFF2-40B4-BE49-F238E27FC236}">
                <a16:creationId xmlns:a16="http://schemas.microsoft.com/office/drawing/2014/main" id="{0CAA2D34-DA4F-4135-81AB-A13A8548C042}"/>
              </a:ext>
            </a:extLst>
          </p:cNvPr>
          <p:cNvSpPr>
            <a:spLocks noGrp="1"/>
          </p:cNvSpPr>
          <p:nvPr>
            <p:ph idx="1"/>
          </p:nvPr>
        </p:nvSpPr>
        <p:spPr>
          <a:xfrm>
            <a:off x="291549" y="1232452"/>
            <a:ext cx="11807686" cy="5625548"/>
          </a:xfrm>
          <a:solidFill>
            <a:srgbClr val="C00000">
              <a:alpha val="66000"/>
            </a:srgbClr>
          </a:solidFill>
        </p:spPr>
        <p:txBody>
          <a:bodyPr>
            <a:noAutofit/>
          </a:bodyPr>
          <a:lstStyle/>
          <a:p>
            <a:pPr marL="0" indent="0">
              <a:buNone/>
            </a:pPr>
            <a:r>
              <a:rPr lang="en-US" b="1" dirty="0">
                <a:solidFill>
                  <a:schemeClr val="bg1"/>
                </a:solidFill>
              </a:rPr>
              <a:t>Selecting Appropriate Strategies</a:t>
            </a:r>
          </a:p>
          <a:p>
            <a:pPr marL="0" indent="0">
              <a:buNone/>
            </a:pPr>
            <a:r>
              <a:rPr lang="en-US" sz="1800" dirty="0">
                <a:solidFill>
                  <a:schemeClr val="bg1"/>
                </a:solidFill>
              </a:rPr>
              <a:t>Identify the prevention strategies and activities that can effectively address the priority substance use problem and associated risk and protective factors, and that are a good fit for the broader community. </a:t>
            </a:r>
          </a:p>
          <a:p>
            <a:pPr marL="0" indent="0">
              <a:buNone/>
            </a:pPr>
            <a:r>
              <a:rPr lang="en-US" sz="1800" dirty="0">
                <a:solidFill>
                  <a:schemeClr val="bg1"/>
                </a:solidFill>
              </a:rPr>
              <a:t>The following are three important criteria for selecting appropriate prevention strategies and activities: </a:t>
            </a:r>
          </a:p>
          <a:p>
            <a:pPr marL="0" indent="0">
              <a:buNone/>
            </a:pPr>
            <a:r>
              <a:rPr lang="en-US" sz="1800" dirty="0">
                <a:solidFill>
                  <a:schemeClr val="bg1"/>
                </a:solidFill>
              </a:rPr>
              <a:t>• </a:t>
            </a:r>
            <a:r>
              <a:rPr lang="en-US" sz="1800" b="1" dirty="0">
                <a:solidFill>
                  <a:schemeClr val="bg1"/>
                </a:solidFill>
              </a:rPr>
              <a:t>Evidence-based: I</a:t>
            </a:r>
            <a:r>
              <a:rPr lang="en-US" sz="1800" dirty="0">
                <a:solidFill>
                  <a:schemeClr val="bg1"/>
                </a:solidFill>
              </a:rPr>
              <a:t>nterventions that have documented evidence of effectiveness. Since states have different guidelines for what constitutes credible evidence of effectiveness, you could start by talking to prevention experts— including your state-level evidence-based workgroup. </a:t>
            </a:r>
          </a:p>
          <a:p>
            <a:pPr marL="0" indent="0">
              <a:buNone/>
            </a:pPr>
            <a:r>
              <a:rPr lang="en-US" sz="1800" dirty="0">
                <a:solidFill>
                  <a:schemeClr val="bg1"/>
                </a:solidFill>
              </a:rPr>
              <a:t>• </a:t>
            </a:r>
            <a:r>
              <a:rPr lang="en-US" sz="1800" b="1" dirty="0">
                <a:solidFill>
                  <a:schemeClr val="bg1"/>
                </a:solidFill>
              </a:rPr>
              <a:t>Conceptual fit: </a:t>
            </a:r>
            <a:r>
              <a:rPr lang="en-US" sz="1800" dirty="0">
                <a:solidFill>
                  <a:schemeClr val="bg1"/>
                </a:solidFill>
              </a:rPr>
              <a:t>An intervention has good conceptual fit if it directly addresses one or more of the priority factors driving a specific substance use problem and has been shown to produce positive outcomes for members of the focus population. To determine the conceptual fit of an intervention, ask yourself, “Will this intervention have an impact on at least one of our community’s priority risk and protective factors?</a:t>
            </a:r>
          </a:p>
          <a:p>
            <a:pPr marL="0" indent="0">
              <a:buNone/>
            </a:pPr>
            <a:r>
              <a:rPr lang="en-US" sz="1800" dirty="0">
                <a:solidFill>
                  <a:schemeClr val="bg1"/>
                </a:solidFill>
              </a:rPr>
              <a:t>• </a:t>
            </a:r>
            <a:r>
              <a:rPr lang="en-US" sz="1800" b="1" dirty="0">
                <a:solidFill>
                  <a:schemeClr val="bg1"/>
                </a:solidFill>
              </a:rPr>
              <a:t>Practical fit: </a:t>
            </a:r>
            <a:r>
              <a:rPr lang="en-US" sz="1800" dirty="0">
                <a:solidFill>
                  <a:schemeClr val="bg1"/>
                </a:solidFill>
              </a:rPr>
              <a:t>An intervention has good practical fit if it is culturally relevant for the focus population, a community has the capacity to support it, and it enhances or reinforces existing prevention activities. To determine the practical fit of an intervention, ask yourself, “Is this intervention appropriate for our community?” </a:t>
            </a:r>
          </a:p>
          <a:p>
            <a:pPr marL="0" indent="0">
              <a:buNone/>
            </a:pPr>
            <a:endParaRPr lang="en-US" sz="1800" dirty="0">
              <a:solidFill>
                <a:schemeClr val="bg1"/>
              </a:solidFill>
            </a:endParaRPr>
          </a:p>
          <a:p>
            <a:pPr marL="0" indent="0">
              <a:buNone/>
            </a:pPr>
            <a:r>
              <a:rPr lang="en-US" sz="1800" b="1" dirty="0">
                <a:solidFill>
                  <a:schemeClr val="bg1"/>
                </a:solidFill>
              </a:rPr>
              <a:t>Evidence-based interventions with both conceptual fit and practical fit will have the highest likelihood of producing positive prevention outcomes</a:t>
            </a:r>
          </a:p>
        </p:txBody>
      </p:sp>
    </p:spTree>
    <p:extLst>
      <p:ext uri="{BB962C8B-B14F-4D97-AF65-F5344CB8AC3E}">
        <p14:creationId xmlns:p14="http://schemas.microsoft.com/office/powerpoint/2010/main" val="158539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CD2F-EEC2-462B-96B7-40CD3AFB000C}"/>
              </a:ext>
            </a:extLst>
          </p:cNvPr>
          <p:cNvSpPr>
            <a:spLocks noGrp="1"/>
          </p:cNvSpPr>
          <p:nvPr>
            <p:ph type="title"/>
          </p:nvPr>
        </p:nvSpPr>
        <p:spPr>
          <a:xfrm>
            <a:off x="0" y="22984"/>
            <a:ext cx="10515600" cy="1325563"/>
          </a:xfrm>
        </p:spPr>
        <p:txBody>
          <a:bodyPr/>
          <a:lstStyle/>
          <a:p>
            <a:r>
              <a:rPr lang="en-US" b="1" dirty="0">
                <a:solidFill>
                  <a:srgbClr val="C00000"/>
                </a:solidFill>
              </a:rPr>
              <a:t>Building a Logic Model</a:t>
            </a:r>
          </a:p>
        </p:txBody>
      </p:sp>
      <p:sp>
        <p:nvSpPr>
          <p:cNvPr id="3" name="Content Placeholder 2">
            <a:extLst>
              <a:ext uri="{FF2B5EF4-FFF2-40B4-BE49-F238E27FC236}">
                <a16:creationId xmlns:a16="http://schemas.microsoft.com/office/drawing/2014/main" id="{8872847B-A386-48AF-81EC-4E01D454CDAA}"/>
              </a:ext>
            </a:extLst>
          </p:cNvPr>
          <p:cNvSpPr>
            <a:spLocks noGrp="1"/>
          </p:cNvSpPr>
          <p:nvPr>
            <p:ph idx="1"/>
          </p:nvPr>
        </p:nvSpPr>
        <p:spPr>
          <a:xfrm>
            <a:off x="304799" y="1156391"/>
            <a:ext cx="11648661" cy="3316218"/>
          </a:xfrm>
          <a:solidFill>
            <a:srgbClr val="C00000">
              <a:alpha val="66000"/>
            </a:srgbClr>
          </a:solidFill>
        </p:spPr>
        <p:txBody>
          <a:bodyPr>
            <a:normAutofit lnSpcReduction="10000"/>
          </a:bodyPr>
          <a:lstStyle/>
          <a:p>
            <a:pPr marL="0" indent="0">
              <a:buNone/>
            </a:pPr>
            <a:r>
              <a:rPr lang="en-US" sz="2000" dirty="0">
                <a:solidFill>
                  <a:schemeClr val="bg1"/>
                </a:solidFill>
              </a:rPr>
              <a:t>A logic model is a graphic planning tool, much like a roadmap, that can help your team communicate where you want to go and how you intend to get there. A logic model includes the following components:</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r>
              <a:rPr lang="en-US" sz="2000" dirty="0">
                <a:solidFill>
                  <a:schemeClr val="bg1"/>
                </a:solidFill>
              </a:rPr>
              <a:t>When developing a logic model, it’s important to work with an evaluator to identify a set of anticipated outcomes that are clear and measurable.</a:t>
            </a:r>
          </a:p>
          <a:p>
            <a:pPr marL="0" indent="0">
              <a:buNone/>
            </a:pPr>
            <a:r>
              <a:rPr lang="en-US" sz="2000" b="1" dirty="0">
                <a:solidFill>
                  <a:schemeClr val="bg1"/>
                </a:solidFill>
              </a:rPr>
              <a:t>Outcomes </a:t>
            </a:r>
            <a:r>
              <a:rPr lang="en-US" sz="2000" dirty="0">
                <a:solidFill>
                  <a:schemeClr val="bg1"/>
                </a:solidFill>
              </a:rPr>
              <a:t>are the changes communities want their interventions to produce. </a:t>
            </a:r>
          </a:p>
          <a:p>
            <a:pPr marL="0" indent="0">
              <a:buNone/>
            </a:pPr>
            <a:r>
              <a:rPr lang="en-US" sz="2000" dirty="0">
                <a:solidFill>
                  <a:schemeClr val="bg1"/>
                </a:solidFill>
              </a:rPr>
              <a:t>Prevention outcomes fall into two categories: Short Term and Long Term</a:t>
            </a:r>
          </a:p>
          <a:p>
            <a:pPr marL="0" indent="0">
              <a:buNone/>
            </a:pPr>
            <a:endParaRPr lang="en-US" sz="2400" dirty="0">
              <a:solidFill>
                <a:schemeClr val="bg1"/>
              </a:solidFill>
            </a:endParaRPr>
          </a:p>
        </p:txBody>
      </p:sp>
      <p:sp>
        <p:nvSpPr>
          <p:cNvPr id="4" name="TextBox 3">
            <a:extLst>
              <a:ext uri="{FF2B5EF4-FFF2-40B4-BE49-F238E27FC236}">
                <a16:creationId xmlns:a16="http://schemas.microsoft.com/office/drawing/2014/main" id="{0ACBB485-44B1-4FBD-BEB8-A1F706A7ED94}"/>
              </a:ext>
            </a:extLst>
          </p:cNvPr>
          <p:cNvSpPr txBox="1"/>
          <p:nvPr/>
        </p:nvSpPr>
        <p:spPr>
          <a:xfrm>
            <a:off x="463826" y="4590353"/>
            <a:ext cx="5888935" cy="2308324"/>
          </a:xfrm>
          <a:prstGeom prst="rect">
            <a:avLst/>
          </a:prstGeom>
          <a:noFill/>
        </p:spPr>
        <p:txBody>
          <a:bodyPr wrap="square" rtlCol="0">
            <a:spAutoFit/>
          </a:bodyPr>
          <a:lstStyle/>
          <a:p>
            <a:r>
              <a:rPr lang="en-US" b="1" dirty="0">
                <a:solidFill>
                  <a:srgbClr val="C00000"/>
                </a:solidFill>
              </a:rPr>
              <a:t>Short-term outcomes </a:t>
            </a:r>
            <a:r>
              <a:rPr lang="en-US" dirty="0">
                <a:solidFill>
                  <a:srgbClr val="C00000"/>
                </a:solidFill>
              </a:rPr>
              <a:t>are the most immediate effects of an intervention. They have the following traits: </a:t>
            </a:r>
          </a:p>
          <a:p>
            <a:pPr marL="285750" indent="-285750">
              <a:buFont typeface="Arial" panose="020B0604020202020204" pitchFamily="34" charset="0"/>
              <a:buChar char="•"/>
            </a:pPr>
            <a:r>
              <a:rPr lang="en-US" dirty="0">
                <a:solidFill>
                  <a:srgbClr val="C00000"/>
                </a:solidFill>
              </a:rPr>
              <a:t>Are closely related to how well the intervention is implemented </a:t>
            </a:r>
          </a:p>
          <a:p>
            <a:pPr marL="285750" indent="-285750">
              <a:buFont typeface="Arial" panose="020B0604020202020204" pitchFamily="34" charset="0"/>
              <a:buChar char="•"/>
            </a:pPr>
            <a:r>
              <a:rPr lang="en-US" dirty="0">
                <a:solidFill>
                  <a:srgbClr val="C00000"/>
                </a:solidFill>
              </a:rPr>
              <a:t>Usually include changes in knowledge, attitudes, beliefs, and skills  </a:t>
            </a:r>
          </a:p>
          <a:p>
            <a:pPr marL="285750" indent="-285750">
              <a:buFont typeface="Arial" panose="020B0604020202020204" pitchFamily="34" charset="0"/>
              <a:buChar char="•"/>
            </a:pPr>
            <a:r>
              <a:rPr lang="en-US" dirty="0">
                <a:solidFill>
                  <a:srgbClr val="C00000"/>
                </a:solidFill>
              </a:rPr>
              <a:t>Tend to be connected to changes in priority risk and protective factors</a:t>
            </a:r>
          </a:p>
        </p:txBody>
      </p:sp>
      <p:sp>
        <p:nvSpPr>
          <p:cNvPr id="5" name="TextBox 4">
            <a:extLst>
              <a:ext uri="{FF2B5EF4-FFF2-40B4-BE49-F238E27FC236}">
                <a16:creationId xmlns:a16="http://schemas.microsoft.com/office/drawing/2014/main" id="{A849AAE8-9833-471C-99B5-0B578906DD21}"/>
              </a:ext>
            </a:extLst>
          </p:cNvPr>
          <p:cNvSpPr txBox="1"/>
          <p:nvPr/>
        </p:nvSpPr>
        <p:spPr>
          <a:xfrm>
            <a:off x="6612834" y="4572000"/>
            <a:ext cx="5340625" cy="2308324"/>
          </a:xfrm>
          <a:prstGeom prst="rect">
            <a:avLst/>
          </a:prstGeom>
          <a:noFill/>
        </p:spPr>
        <p:txBody>
          <a:bodyPr wrap="square" rtlCol="0">
            <a:spAutoFit/>
          </a:bodyPr>
          <a:lstStyle/>
          <a:p>
            <a:r>
              <a:rPr lang="en-US" b="1" dirty="0">
                <a:solidFill>
                  <a:srgbClr val="C00000"/>
                </a:solidFill>
              </a:rPr>
              <a:t>Long-term outcomes </a:t>
            </a:r>
            <a:r>
              <a:rPr lang="en-US" dirty="0">
                <a:solidFill>
                  <a:srgbClr val="C00000"/>
                </a:solidFill>
              </a:rPr>
              <a:t>are the ultimate effects of interventions after they have been in place for a while. They exhibit these traits: </a:t>
            </a:r>
          </a:p>
          <a:p>
            <a:pPr marL="285750" indent="-285750">
              <a:buFont typeface="Arial" panose="020B0604020202020204" pitchFamily="34" charset="0"/>
              <a:buChar char="•"/>
            </a:pPr>
            <a:r>
              <a:rPr lang="en-US" dirty="0">
                <a:solidFill>
                  <a:srgbClr val="C00000"/>
                </a:solidFill>
              </a:rPr>
              <a:t>Usually result from positive short-term outcomes that can, over time, lead to long-term behavioral changes and associated problems or consequences</a:t>
            </a:r>
          </a:p>
          <a:p>
            <a:pPr marL="285750" indent="-285750">
              <a:buFont typeface="Arial" panose="020B0604020202020204" pitchFamily="34" charset="0"/>
              <a:buChar char="•"/>
            </a:pPr>
            <a:r>
              <a:rPr lang="en-US" dirty="0">
                <a:solidFill>
                  <a:srgbClr val="C00000"/>
                </a:solidFill>
              </a:rPr>
              <a:t>May take a long time to produce and measure—sometimes many years</a:t>
            </a:r>
          </a:p>
        </p:txBody>
      </p:sp>
      <p:sp>
        <p:nvSpPr>
          <p:cNvPr id="6" name="Rectangle 5">
            <a:extLst>
              <a:ext uri="{FF2B5EF4-FFF2-40B4-BE49-F238E27FC236}">
                <a16:creationId xmlns:a16="http://schemas.microsoft.com/office/drawing/2014/main" id="{34FCC1E6-C63C-4AD7-8DD9-1AFF15CF856C}"/>
              </a:ext>
            </a:extLst>
          </p:cNvPr>
          <p:cNvSpPr/>
          <p:nvPr/>
        </p:nvSpPr>
        <p:spPr>
          <a:xfrm>
            <a:off x="672700" y="1925017"/>
            <a:ext cx="21900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Substance Problem and Related Behavioral Health </a:t>
            </a:r>
          </a:p>
        </p:txBody>
      </p:sp>
      <p:sp>
        <p:nvSpPr>
          <p:cNvPr id="7" name="Rectangle 6">
            <a:extLst>
              <a:ext uri="{FF2B5EF4-FFF2-40B4-BE49-F238E27FC236}">
                <a16:creationId xmlns:a16="http://schemas.microsoft.com/office/drawing/2014/main" id="{1D739FE2-D16C-4F2C-8046-75A6F9C7DFF1}"/>
              </a:ext>
            </a:extLst>
          </p:cNvPr>
          <p:cNvSpPr/>
          <p:nvPr/>
        </p:nvSpPr>
        <p:spPr>
          <a:xfrm>
            <a:off x="4245890" y="1925017"/>
            <a:ext cx="17961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Associated Risk and Protective Factors</a:t>
            </a:r>
          </a:p>
        </p:txBody>
      </p:sp>
      <p:sp>
        <p:nvSpPr>
          <p:cNvPr id="8" name="Rectangle 7">
            <a:extLst>
              <a:ext uri="{FF2B5EF4-FFF2-40B4-BE49-F238E27FC236}">
                <a16:creationId xmlns:a16="http://schemas.microsoft.com/office/drawing/2014/main" id="{6FE02272-9753-410E-A000-59112A528F95}"/>
              </a:ext>
            </a:extLst>
          </p:cNvPr>
          <p:cNvSpPr/>
          <p:nvPr/>
        </p:nvSpPr>
        <p:spPr>
          <a:xfrm>
            <a:off x="7368016" y="1925017"/>
            <a:ext cx="16193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Strategies, Activities, and Interventions</a:t>
            </a:r>
          </a:p>
        </p:txBody>
      </p:sp>
      <p:sp>
        <p:nvSpPr>
          <p:cNvPr id="9" name="Rectangle 8">
            <a:extLst>
              <a:ext uri="{FF2B5EF4-FFF2-40B4-BE49-F238E27FC236}">
                <a16:creationId xmlns:a16="http://schemas.microsoft.com/office/drawing/2014/main" id="{A8462F7E-C0CE-45B2-929E-F8700C914807}"/>
              </a:ext>
            </a:extLst>
          </p:cNvPr>
          <p:cNvSpPr/>
          <p:nvPr/>
        </p:nvSpPr>
        <p:spPr>
          <a:xfrm>
            <a:off x="10295771" y="1900100"/>
            <a:ext cx="132944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Outcomes</a:t>
            </a:r>
          </a:p>
        </p:txBody>
      </p:sp>
      <p:cxnSp>
        <p:nvCxnSpPr>
          <p:cNvPr id="11" name="Straight Arrow Connector 10">
            <a:extLst>
              <a:ext uri="{FF2B5EF4-FFF2-40B4-BE49-F238E27FC236}">
                <a16:creationId xmlns:a16="http://schemas.microsoft.com/office/drawing/2014/main" id="{BA7042B0-3489-4C50-88B2-F99692B3F365}"/>
              </a:ext>
            </a:extLst>
          </p:cNvPr>
          <p:cNvCxnSpPr>
            <a:cxnSpLocks/>
          </p:cNvCxnSpPr>
          <p:nvPr/>
        </p:nvCxnSpPr>
        <p:spPr>
          <a:xfrm>
            <a:off x="3047584" y="2357300"/>
            <a:ext cx="911916" cy="0"/>
          </a:xfrm>
          <a:prstGeom prst="straightConnector1">
            <a:avLst/>
          </a:prstGeom>
          <a:ln w="920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AD4F24-C34C-418D-A459-B5FA42842EC5}"/>
              </a:ext>
            </a:extLst>
          </p:cNvPr>
          <p:cNvCxnSpPr>
            <a:cxnSpLocks/>
          </p:cNvCxnSpPr>
          <p:nvPr/>
        </p:nvCxnSpPr>
        <p:spPr>
          <a:xfrm>
            <a:off x="6206987" y="2382217"/>
            <a:ext cx="911916" cy="0"/>
          </a:xfrm>
          <a:prstGeom prst="straightConnector1">
            <a:avLst/>
          </a:prstGeom>
          <a:ln w="920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68B57E-6A4F-4506-8D1D-B96F62F8C6E7}"/>
              </a:ext>
            </a:extLst>
          </p:cNvPr>
          <p:cNvCxnSpPr>
            <a:cxnSpLocks/>
          </p:cNvCxnSpPr>
          <p:nvPr/>
        </p:nvCxnSpPr>
        <p:spPr>
          <a:xfrm>
            <a:off x="9148379" y="2324448"/>
            <a:ext cx="911916" cy="0"/>
          </a:xfrm>
          <a:prstGeom prst="straightConnector1">
            <a:avLst/>
          </a:prstGeom>
          <a:ln w="920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47BD-64DB-470D-8068-513B27C9EC19}"/>
              </a:ext>
            </a:extLst>
          </p:cNvPr>
          <p:cNvSpPr>
            <a:spLocks noGrp="1"/>
          </p:cNvSpPr>
          <p:nvPr>
            <p:ph type="title"/>
          </p:nvPr>
        </p:nvSpPr>
        <p:spPr>
          <a:xfrm>
            <a:off x="255103" y="259108"/>
            <a:ext cx="11353799" cy="1325563"/>
          </a:xfrm>
        </p:spPr>
        <p:txBody>
          <a:bodyPr/>
          <a:lstStyle/>
          <a:p>
            <a:r>
              <a:rPr lang="en-US" b="1" dirty="0">
                <a:solidFill>
                  <a:srgbClr val="C00000"/>
                </a:solidFill>
              </a:rPr>
              <a:t>Cultural Competence &amp; Sustainability in Planning</a:t>
            </a:r>
          </a:p>
        </p:txBody>
      </p:sp>
      <p:sp>
        <p:nvSpPr>
          <p:cNvPr id="3" name="Content Placeholder 2">
            <a:extLst>
              <a:ext uri="{FF2B5EF4-FFF2-40B4-BE49-F238E27FC236}">
                <a16:creationId xmlns:a16="http://schemas.microsoft.com/office/drawing/2014/main" id="{9D8AB923-71D7-47B7-B9B6-1034B494A48B}"/>
              </a:ext>
            </a:extLst>
          </p:cNvPr>
          <p:cNvSpPr>
            <a:spLocks noGrp="1"/>
          </p:cNvSpPr>
          <p:nvPr>
            <p:ph idx="1"/>
          </p:nvPr>
        </p:nvSpPr>
        <p:spPr>
          <a:xfrm>
            <a:off x="546652" y="1878634"/>
            <a:ext cx="11353800" cy="4351338"/>
          </a:xfrm>
          <a:solidFill>
            <a:srgbClr val="C00000">
              <a:alpha val="66000"/>
            </a:srgbClr>
          </a:solidFill>
        </p:spPr>
        <p:txBody>
          <a:bodyPr>
            <a:normAutofit fontScale="70000" lnSpcReduction="20000"/>
          </a:bodyPr>
          <a:lstStyle/>
          <a:p>
            <a:pPr marL="0" indent="0">
              <a:buNone/>
            </a:pPr>
            <a:r>
              <a:rPr lang="en-US" dirty="0">
                <a:solidFill>
                  <a:schemeClr val="bg1"/>
                </a:solidFill>
              </a:rPr>
              <a:t>Planning activities can help ensure that your prevention efforts will be culturally competent: </a:t>
            </a:r>
          </a:p>
          <a:p>
            <a:pPr marL="0" indent="0">
              <a:buNone/>
            </a:pPr>
            <a:r>
              <a:rPr lang="en-US" dirty="0">
                <a:solidFill>
                  <a:schemeClr val="bg1"/>
                </a:solidFill>
              </a:rPr>
              <a:t>• Use assessment data from diverse community groups to make planning decisions </a:t>
            </a:r>
          </a:p>
          <a:p>
            <a:pPr marL="0" indent="0">
              <a:buNone/>
            </a:pPr>
            <a:r>
              <a:rPr lang="en-US" dirty="0">
                <a:solidFill>
                  <a:schemeClr val="bg1"/>
                </a:solidFill>
              </a:rPr>
              <a:t>• Include focus population members as active participants and decision makers in the planning process </a:t>
            </a:r>
          </a:p>
          <a:p>
            <a:pPr marL="0" indent="0">
              <a:buNone/>
            </a:pPr>
            <a:r>
              <a:rPr lang="en-US" dirty="0">
                <a:solidFill>
                  <a:schemeClr val="bg1"/>
                </a:solidFill>
              </a:rPr>
              <a:t>• Incorporate prevention interventions that are appropriate for and specific to high-risk and cultural groups</a:t>
            </a:r>
          </a:p>
          <a:p>
            <a:endParaRPr lang="en-US" dirty="0">
              <a:solidFill>
                <a:schemeClr val="bg1"/>
              </a:solidFill>
            </a:endParaRPr>
          </a:p>
          <a:p>
            <a:pPr marL="0" indent="0">
              <a:buNone/>
            </a:pPr>
            <a:r>
              <a:rPr lang="en-US" dirty="0">
                <a:solidFill>
                  <a:schemeClr val="bg1"/>
                </a:solidFill>
              </a:rPr>
              <a:t>Many planning activities help support the long-term sustainability of prevention efforts. </a:t>
            </a:r>
          </a:p>
          <a:p>
            <a:pPr marL="0" indent="0">
              <a:buNone/>
            </a:pPr>
            <a:r>
              <a:rPr lang="en-US" dirty="0">
                <a:solidFill>
                  <a:schemeClr val="bg1"/>
                </a:solidFill>
              </a:rPr>
              <a:t>Examples include: </a:t>
            </a:r>
          </a:p>
          <a:p>
            <a:pPr marL="0" indent="0">
              <a:buNone/>
            </a:pPr>
            <a:r>
              <a:rPr lang="en-US" dirty="0">
                <a:solidFill>
                  <a:schemeClr val="bg1"/>
                </a:solidFill>
              </a:rPr>
              <a:t>• Use prevention data to determine which risk and protective factors to address in order to have the biggest impact in the community </a:t>
            </a:r>
          </a:p>
          <a:p>
            <a:pPr marL="0" indent="0">
              <a:buNone/>
            </a:pPr>
            <a:r>
              <a:rPr lang="en-US" dirty="0">
                <a:solidFill>
                  <a:schemeClr val="bg1"/>
                </a:solidFill>
              </a:rPr>
              <a:t>• Identify evidence-based interventions that directly address priority factors </a:t>
            </a:r>
          </a:p>
          <a:p>
            <a:pPr marL="0" indent="0">
              <a:buNone/>
            </a:pPr>
            <a:r>
              <a:rPr lang="en-US" dirty="0">
                <a:solidFill>
                  <a:schemeClr val="bg1"/>
                </a:solidFill>
              </a:rPr>
              <a:t>• Select those interventions that a community has sufficient capacity to implement effectively </a:t>
            </a:r>
          </a:p>
          <a:p>
            <a:pPr marL="0" indent="0">
              <a:buNone/>
            </a:pPr>
            <a:r>
              <a:rPr lang="en-US" dirty="0">
                <a:solidFill>
                  <a:schemeClr val="bg1"/>
                </a:solidFill>
              </a:rPr>
              <a:t>• Make the planning process transparent and inclusive by sharing information with and inviting participation from key stakeholders </a:t>
            </a:r>
          </a:p>
        </p:txBody>
      </p:sp>
    </p:spTree>
    <p:extLst>
      <p:ext uri="{BB962C8B-B14F-4D97-AF65-F5344CB8AC3E}">
        <p14:creationId xmlns:p14="http://schemas.microsoft.com/office/powerpoint/2010/main" val="209515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EDD1FD-FE70-4515-A22E-B9B78B23F360}"/>
              </a:ext>
            </a:extLst>
          </p:cNvPr>
          <p:cNvSpPr>
            <a:spLocks noGrp="1"/>
          </p:cNvSpPr>
          <p:nvPr>
            <p:ph type="title"/>
          </p:nvPr>
        </p:nvSpPr>
        <p:spPr>
          <a:xfrm>
            <a:off x="1245072" y="1289765"/>
            <a:ext cx="3651101" cy="4270963"/>
          </a:xfrm>
        </p:spPr>
        <p:txBody>
          <a:bodyPr anchor="ctr">
            <a:normAutofit/>
          </a:bodyPr>
          <a:lstStyle/>
          <a:p>
            <a:pPr algn="ctr"/>
            <a:r>
              <a:rPr lang="en-US" sz="4300" b="1" dirty="0">
                <a:solidFill>
                  <a:srgbClr val="FFFFFF"/>
                </a:solidFill>
              </a:rPr>
              <a:t>Step 4: Implementation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A761B121-8870-4376-B2C3-8A9D5AF30E41}"/>
              </a:ext>
            </a:extLst>
          </p:cNvPr>
          <p:cNvSpPr>
            <a:spLocks noGrp="1"/>
          </p:cNvSpPr>
          <p:nvPr>
            <p:ph idx="1"/>
          </p:nvPr>
        </p:nvSpPr>
        <p:spPr>
          <a:xfrm>
            <a:off x="6297233" y="518400"/>
            <a:ext cx="4771607" cy="5837949"/>
          </a:xfrm>
        </p:spPr>
        <p:txBody>
          <a:bodyPr anchor="ctr">
            <a:normAutofit lnSpcReduction="10000"/>
          </a:bodyPr>
          <a:lstStyle/>
          <a:p>
            <a:pPr marL="0" indent="0">
              <a:buNone/>
            </a:pPr>
            <a:r>
              <a:rPr lang="en-US" sz="1800" b="1" i="1" dirty="0">
                <a:solidFill>
                  <a:schemeClr val="tx1">
                    <a:alpha val="80000"/>
                  </a:schemeClr>
                </a:solidFill>
              </a:rPr>
              <a:t>Implementation</a:t>
            </a:r>
            <a:r>
              <a:rPr lang="en-US" sz="1800" dirty="0">
                <a:solidFill>
                  <a:schemeClr val="tx1">
                    <a:alpha val="80000"/>
                  </a:schemeClr>
                </a:solidFill>
              </a:rPr>
              <a:t> involves putting your plan into action by delivering evidence-based interventions as intended.</a:t>
            </a:r>
          </a:p>
          <a:p>
            <a:r>
              <a:rPr lang="en-US" sz="1600" dirty="0">
                <a:solidFill>
                  <a:schemeClr val="tx1">
                    <a:alpha val="80000"/>
                  </a:schemeClr>
                </a:solidFill>
              </a:rPr>
              <a:t>Implementation Partners: You will have already identified and connected with key implementation partners, sectors and stakeholders during the previous steps of the SPF. These are the individuals and organizations that will be responsible for and involved in the delivery of your selected interventions, activities and strategies. </a:t>
            </a:r>
          </a:p>
          <a:p>
            <a:endParaRPr lang="en-US" sz="1000" dirty="0">
              <a:solidFill>
                <a:schemeClr val="tx1">
                  <a:alpha val="80000"/>
                </a:schemeClr>
              </a:solidFill>
            </a:endParaRPr>
          </a:p>
          <a:p>
            <a:pPr marL="0" indent="0">
              <a:buNone/>
            </a:pPr>
            <a:r>
              <a:rPr lang="en-US" sz="1800" b="1" i="1" dirty="0">
                <a:solidFill>
                  <a:schemeClr val="tx1">
                    <a:alpha val="80000"/>
                  </a:schemeClr>
                </a:solidFill>
              </a:rPr>
              <a:t>Fidelity and Adaptation </a:t>
            </a:r>
          </a:p>
          <a:p>
            <a:r>
              <a:rPr lang="en-US" sz="1600" dirty="0">
                <a:solidFill>
                  <a:schemeClr val="tx1">
                    <a:alpha val="80000"/>
                  </a:schemeClr>
                </a:solidFill>
              </a:rPr>
              <a:t>As you  prepare to implement your selected prevention interventions, it is important to fidelity and adaptation with your implementation partners</a:t>
            </a:r>
          </a:p>
          <a:p>
            <a:r>
              <a:rPr lang="en-US" sz="1600" b="1" i="1" dirty="0">
                <a:solidFill>
                  <a:schemeClr val="tx1">
                    <a:alpha val="80000"/>
                  </a:schemeClr>
                </a:solidFill>
              </a:rPr>
              <a:t>Fidelity</a:t>
            </a:r>
            <a:r>
              <a:rPr lang="en-US" sz="1600" i="1" dirty="0">
                <a:solidFill>
                  <a:schemeClr val="tx1">
                    <a:alpha val="80000"/>
                  </a:schemeClr>
                </a:solidFill>
              </a:rPr>
              <a:t>: </a:t>
            </a:r>
            <a:r>
              <a:rPr lang="en-US" sz="1600" dirty="0">
                <a:solidFill>
                  <a:schemeClr val="tx1">
                    <a:alpha val="80000"/>
                  </a:schemeClr>
                </a:solidFill>
              </a:rPr>
              <a:t>Describes the degree to which a program or practice is implemented as intended. Evidence-based programs are defined as such because they consistently achieve positive outcomes. The greater your fidelity to the original program design, the more likely you are to reproduce those positive results</a:t>
            </a:r>
          </a:p>
          <a:p>
            <a:r>
              <a:rPr lang="en-US" sz="1600" b="1" i="1" dirty="0">
                <a:solidFill>
                  <a:schemeClr val="tx1">
                    <a:alpha val="80000"/>
                  </a:schemeClr>
                </a:solidFill>
              </a:rPr>
              <a:t>Adaptation</a:t>
            </a:r>
            <a:r>
              <a:rPr lang="en-US" sz="1600" dirty="0">
                <a:solidFill>
                  <a:schemeClr val="tx1">
                    <a:alpha val="80000"/>
                  </a:schemeClr>
                </a:solidFill>
              </a:rPr>
              <a:t>: Describes how much, and in what ways, a program or practice is changed to meet local circumstances.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81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66000"/>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82F1E9-584E-4EF5-9C2F-7358FAC3CC31}"/>
              </a:ext>
            </a:extLst>
          </p:cNvPr>
          <p:cNvSpPr/>
          <p:nvPr/>
        </p:nvSpPr>
        <p:spPr>
          <a:xfrm>
            <a:off x="1199322" y="2623930"/>
            <a:ext cx="8309113" cy="3539430"/>
          </a:xfrm>
          <a:prstGeom prst="rect">
            <a:avLst/>
          </a:prstGeom>
        </p:spPr>
        <p:txBody>
          <a:bodyPr wrap="square">
            <a:spAutoFit/>
          </a:bodyPr>
          <a:lstStyle/>
          <a:p>
            <a:r>
              <a:rPr lang="en-US" sz="3200" b="1" i="0" cap="all" dirty="0">
                <a:solidFill>
                  <a:schemeClr val="bg1"/>
                </a:solidFill>
                <a:effectLst/>
                <a:latin typeface="soleilbold"/>
              </a:rPr>
              <a:t>LEARNING OBJECTIVES</a:t>
            </a:r>
          </a:p>
          <a:p>
            <a:endParaRPr lang="en-US" sz="3200" b="1" i="0" cap="all" dirty="0">
              <a:solidFill>
                <a:schemeClr val="bg1"/>
              </a:solidFill>
              <a:effectLst/>
              <a:latin typeface="soleilbold"/>
            </a:endParaRPr>
          </a:p>
          <a:p>
            <a:pPr>
              <a:buFont typeface="Arial" panose="020B0604020202020204" pitchFamily="34" charset="0"/>
              <a:buChar char="•"/>
            </a:pPr>
            <a:r>
              <a:rPr lang="en-US" sz="2000" b="0" i="0" dirty="0">
                <a:solidFill>
                  <a:schemeClr val="bg1"/>
                </a:solidFill>
                <a:effectLst/>
                <a:latin typeface="soleillight"/>
              </a:rPr>
              <a:t>Explain the purpose of the Strategic Prevention Framework</a:t>
            </a:r>
          </a:p>
          <a:p>
            <a:pPr>
              <a:buFont typeface="Arial" panose="020B0604020202020204" pitchFamily="34" charset="0"/>
              <a:buChar char="•"/>
            </a:pPr>
            <a:r>
              <a:rPr lang="en-US" sz="2000" b="0" i="0" dirty="0">
                <a:solidFill>
                  <a:schemeClr val="bg1"/>
                </a:solidFill>
                <a:effectLst/>
                <a:latin typeface="soleillight"/>
              </a:rPr>
              <a:t>Describe the steps and guiding principles of the SPF</a:t>
            </a:r>
          </a:p>
          <a:p>
            <a:pPr>
              <a:buFont typeface="Arial" panose="020B0604020202020204" pitchFamily="34" charset="0"/>
              <a:buChar char="•"/>
            </a:pPr>
            <a:r>
              <a:rPr lang="en-US" sz="2000" b="0" i="0" dirty="0">
                <a:solidFill>
                  <a:schemeClr val="bg1"/>
                </a:solidFill>
                <a:effectLst/>
                <a:latin typeface="soleillight"/>
              </a:rPr>
              <a:t>Define the purpose and key concepts associated with each step of the SPF</a:t>
            </a:r>
          </a:p>
          <a:p>
            <a:pPr>
              <a:buFont typeface="Arial" panose="020B0604020202020204" pitchFamily="34" charset="0"/>
              <a:buChar char="•"/>
            </a:pPr>
            <a:r>
              <a:rPr lang="en-US" sz="2000" b="0" i="0" dirty="0">
                <a:solidFill>
                  <a:schemeClr val="bg1"/>
                </a:solidFill>
                <a:effectLst/>
                <a:latin typeface="soleillight"/>
              </a:rPr>
              <a:t>Identify ways to demonstrate cultural competence during each step of the SPF</a:t>
            </a:r>
          </a:p>
          <a:p>
            <a:pPr>
              <a:buFont typeface="Arial" panose="020B0604020202020204" pitchFamily="34" charset="0"/>
              <a:buChar char="•"/>
            </a:pPr>
            <a:r>
              <a:rPr lang="en-US" sz="2000" b="0" i="0" dirty="0">
                <a:solidFill>
                  <a:schemeClr val="bg1"/>
                </a:solidFill>
                <a:effectLst/>
                <a:latin typeface="soleillight"/>
              </a:rPr>
              <a:t>Identify ways to promote sustainability during each step of the SPF</a:t>
            </a:r>
          </a:p>
          <a:p>
            <a:pPr>
              <a:buFont typeface="Arial" panose="020B0604020202020204" pitchFamily="34" charset="0"/>
              <a:buChar char="•"/>
            </a:pPr>
            <a:r>
              <a:rPr lang="en-US" sz="2000" b="0" i="0" dirty="0">
                <a:solidFill>
                  <a:schemeClr val="bg1"/>
                </a:solidFill>
                <a:effectLst/>
                <a:latin typeface="soleillight"/>
              </a:rPr>
              <a:t>Access additional resources to enhance your understanding and application of the SPF</a:t>
            </a:r>
          </a:p>
        </p:txBody>
      </p:sp>
      <p:sp>
        <p:nvSpPr>
          <p:cNvPr id="5" name="TextBox 4">
            <a:extLst>
              <a:ext uri="{FF2B5EF4-FFF2-40B4-BE49-F238E27FC236}">
                <a16:creationId xmlns:a16="http://schemas.microsoft.com/office/drawing/2014/main" id="{A508A3DE-D176-408C-90E5-3705E3DFF72D}"/>
              </a:ext>
            </a:extLst>
          </p:cNvPr>
          <p:cNvSpPr txBox="1"/>
          <p:nvPr/>
        </p:nvSpPr>
        <p:spPr>
          <a:xfrm>
            <a:off x="450573" y="410817"/>
            <a:ext cx="11396869" cy="1969770"/>
          </a:xfrm>
          <a:prstGeom prst="rect">
            <a:avLst/>
          </a:prstGeom>
          <a:noFill/>
        </p:spPr>
        <p:txBody>
          <a:bodyPr wrap="square" rtlCol="0">
            <a:spAutoFit/>
          </a:bodyPr>
          <a:lstStyle/>
          <a:p>
            <a:r>
              <a:rPr lang="en-US" sz="4400" b="1" dirty="0">
                <a:solidFill>
                  <a:schemeClr val="bg1"/>
                </a:solidFill>
              </a:rPr>
              <a:t>Overview</a:t>
            </a:r>
          </a:p>
          <a:p>
            <a:endParaRPr lang="en-US" b="1" dirty="0">
              <a:solidFill>
                <a:schemeClr val="bg1"/>
              </a:solidFill>
            </a:endParaRPr>
          </a:p>
          <a:p>
            <a:r>
              <a:rPr lang="en-US" sz="2000" b="1" dirty="0">
                <a:solidFill>
                  <a:schemeClr val="bg1"/>
                </a:solidFill>
              </a:rPr>
              <a:t>Strategic Prevention Framework</a:t>
            </a:r>
            <a:r>
              <a:rPr lang="en-US" sz="2000" dirty="0">
                <a:solidFill>
                  <a:schemeClr val="bg1"/>
                </a:solidFill>
              </a:rPr>
              <a:t> </a:t>
            </a:r>
            <a:r>
              <a:rPr lang="en-US" sz="2000" b="1" dirty="0">
                <a:solidFill>
                  <a:schemeClr val="bg1"/>
                </a:solidFill>
              </a:rPr>
              <a:t>(SPF)</a:t>
            </a:r>
            <a:r>
              <a:rPr lang="en-US" sz="2000" dirty="0">
                <a:solidFill>
                  <a:schemeClr val="bg1"/>
                </a:solidFill>
              </a:rPr>
              <a:t> </a:t>
            </a:r>
            <a:r>
              <a:rPr lang="en-US" sz="2000" i="1" dirty="0">
                <a:solidFill>
                  <a:schemeClr val="bg1"/>
                </a:solidFill>
              </a:rPr>
              <a:t>is a dynamic, data-driven planning process that prevention practitioners can use to understand and more effectively address the substance abuse and related mental health problems facing their communities</a:t>
            </a:r>
            <a:r>
              <a:rPr lang="en-US" sz="2000" dirty="0">
                <a:solidFill>
                  <a:schemeClr val="bg1"/>
                </a:solidFill>
              </a:rPr>
              <a:t>.</a:t>
            </a:r>
          </a:p>
        </p:txBody>
      </p:sp>
    </p:spTree>
    <p:extLst>
      <p:ext uri="{BB962C8B-B14F-4D97-AF65-F5344CB8AC3E}">
        <p14:creationId xmlns:p14="http://schemas.microsoft.com/office/powerpoint/2010/main" val="3319884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2BAA-70BB-4700-922A-8A5E8D4D1ED0}"/>
              </a:ext>
            </a:extLst>
          </p:cNvPr>
          <p:cNvSpPr>
            <a:spLocks noGrp="1"/>
          </p:cNvSpPr>
          <p:nvPr>
            <p:ph type="title"/>
          </p:nvPr>
        </p:nvSpPr>
        <p:spPr>
          <a:xfrm>
            <a:off x="159026" y="179049"/>
            <a:ext cx="11834191" cy="1325563"/>
          </a:xfrm>
        </p:spPr>
        <p:txBody>
          <a:bodyPr>
            <a:normAutofit/>
          </a:bodyPr>
          <a:lstStyle/>
          <a:p>
            <a:r>
              <a:rPr lang="en-US" sz="4000" b="1" dirty="0">
                <a:solidFill>
                  <a:srgbClr val="C00000"/>
                </a:solidFill>
              </a:rPr>
              <a:t>Cultural Competence &amp; Sustainability in Implementation</a:t>
            </a:r>
          </a:p>
        </p:txBody>
      </p:sp>
      <p:sp>
        <p:nvSpPr>
          <p:cNvPr id="3" name="Content Placeholder 2">
            <a:extLst>
              <a:ext uri="{FF2B5EF4-FFF2-40B4-BE49-F238E27FC236}">
                <a16:creationId xmlns:a16="http://schemas.microsoft.com/office/drawing/2014/main" id="{DFCBE6DC-ED0D-42A9-ACAC-FE71192537A8}"/>
              </a:ext>
            </a:extLst>
          </p:cNvPr>
          <p:cNvSpPr>
            <a:spLocks noGrp="1"/>
          </p:cNvSpPr>
          <p:nvPr>
            <p:ph idx="1"/>
          </p:nvPr>
        </p:nvSpPr>
        <p:spPr>
          <a:xfrm>
            <a:off x="198783" y="1504612"/>
            <a:ext cx="11794434" cy="5353388"/>
          </a:xfrm>
          <a:solidFill>
            <a:srgbClr val="C00000">
              <a:alpha val="66000"/>
            </a:srgbClr>
          </a:solidFill>
        </p:spPr>
        <p:txBody>
          <a:bodyPr>
            <a:normAutofit fontScale="77500" lnSpcReduction="20000"/>
          </a:bodyPr>
          <a:lstStyle/>
          <a:p>
            <a:pPr marL="0" indent="0">
              <a:buNone/>
            </a:pPr>
            <a:r>
              <a:rPr lang="en-US" dirty="0">
                <a:solidFill>
                  <a:schemeClr val="bg1"/>
                </a:solidFill>
              </a:rPr>
              <a:t>The following implementation activities can help to ensure that your prevention efforts will be culturally competent: </a:t>
            </a:r>
          </a:p>
          <a:p>
            <a:pPr marL="0" indent="0">
              <a:buNone/>
            </a:pPr>
            <a:r>
              <a:rPr lang="en-US" dirty="0">
                <a:solidFill>
                  <a:schemeClr val="bg1"/>
                </a:solidFill>
              </a:rPr>
              <a:t>• Identify interventions with documented effectiveness for your focus population </a:t>
            </a:r>
          </a:p>
          <a:p>
            <a:pPr marL="0" indent="0">
              <a:buNone/>
            </a:pPr>
            <a:r>
              <a:rPr lang="en-US" dirty="0">
                <a:solidFill>
                  <a:schemeClr val="bg1"/>
                </a:solidFill>
              </a:rPr>
              <a:t>• Involve focus population members, including potential intervention participants and cultural leaders, in the process </a:t>
            </a:r>
          </a:p>
          <a:p>
            <a:pPr marL="0" indent="0">
              <a:buNone/>
            </a:pPr>
            <a:r>
              <a:rPr lang="en-US" dirty="0">
                <a:solidFill>
                  <a:schemeClr val="bg1"/>
                </a:solidFill>
              </a:rPr>
              <a:t>• Identify stakeholders and partners to implement interventions who is a good and comfortable fit for the focus population </a:t>
            </a:r>
          </a:p>
          <a:p>
            <a:pPr marL="0" indent="0">
              <a:buNone/>
            </a:pPr>
            <a:r>
              <a:rPr lang="en-US" dirty="0">
                <a:solidFill>
                  <a:schemeClr val="bg1"/>
                </a:solidFill>
              </a:rPr>
              <a:t>Many implementation activities help support the long-term sustainability of prevention efforts. Examples include the following: </a:t>
            </a:r>
          </a:p>
          <a:p>
            <a:pPr marL="0" indent="0">
              <a:buNone/>
            </a:pPr>
            <a:r>
              <a:rPr lang="en-US" dirty="0">
                <a:solidFill>
                  <a:schemeClr val="bg1"/>
                </a:solidFill>
              </a:rPr>
              <a:t>• Ensure that interventions are evidence-based and part of a comprehensive prevention plan </a:t>
            </a:r>
          </a:p>
          <a:p>
            <a:pPr marL="0" indent="0">
              <a:buNone/>
            </a:pPr>
            <a:r>
              <a:rPr lang="en-US" dirty="0">
                <a:solidFill>
                  <a:schemeClr val="bg1"/>
                </a:solidFill>
              </a:rPr>
              <a:t>• Increase the cultural relevance of interventions without compromising their effectiveness</a:t>
            </a:r>
          </a:p>
          <a:p>
            <a:pPr marL="0" indent="0">
              <a:buNone/>
            </a:pPr>
            <a:r>
              <a:rPr lang="en-US" dirty="0">
                <a:solidFill>
                  <a:schemeClr val="bg1"/>
                </a:solidFill>
              </a:rPr>
              <a:t>• Work closely with implementation partners to build capacity for prevention and evaluation </a:t>
            </a:r>
          </a:p>
          <a:p>
            <a:pPr marL="0" indent="0">
              <a:buNone/>
            </a:pPr>
            <a:r>
              <a:rPr lang="en-US" dirty="0">
                <a:solidFill>
                  <a:schemeClr val="bg1"/>
                </a:solidFill>
              </a:rPr>
              <a:t>• Reach out to implementation and other community sector partners to increase support for prevention</a:t>
            </a:r>
          </a:p>
          <a:p>
            <a:pPr marL="0" indent="0">
              <a:buNone/>
            </a:pPr>
            <a:r>
              <a:rPr lang="en-US" dirty="0">
                <a:solidFill>
                  <a:schemeClr val="bg1"/>
                </a:solidFill>
              </a:rPr>
              <a:t> </a:t>
            </a:r>
          </a:p>
          <a:p>
            <a:pPr marL="0" indent="0">
              <a:buNone/>
            </a:pPr>
            <a:r>
              <a:rPr lang="en-US" dirty="0">
                <a:solidFill>
                  <a:schemeClr val="bg1"/>
                </a:solidFill>
              </a:rPr>
              <a:t>Celebrate the small wins that occur from implementation and note progress. </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18276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10C531-A941-4E26-B3D6-58ACEBB1F1C3}"/>
              </a:ext>
            </a:extLst>
          </p:cNvPr>
          <p:cNvSpPr>
            <a:spLocks noGrp="1"/>
          </p:cNvSpPr>
          <p:nvPr>
            <p:ph type="title"/>
          </p:nvPr>
        </p:nvSpPr>
        <p:spPr>
          <a:xfrm>
            <a:off x="1245072" y="1289765"/>
            <a:ext cx="3651101" cy="4270963"/>
          </a:xfrm>
        </p:spPr>
        <p:txBody>
          <a:bodyPr anchor="ctr">
            <a:normAutofit/>
          </a:bodyPr>
          <a:lstStyle/>
          <a:p>
            <a:pPr algn="ctr"/>
            <a:r>
              <a:rPr lang="en-US" sz="5600" b="1" dirty="0">
                <a:solidFill>
                  <a:srgbClr val="FFFFFF"/>
                </a:solidFill>
              </a:rPr>
              <a:t>Step 5: Evaluation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53206E33-A3D6-4F48-9F1E-329D0AED011A}"/>
              </a:ext>
            </a:extLst>
          </p:cNvPr>
          <p:cNvSpPr>
            <a:spLocks noGrp="1"/>
          </p:cNvSpPr>
          <p:nvPr>
            <p:ph idx="1"/>
          </p:nvPr>
        </p:nvSpPr>
        <p:spPr>
          <a:xfrm>
            <a:off x="6297233" y="518400"/>
            <a:ext cx="4771607" cy="5837949"/>
          </a:xfrm>
        </p:spPr>
        <p:txBody>
          <a:bodyPr anchor="ctr">
            <a:normAutofit lnSpcReduction="10000"/>
          </a:bodyPr>
          <a:lstStyle/>
          <a:p>
            <a:pPr marL="0" indent="0">
              <a:buNone/>
            </a:pPr>
            <a:r>
              <a:rPr lang="en-US" sz="2000" b="1" i="1" dirty="0">
                <a:solidFill>
                  <a:schemeClr val="tx1">
                    <a:alpha val="80000"/>
                  </a:schemeClr>
                </a:solidFill>
              </a:rPr>
              <a:t>Evaluation</a:t>
            </a:r>
            <a:r>
              <a:rPr lang="en-US" sz="2000" dirty="0">
                <a:solidFill>
                  <a:schemeClr val="tx1">
                    <a:alpha val="80000"/>
                  </a:schemeClr>
                </a:solidFill>
              </a:rPr>
              <a:t> involves examining both the process and outcomes of prevention interventions. </a:t>
            </a:r>
          </a:p>
          <a:p>
            <a:endParaRPr lang="en-US" sz="1400" i="1" dirty="0">
              <a:solidFill>
                <a:schemeClr val="tx1">
                  <a:alpha val="80000"/>
                </a:schemeClr>
              </a:solidFill>
            </a:endParaRPr>
          </a:p>
          <a:p>
            <a:r>
              <a:rPr lang="en-US" sz="1800" i="1" dirty="0">
                <a:solidFill>
                  <a:schemeClr val="tx1">
                    <a:alpha val="80000"/>
                  </a:schemeClr>
                </a:solidFill>
              </a:rPr>
              <a:t>Evaluation</a:t>
            </a:r>
            <a:r>
              <a:rPr lang="en-US" sz="1800" dirty="0">
                <a:solidFill>
                  <a:schemeClr val="tx1">
                    <a:alpha val="80000"/>
                  </a:schemeClr>
                </a:solidFill>
              </a:rPr>
              <a:t> is the systematic collection and analysis of information about prevention activities to assess goal achievement, improve effectiveness, and make decisions on adaptations. </a:t>
            </a:r>
          </a:p>
          <a:p>
            <a:pPr marL="0" indent="0">
              <a:buNone/>
            </a:pPr>
            <a:endParaRPr lang="en-US" sz="1200" dirty="0"/>
          </a:p>
          <a:p>
            <a:r>
              <a:rPr lang="en-US" sz="1800" b="1" i="1" dirty="0"/>
              <a:t>Process evaluation</a:t>
            </a:r>
            <a:r>
              <a:rPr lang="en-US" sz="1800" dirty="0"/>
              <a:t>, documents the implementation of an intervention, can be used to improve intervention delivery and make mid-course corrections, and enhance understanding of prevention outcomes.</a:t>
            </a:r>
          </a:p>
          <a:p>
            <a:endParaRPr lang="en-US" sz="1200" dirty="0"/>
          </a:p>
          <a:p>
            <a:r>
              <a:rPr lang="en-US" sz="1800" b="1" i="1" dirty="0"/>
              <a:t>Outcome evaluation</a:t>
            </a:r>
            <a:r>
              <a:rPr lang="en-US" sz="1800" dirty="0"/>
              <a:t>, measures the effects of an intervention following its implementation, can reveal whether the intervention produced the anticipated short- and long-term prevention outcomes and helped build support for those interventions that worked.</a:t>
            </a:r>
          </a:p>
          <a:p>
            <a:endParaRPr lang="en-US" sz="1400" dirty="0"/>
          </a:p>
          <a:p>
            <a:endParaRPr lang="en-US" sz="20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5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5D434-013F-436F-A819-F5210F05220C}"/>
              </a:ext>
            </a:extLst>
          </p:cNvPr>
          <p:cNvSpPr>
            <a:spLocks noGrp="1"/>
          </p:cNvSpPr>
          <p:nvPr>
            <p:ph type="title"/>
          </p:nvPr>
        </p:nvSpPr>
        <p:spPr>
          <a:xfrm>
            <a:off x="556591" y="285612"/>
            <a:ext cx="10515600" cy="1325563"/>
          </a:xfrm>
        </p:spPr>
        <p:txBody>
          <a:bodyPr>
            <a:normAutofit/>
          </a:bodyPr>
          <a:lstStyle/>
          <a:p>
            <a:r>
              <a:rPr lang="en-US" sz="4000" b="1" dirty="0">
                <a:solidFill>
                  <a:srgbClr val="C00000"/>
                </a:solidFill>
              </a:rPr>
              <a:t>Evaluation Types</a:t>
            </a:r>
          </a:p>
        </p:txBody>
      </p:sp>
      <p:sp>
        <p:nvSpPr>
          <p:cNvPr id="3" name="Content Placeholder 2">
            <a:extLst>
              <a:ext uri="{FF2B5EF4-FFF2-40B4-BE49-F238E27FC236}">
                <a16:creationId xmlns:a16="http://schemas.microsoft.com/office/drawing/2014/main" id="{41E69B04-375B-4C2D-89BE-8B196CC7DE58}"/>
              </a:ext>
            </a:extLst>
          </p:cNvPr>
          <p:cNvSpPr>
            <a:spLocks noGrp="1"/>
          </p:cNvSpPr>
          <p:nvPr>
            <p:ph idx="1"/>
          </p:nvPr>
        </p:nvSpPr>
        <p:spPr>
          <a:xfrm>
            <a:off x="556591" y="1825625"/>
            <a:ext cx="10797209" cy="4351338"/>
          </a:xfrm>
          <a:solidFill>
            <a:srgbClr val="C00000">
              <a:alpha val="66000"/>
            </a:srgbClr>
          </a:solidFill>
        </p:spPr>
        <p:txBody>
          <a:bodyPr>
            <a:normAutofit fontScale="62500" lnSpcReduction="20000"/>
          </a:bodyPr>
          <a:lstStyle/>
          <a:p>
            <a:pPr marL="0" indent="0">
              <a:buNone/>
            </a:pPr>
            <a:r>
              <a:rPr lang="en-US" dirty="0">
                <a:solidFill>
                  <a:schemeClr val="bg1"/>
                </a:solidFill>
              </a:rPr>
              <a:t>There are two main types of evaluation: </a:t>
            </a:r>
            <a:r>
              <a:rPr lang="en-US" b="1" dirty="0">
                <a:solidFill>
                  <a:schemeClr val="bg1"/>
                </a:solidFill>
              </a:rPr>
              <a:t>Process and Outcome.</a:t>
            </a:r>
          </a:p>
          <a:p>
            <a:pPr marL="0" indent="0">
              <a:buNone/>
            </a:pPr>
            <a:r>
              <a:rPr lang="en-US" b="1" i="1" dirty="0">
                <a:solidFill>
                  <a:schemeClr val="bg1"/>
                </a:solidFill>
              </a:rPr>
              <a:t>Process evaluation</a:t>
            </a:r>
            <a:r>
              <a:rPr lang="en-US" dirty="0">
                <a:solidFill>
                  <a:schemeClr val="bg1"/>
                </a:solidFill>
              </a:rPr>
              <a:t>, documents the implementation of an intervention, can be used to improve intervention delivery and make mid-course corrections, and enhance understanding of prevention outcomes. </a:t>
            </a:r>
          </a:p>
          <a:p>
            <a:pPr marL="0" indent="0">
              <a:buNone/>
            </a:pPr>
            <a:r>
              <a:rPr lang="en-US" dirty="0">
                <a:solidFill>
                  <a:schemeClr val="bg1"/>
                </a:solidFill>
              </a:rPr>
              <a:t>The following are examples of process evaluation questions: </a:t>
            </a:r>
          </a:p>
          <a:p>
            <a:r>
              <a:rPr lang="en-US" dirty="0">
                <a:solidFill>
                  <a:schemeClr val="bg1"/>
                </a:solidFill>
              </a:rPr>
              <a:t>To what extent were program sessions delivered as original designed? </a:t>
            </a:r>
          </a:p>
          <a:p>
            <a:r>
              <a:rPr lang="en-US" dirty="0">
                <a:solidFill>
                  <a:schemeClr val="bg1"/>
                </a:solidFill>
              </a:rPr>
              <a:t> How many people participated in the program? </a:t>
            </a:r>
          </a:p>
          <a:p>
            <a:r>
              <a:rPr lang="en-US" dirty="0">
                <a:solidFill>
                  <a:schemeClr val="bg1"/>
                </a:solidFill>
              </a:rPr>
              <a:t>How many participants did not complete the program? </a:t>
            </a:r>
          </a:p>
          <a:p>
            <a:pPr marL="0" indent="0">
              <a:buNone/>
            </a:pPr>
            <a:endParaRPr lang="en-US" b="1" i="1" dirty="0">
              <a:solidFill>
                <a:schemeClr val="bg1"/>
              </a:solidFill>
            </a:endParaRPr>
          </a:p>
          <a:p>
            <a:pPr marL="0" indent="0">
              <a:buNone/>
            </a:pPr>
            <a:r>
              <a:rPr lang="en-US" b="1" i="1" dirty="0">
                <a:solidFill>
                  <a:schemeClr val="bg1"/>
                </a:solidFill>
              </a:rPr>
              <a:t>Outcome evaluation</a:t>
            </a:r>
            <a:r>
              <a:rPr lang="en-US" dirty="0">
                <a:solidFill>
                  <a:schemeClr val="bg1"/>
                </a:solidFill>
              </a:rPr>
              <a:t>, measures the effects of an intervention following its implementation, can reveal whether the intervention produced the anticipated short- and long-term prevention outcomes and helped build support for those interventions that worked. The following are examples of outcome evaluation questions:</a:t>
            </a:r>
          </a:p>
          <a:p>
            <a:pPr marL="0" indent="0">
              <a:buNone/>
            </a:pPr>
            <a:endParaRPr lang="en-US" dirty="0">
              <a:solidFill>
                <a:schemeClr val="bg1"/>
              </a:solidFill>
            </a:endParaRPr>
          </a:p>
          <a:p>
            <a:r>
              <a:rPr lang="en-US" dirty="0">
                <a:solidFill>
                  <a:schemeClr val="bg1"/>
                </a:solidFill>
              </a:rPr>
              <a:t> To what extent did priority population attitudes, knowledge or skills toward the priority substance change?</a:t>
            </a:r>
          </a:p>
          <a:p>
            <a:r>
              <a:rPr lang="en-US" dirty="0">
                <a:solidFill>
                  <a:schemeClr val="bg1"/>
                </a:solidFill>
              </a:rPr>
              <a:t> To what extent did local rates of substance use behavior specific to the priority problem(s) change?</a:t>
            </a:r>
          </a:p>
        </p:txBody>
      </p:sp>
    </p:spTree>
    <p:extLst>
      <p:ext uri="{BB962C8B-B14F-4D97-AF65-F5344CB8AC3E}">
        <p14:creationId xmlns:p14="http://schemas.microsoft.com/office/powerpoint/2010/main" val="47189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BD79-8A10-4B44-BB8A-D4D6CD418214}"/>
              </a:ext>
            </a:extLst>
          </p:cNvPr>
          <p:cNvSpPr>
            <a:spLocks noGrp="1"/>
          </p:cNvSpPr>
          <p:nvPr>
            <p:ph type="title"/>
          </p:nvPr>
        </p:nvSpPr>
        <p:spPr>
          <a:xfrm>
            <a:off x="586409" y="272360"/>
            <a:ext cx="10515600" cy="1325563"/>
          </a:xfrm>
        </p:spPr>
        <p:txBody>
          <a:bodyPr>
            <a:normAutofit/>
          </a:bodyPr>
          <a:lstStyle/>
          <a:p>
            <a:r>
              <a:rPr lang="en-US" sz="4000" b="1" dirty="0">
                <a:solidFill>
                  <a:srgbClr val="C00000"/>
                </a:solidFill>
              </a:rPr>
              <a:t>Evaluation and Communicating Findings</a:t>
            </a:r>
          </a:p>
        </p:txBody>
      </p:sp>
      <p:sp>
        <p:nvSpPr>
          <p:cNvPr id="3" name="Content Placeholder 2">
            <a:extLst>
              <a:ext uri="{FF2B5EF4-FFF2-40B4-BE49-F238E27FC236}">
                <a16:creationId xmlns:a16="http://schemas.microsoft.com/office/drawing/2014/main" id="{4EF0A6CE-9F11-4364-A356-CC9E55700866}"/>
              </a:ext>
            </a:extLst>
          </p:cNvPr>
          <p:cNvSpPr>
            <a:spLocks noGrp="1"/>
          </p:cNvSpPr>
          <p:nvPr>
            <p:ph idx="1"/>
          </p:nvPr>
        </p:nvSpPr>
        <p:spPr>
          <a:solidFill>
            <a:srgbClr val="C00000">
              <a:alpha val="66000"/>
            </a:srgbClr>
          </a:solidFill>
        </p:spPr>
        <p:txBody>
          <a:bodyPr>
            <a:normAutofit/>
          </a:bodyPr>
          <a:lstStyle/>
          <a:p>
            <a:pPr marL="0" indent="0">
              <a:buNone/>
            </a:pPr>
            <a:r>
              <a:rPr lang="en-US" sz="2400" dirty="0">
                <a:solidFill>
                  <a:schemeClr val="bg1"/>
                </a:solidFill>
              </a:rPr>
              <a:t>The following are some different reasons and ways to communicate evaluation findings:</a:t>
            </a:r>
          </a:p>
          <a:p>
            <a:r>
              <a:rPr lang="en-US" sz="2400" dirty="0">
                <a:solidFill>
                  <a:schemeClr val="bg1"/>
                </a:solidFill>
              </a:rPr>
              <a:t>Discuss evaluation results with coalition members to demonstrate progress, improve programs, celebrate success, and serve as spokespersons</a:t>
            </a:r>
          </a:p>
          <a:p>
            <a:r>
              <a:rPr lang="en-US" sz="2400" dirty="0">
                <a:solidFill>
                  <a:schemeClr val="bg1"/>
                </a:solidFill>
              </a:rPr>
              <a:t>Submit a short press release to local newspapers </a:t>
            </a:r>
          </a:p>
          <a:p>
            <a:r>
              <a:rPr lang="en-US" sz="2400" dirty="0">
                <a:solidFill>
                  <a:schemeClr val="bg1"/>
                </a:solidFill>
              </a:rPr>
              <a:t>Provide multiple community presentations and/or convene a town hall meeting </a:t>
            </a:r>
          </a:p>
          <a:p>
            <a:r>
              <a:rPr lang="en-US" sz="2400" dirty="0">
                <a:solidFill>
                  <a:schemeClr val="bg1"/>
                </a:solidFill>
              </a:rPr>
              <a:t> Create fact sheets and/or infographics of key findings to post on websites, distribute to email lists and to share on social media</a:t>
            </a:r>
          </a:p>
          <a:p>
            <a:r>
              <a:rPr lang="en-US" sz="2400" dirty="0">
                <a:solidFill>
                  <a:schemeClr val="bg1"/>
                </a:solidFill>
              </a:rPr>
              <a:t>Create a full evaluation report to share with funders or potential funders</a:t>
            </a:r>
          </a:p>
          <a:p>
            <a:r>
              <a:rPr lang="en-US" sz="2400" dirty="0">
                <a:solidFill>
                  <a:schemeClr val="bg1"/>
                </a:solidFill>
              </a:rPr>
              <a:t> Explore findings and potential next steps with local cultural and advocacy groups</a:t>
            </a:r>
          </a:p>
        </p:txBody>
      </p:sp>
    </p:spTree>
    <p:extLst>
      <p:ext uri="{BB962C8B-B14F-4D97-AF65-F5344CB8AC3E}">
        <p14:creationId xmlns:p14="http://schemas.microsoft.com/office/powerpoint/2010/main" val="2469298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DB836-ECB0-4F68-BD00-933119656DAF}"/>
              </a:ext>
            </a:extLst>
          </p:cNvPr>
          <p:cNvSpPr>
            <a:spLocks noGrp="1"/>
          </p:cNvSpPr>
          <p:nvPr>
            <p:ph type="title"/>
          </p:nvPr>
        </p:nvSpPr>
        <p:spPr>
          <a:xfrm>
            <a:off x="104553" y="205636"/>
            <a:ext cx="10515600" cy="1325563"/>
          </a:xfrm>
        </p:spPr>
        <p:txBody>
          <a:bodyPr>
            <a:normAutofit/>
          </a:bodyPr>
          <a:lstStyle/>
          <a:p>
            <a:r>
              <a:rPr lang="en-US" sz="4000" b="1" dirty="0">
                <a:solidFill>
                  <a:srgbClr val="C00000"/>
                </a:solidFill>
              </a:rPr>
              <a:t>Cultural Competence &amp; Sustainability in Evaluation</a:t>
            </a:r>
          </a:p>
        </p:txBody>
      </p:sp>
      <p:sp>
        <p:nvSpPr>
          <p:cNvPr id="3" name="Content Placeholder 2">
            <a:extLst>
              <a:ext uri="{FF2B5EF4-FFF2-40B4-BE49-F238E27FC236}">
                <a16:creationId xmlns:a16="http://schemas.microsoft.com/office/drawing/2014/main" id="{76DDB0B4-5D0B-4532-A3AF-6DDB046DBF45}"/>
              </a:ext>
            </a:extLst>
          </p:cNvPr>
          <p:cNvSpPr>
            <a:spLocks noGrp="1"/>
          </p:cNvSpPr>
          <p:nvPr>
            <p:ph idx="1"/>
          </p:nvPr>
        </p:nvSpPr>
        <p:spPr>
          <a:xfrm>
            <a:off x="838200" y="1825625"/>
            <a:ext cx="10515600" cy="4018584"/>
          </a:xfrm>
          <a:solidFill>
            <a:srgbClr val="C00000">
              <a:alpha val="66000"/>
            </a:srgbClr>
          </a:solidFill>
        </p:spPr>
        <p:txBody>
          <a:bodyPr/>
          <a:lstStyle/>
          <a:p>
            <a:r>
              <a:rPr lang="en-US" dirty="0">
                <a:solidFill>
                  <a:schemeClr val="bg1"/>
                </a:solidFill>
              </a:rPr>
              <a:t>Evaluation methods can be used to identify if strategies and activities are having the intended effect on the target population(s) and disparities.</a:t>
            </a:r>
          </a:p>
          <a:p>
            <a:r>
              <a:rPr lang="en-US" dirty="0">
                <a:solidFill>
                  <a:schemeClr val="bg1"/>
                </a:solidFill>
              </a:rPr>
              <a:t>Schedule follow up meetings with priority population groups,  coalition members and community partners to share and discuss evaluation findings.</a:t>
            </a:r>
          </a:p>
          <a:p>
            <a:r>
              <a:rPr lang="en-US" dirty="0">
                <a:solidFill>
                  <a:schemeClr val="bg1"/>
                </a:solidFill>
              </a:rPr>
              <a:t>Use evaluation results to guide future programming, set goals, secure funding, and to allocate resources. </a:t>
            </a:r>
          </a:p>
          <a:p>
            <a:pPr marL="0" indent="0">
              <a:buNone/>
            </a:pPr>
            <a:endParaRPr lang="en-US" dirty="0"/>
          </a:p>
        </p:txBody>
      </p:sp>
    </p:spTree>
    <p:extLst>
      <p:ext uri="{BB962C8B-B14F-4D97-AF65-F5344CB8AC3E}">
        <p14:creationId xmlns:p14="http://schemas.microsoft.com/office/powerpoint/2010/main" val="2945222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C473E9-9DBE-4F3A-8BDB-E862255485F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Quiz: </a:t>
            </a:r>
          </a:p>
        </p:txBody>
      </p:sp>
      <p:sp>
        <p:nvSpPr>
          <p:cNvPr id="3" name="Content Placeholder 2">
            <a:extLst>
              <a:ext uri="{FF2B5EF4-FFF2-40B4-BE49-F238E27FC236}">
                <a16:creationId xmlns:a16="http://schemas.microsoft.com/office/drawing/2014/main" id="{0C2EB3AD-3C55-434D-BB55-F6661D5BFB6F}"/>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Polls Used to quiz SPF Steps knowledge</a:t>
            </a:r>
          </a:p>
        </p:txBody>
      </p:sp>
    </p:spTree>
    <p:extLst>
      <p:ext uri="{BB962C8B-B14F-4D97-AF65-F5344CB8AC3E}">
        <p14:creationId xmlns:p14="http://schemas.microsoft.com/office/powerpoint/2010/main" val="396152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614" y="1159099"/>
            <a:ext cx="9465972" cy="4339650"/>
          </a:xfrm>
          <a:prstGeom prst="rect">
            <a:avLst/>
          </a:prstGeom>
          <a:solidFill>
            <a:srgbClr val="C00000"/>
          </a:solidFill>
        </p:spPr>
        <p:txBody>
          <a:bodyPr wrap="square" rtlCol="0">
            <a:spAutoFit/>
          </a:bodyPr>
          <a:lstStyle/>
          <a:p>
            <a:pPr algn="ctr"/>
            <a:r>
              <a:rPr lang="en-US" sz="4400" dirty="0">
                <a:solidFill>
                  <a:schemeClr val="bg1"/>
                </a:solidFill>
              </a:rPr>
              <a:t>SPF Action Planning Tool</a:t>
            </a:r>
          </a:p>
          <a:p>
            <a:pPr algn="ctr"/>
            <a:endParaRPr lang="en-US" sz="4400" dirty="0">
              <a:solidFill>
                <a:schemeClr val="bg1"/>
              </a:solidFill>
            </a:endParaRPr>
          </a:p>
          <a:p>
            <a:pPr marL="571500" indent="-571500">
              <a:buFont typeface="Arial" panose="020B0604020202020204" pitchFamily="34" charset="0"/>
              <a:buChar char="•"/>
            </a:pPr>
            <a:r>
              <a:rPr lang="en-US" sz="3600" dirty="0">
                <a:solidFill>
                  <a:schemeClr val="bg1"/>
                </a:solidFill>
              </a:rPr>
              <a:t>Break down five SPF steps into tasks</a:t>
            </a:r>
          </a:p>
          <a:p>
            <a:pPr marL="571500" indent="-571500">
              <a:buFont typeface="Arial" panose="020B0604020202020204" pitchFamily="34" charset="0"/>
              <a:buChar char="•"/>
            </a:pPr>
            <a:r>
              <a:rPr lang="en-US" sz="3600" dirty="0">
                <a:solidFill>
                  <a:schemeClr val="bg1"/>
                </a:solidFill>
              </a:rPr>
              <a:t>Record progress and challenges</a:t>
            </a:r>
          </a:p>
          <a:p>
            <a:pPr marL="571500" indent="-571500">
              <a:buFont typeface="Arial" panose="020B0604020202020204" pitchFamily="34" charset="0"/>
              <a:buChar char="•"/>
            </a:pPr>
            <a:r>
              <a:rPr lang="en-US" sz="3600" dirty="0">
                <a:solidFill>
                  <a:schemeClr val="bg1"/>
                </a:solidFill>
              </a:rPr>
              <a:t>Provide due date and status</a:t>
            </a:r>
          </a:p>
          <a:p>
            <a:pPr marL="571500" indent="-571500">
              <a:buFont typeface="Arial" panose="020B0604020202020204" pitchFamily="34" charset="0"/>
              <a:buChar char="•"/>
            </a:pPr>
            <a:r>
              <a:rPr lang="en-US" sz="3600" dirty="0">
                <a:solidFill>
                  <a:schemeClr val="bg1"/>
                </a:solidFill>
              </a:rPr>
              <a:t>Share with coalition and partners</a:t>
            </a:r>
          </a:p>
          <a:p>
            <a:pPr marL="571500" indent="-571500" algn="ctr">
              <a:buFont typeface="Arial" panose="020B0604020202020204" pitchFamily="34" charset="0"/>
              <a:buChar char="•"/>
            </a:pPr>
            <a:endParaRPr lang="en-US" sz="4400" dirty="0">
              <a:solidFill>
                <a:schemeClr val="bg1"/>
              </a:solidFill>
            </a:endParaRPr>
          </a:p>
        </p:txBody>
      </p:sp>
    </p:spTree>
    <p:extLst>
      <p:ext uri="{BB962C8B-B14F-4D97-AF65-F5344CB8AC3E}">
        <p14:creationId xmlns:p14="http://schemas.microsoft.com/office/powerpoint/2010/main" val="2906217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alpha val="66000"/>
          </a:srgbClr>
        </a:solidFill>
        <a:effectLst/>
      </p:bgPr>
    </p:bg>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7996" y="1"/>
            <a:ext cx="5264392" cy="6858000"/>
          </a:xfrm>
          <a:prstGeom prst="rect">
            <a:avLst/>
          </a:prstGeom>
        </p:spPr>
      </p:pic>
      <p:pic>
        <p:nvPicPr>
          <p:cNvPr id="6" name="Picture 5"/>
          <p:cNvPicPr/>
          <p:nvPr/>
        </p:nvPicPr>
        <p:blipFill>
          <a:blip r:embed="rId3"/>
          <a:stretch>
            <a:fillRect/>
          </a:stretch>
        </p:blipFill>
        <p:spPr>
          <a:xfrm>
            <a:off x="6096000" y="2303434"/>
            <a:ext cx="5858283" cy="3436070"/>
          </a:xfrm>
          <a:prstGeom prst="rect">
            <a:avLst/>
          </a:prstGeom>
        </p:spPr>
      </p:pic>
      <p:sp>
        <p:nvSpPr>
          <p:cNvPr id="7" name="TextBox 6"/>
          <p:cNvSpPr txBox="1"/>
          <p:nvPr/>
        </p:nvSpPr>
        <p:spPr>
          <a:xfrm>
            <a:off x="5986021" y="245097"/>
            <a:ext cx="5684363" cy="1323439"/>
          </a:xfrm>
          <a:prstGeom prst="rect">
            <a:avLst/>
          </a:prstGeom>
          <a:solidFill>
            <a:srgbClr val="C00000">
              <a:alpha val="66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Appendix 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Opportunities to Integrate Cultural Competence across Steps of the Strategic Prevention Framework</a:t>
            </a:r>
          </a:p>
        </p:txBody>
      </p:sp>
      <p:sp>
        <p:nvSpPr>
          <p:cNvPr id="2" name="Rectangle 1">
            <a:extLst>
              <a:ext uri="{FF2B5EF4-FFF2-40B4-BE49-F238E27FC236}">
                <a16:creationId xmlns:a16="http://schemas.microsoft.com/office/drawing/2014/main" id="{C4D8F391-F6FD-4F3D-85B4-734BA79FAF2A}"/>
              </a:ext>
            </a:extLst>
          </p:cNvPr>
          <p:cNvSpPr/>
          <p:nvPr/>
        </p:nvSpPr>
        <p:spPr>
          <a:xfrm>
            <a:off x="5986021" y="6474402"/>
            <a:ext cx="3919214" cy="276999"/>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A Guide to SAMHSA’s Strategic Prevention Framework. 2019</a:t>
            </a:r>
          </a:p>
        </p:txBody>
      </p:sp>
      <p:sp>
        <p:nvSpPr>
          <p:cNvPr id="3" name="TextBox 2">
            <a:extLst>
              <a:ext uri="{FF2B5EF4-FFF2-40B4-BE49-F238E27FC236}">
                <a16:creationId xmlns:a16="http://schemas.microsoft.com/office/drawing/2014/main" id="{F17C5934-1F8D-4E8F-94E3-50E83CC4F217}"/>
              </a:ext>
            </a:extLst>
          </p:cNvPr>
          <p:cNvSpPr txBox="1"/>
          <p:nvPr/>
        </p:nvSpPr>
        <p:spPr>
          <a:xfrm>
            <a:off x="11232382" y="6342816"/>
            <a:ext cx="87600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1/12/2021</a:t>
            </a:r>
          </a:p>
        </p:txBody>
      </p:sp>
    </p:spTree>
    <p:extLst>
      <p:ext uri="{BB962C8B-B14F-4D97-AF65-F5344CB8AC3E}">
        <p14:creationId xmlns:p14="http://schemas.microsoft.com/office/powerpoint/2010/main" val="272813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alpha val="66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238" y="0"/>
            <a:ext cx="5294438" cy="6858000"/>
          </a:xfrm>
          <a:prstGeom prst="rect">
            <a:avLst/>
          </a:prstGeom>
        </p:spPr>
      </p:pic>
      <p:sp>
        <p:nvSpPr>
          <p:cNvPr id="3" name="Rectangle 2"/>
          <p:cNvSpPr/>
          <p:nvPr/>
        </p:nvSpPr>
        <p:spPr>
          <a:xfrm>
            <a:off x="5853762" y="1460403"/>
            <a:ext cx="6096000" cy="10156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Appendix 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the SPF Contributes to Sustainability </a:t>
            </a:r>
          </a:p>
        </p:txBody>
      </p:sp>
      <p:sp>
        <p:nvSpPr>
          <p:cNvPr id="4" name="Rectangle 3">
            <a:extLst>
              <a:ext uri="{FF2B5EF4-FFF2-40B4-BE49-F238E27FC236}">
                <a16:creationId xmlns:a16="http://schemas.microsoft.com/office/drawing/2014/main" id="{C5E28591-1F7C-4A64-9481-C664A03EE0A6}"/>
              </a:ext>
            </a:extLst>
          </p:cNvPr>
          <p:cNvSpPr/>
          <p:nvPr/>
        </p:nvSpPr>
        <p:spPr>
          <a:xfrm>
            <a:off x="5700149" y="6464613"/>
            <a:ext cx="3919214" cy="276999"/>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A Guide to SAMHSA’s Strategic Prevention Framework. 2019</a:t>
            </a:r>
          </a:p>
        </p:txBody>
      </p:sp>
      <p:sp>
        <p:nvSpPr>
          <p:cNvPr id="5" name="TextBox 4">
            <a:extLst>
              <a:ext uri="{FF2B5EF4-FFF2-40B4-BE49-F238E27FC236}">
                <a16:creationId xmlns:a16="http://schemas.microsoft.com/office/drawing/2014/main" id="{3FF02CB1-14C6-4B7B-876E-0CDAA06E4A5D}"/>
              </a:ext>
            </a:extLst>
          </p:cNvPr>
          <p:cNvSpPr txBox="1"/>
          <p:nvPr/>
        </p:nvSpPr>
        <p:spPr>
          <a:xfrm>
            <a:off x="11117766" y="6357977"/>
            <a:ext cx="99245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11/12/2021</a:t>
            </a:r>
          </a:p>
        </p:txBody>
      </p:sp>
    </p:spTree>
    <p:extLst>
      <p:ext uri="{BB962C8B-B14F-4D97-AF65-F5344CB8AC3E}">
        <p14:creationId xmlns:p14="http://schemas.microsoft.com/office/powerpoint/2010/main" val="376102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41560" y="1318587"/>
            <a:ext cx="1639662" cy="1736785"/>
          </a:xfrm>
          <a:prstGeom prst="rect">
            <a:avLst/>
          </a:prstGeom>
        </p:spPr>
      </p:pic>
      <p:pic>
        <p:nvPicPr>
          <p:cNvPr id="6" name="Picture 5">
            <a:hlinkClick r:id="rId4"/>
          </p:cNvPr>
          <p:cNvPicPr>
            <a:picLocks noChangeAspect="1"/>
          </p:cNvPicPr>
          <p:nvPr/>
        </p:nvPicPr>
        <p:blipFill>
          <a:blip r:embed="rId5"/>
          <a:stretch>
            <a:fillRect/>
          </a:stretch>
        </p:blipFill>
        <p:spPr>
          <a:xfrm>
            <a:off x="2050598" y="1384181"/>
            <a:ext cx="1936154" cy="1605591"/>
          </a:xfrm>
          <a:prstGeom prst="rect">
            <a:avLst/>
          </a:prstGeom>
        </p:spPr>
      </p:pic>
      <p:pic>
        <p:nvPicPr>
          <p:cNvPr id="7" name="Picture 6">
            <a:hlinkClick r:id="rId6"/>
          </p:cNvPr>
          <p:cNvPicPr>
            <a:picLocks noChangeAspect="1"/>
          </p:cNvPicPr>
          <p:nvPr/>
        </p:nvPicPr>
        <p:blipFill>
          <a:blip r:embed="rId7"/>
          <a:stretch>
            <a:fillRect/>
          </a:stretch>
        </p:blipFill>
        <p:spPr>
          <a:xfrm>
            <a:off x="4043160" y="1491741"/>
            <a:ext cx="2272596" cy="1390470"/>
          </a:xfrm>
          <a:prstGeom prst="rect">
            <a:avLst/>
          </a:prstGeom>
        </p:spPr>
      </p:pic>
      <p:pic>
        <p:nvPicPr>
          <p:cNvPr id="8" name="Picture 7">
            <a:hlinkClick r:id="rId8"/>
          </p:cNvPr>
          <p:cNvPicPr>
            <a:picLocks noChangeAspect="1"/>
          </p:cNvPicPr>
          <p:nvPr/>
        </p:nvPicPr>
        <p:blipFill>
          <a:blip r:embed="rId9"/>
          <a:stretch>
            <a:fillRect/>
          </a:stretch>
        </p:blipFill>
        <p:spPr>
          <a:xfrm>
            <a:off x="6372164" y="1767876"/>
            <a:ext cx="2562225" cy="838200"/>
          </a:xfrm>
          <a:prstGeom prst="rect">
            <a:avLst/>
          </a:prstGeom>
        </p:spPr>
      </p:pic>
      <p:pic>
        <p:nvPicPr>
          <p:cNvPr id="9" name="Picture 8">
            <a:hlinkClick r:id="rId10"/>
          </p:cNvPr>
          <p:cNvPicPr>
            <a:picLocks noChangeAspect="1"/>
          </p:cNvPicPr>
          <p:nvPr/>
        </p:nvPicPr>
        <p:blipFill>
          <a:blip r:embed="rId11"/>
          <a:stretch>
            <a:fillRect/>
          </a:stretch>
        </p:blipFill>
        <p:spPr>
          <a:xfrm>
            <a:off x="8958951" y="1547596"/>
            <a:ext cx="3088077" cy="1278763"/>
          </a:xfrm>
          <a:prstGeom prst="rect">
            <a:avLst/>
          </a:prstGeom>
        </p:spPr>
      </p:pic>
      <p:sp>
        <p:nvSpPr>
          <p:cNvPr id="11" name="TextBox 10"/>
          <p:cNvSpPr txBox="1"/>
          <p:nvPr/>
        </p:nvSpPr>
        <p:spPr>
          <a:xfrm>
            <a:off x="202960" y="243048"/>
            <a:ext cx="11844068" cy="769441"/>
          </a:xfrm>
          <a:prstGeom prst="rect">
            <a:avLst/>
          </a:prstGeom>
          <a:solidFill>
            <a:srgbClr val="C00000">
              <a:alpha val="66000"/>
            </a:srgbClr>
          </a:solidFill>
        </p:spPr>
        <p:txBody>
          <a:bodyPr wrap="square" rtlCol="0">
            <a:spAutoFit/>
          </a:bodyPr>
          <a:lstStyle/>
          <a:p>
            <a:pPr algn="ctr"/>
            <a:r>
              <a:rPr lang="en-US" sz="4400" b="1" dirty="0">
                <a:solidFill>
                  <a:schemeClr val="bg1"/>
                </a:solidFill>
              </a:rPr>
              <a:t>Regional Behavioral Health Action Organizations</a:t>
            </a:r>
          </a:p>
        </p:txBody>
      </p:sp>
      <p:sp>
        <p:nvSpPr>
          <p:cNvPr id="2" name="TextBox 1"/>
          <p:cNvSpPr txBox="1"/>
          <p:nvPr/>
        </p:nvSpPr>
        <p:spPr>
          <a:xfrm>
            <a:off x="304376" y="3064088"/>
            <a:ext cx="1514030" cy="230832"/>
          </a:xfrm>
          <a:prstGeom prst="rect">
            <a:avLst/>
          </a:prstGeom>
          <a:noFill/>
        </p:spPr>
        <p:txBody>
          <a:bodyPr wrap="square" rtlCol="0">
            <a:spAutoFit/>
          </a:bodyPr>
          <a:lstStyle/>
          <a:p>
            <a:r>
              <a:rPr lang="en-US" sz="900" dirty="0">
                <a:hlinkClick r:id="rId2"/>
              </a:rPr>
              <a:t>https://www.thehubct.org/</a:t>
            </a:r>
            <a:endParaRPr lang="en-US" sz="900" dirty="0"/>
          </a:p>
        </p:txBody>
      </p:sp>
      <p:sp>
        <p:nvSpPr>
          <p:cNvPr id="3" name="TextBox 2"/>
          <p:cNvSpPr txBox="1"/>
          <p:nvPr/>
        </p:nvSpPr>
        <p:spPr>
          <a:xfrm>
            <a:off x="7179651" y="3046029"/>
            <a:ext cx="1635033" cy="246221"/>
          </a:xfrm>
          <a:prstGeom prst="rect">
            <a:avLst/>
          </a:prstGeom>
          <a:noFill/>
        </p:spPr>
        <p:txBody>
          <a:bodyPr wrap="square" rtlCol="0">
            <a:spAutoFit/>
          </a:bodyPr>
          <a:lstStyle/>
          <a:p>
            <a:r>
              <a:rPr lang="en-US" sz="1000" dirty="0">
                <a:hlinkClick r:id="rId8"/>
              </a:rPr>
              <a:t>https://amplifyct.org/</a:t>
            </a:r>
            <a:endParaRPr lang="en-US" sz="1000" dirty="0"/>
          </a:p>
        </p:txBody>
      </p:sp>
      <p:sp>
        <p:nvSpPr>
          <p:cNvPr id="12" name="TextBox 11"/>
          <p:cNvSpPr txBox="1"/>
          <p:nvPr/>
        </p:nvSpPr>
        <p:spPr>
          <a:xfrm>
            <a:off x="2313228" y="3067811"/>
            <a:ext cx="1673524" cy="230832"/>
          </a:xfrm>
          <a:prstGeom prst="rect">
            <a:avLst/>
          </a:prstGeom>
          <a:noFill/>
        </p:spPr>
        <p:txBody>
          <a:bodyPr wrap="square" rtlCol="0">
            <a:spAutoFit/>
          </a:bodyPr>
          <a:lstStyle/>
          <a:p>
            <a:r>
              <a:rPr lang="en-US" sz="900" dirty="0">
                <a:hlinkClick r:id="rId4"/>
              </a:rPr>
              <a:t>https://www.apw-ct.org/</a:t>
            </a:r>
            <a:endParaRPr lang="en-US" sz="900" dirty="0"/>
          </a:p>
        </p:txBody>
      </p:sp>
      <p:sp>
        <p:nvSpPr>
          <p:cNvPr id="14" name="TextBox 13"/>
          <p:cNvSpPr txBox="1"/>
          <p:nvPr/>
        </p:nvSpPr>
        <p:spPr>
          <a:xfrm>
            <a:off x="4755460" y="3064088"/>
            <a:ext cx="1414732" cy="230832"/>
          </a:xfrm>
          <a:prstGeom prst="rect">
            <a:avLst/>
          </a:prstGeom>
          <a:noFill/>
        </p:spPr>
        <p:txBody>
          <a:bodyPr wrap="square" rtlCol="0">
            <a:spAutoFit/>
          </a:bodyPr>
          <a:lstStyle/>
          <a:p>
            <a:r>
              <a:rPr lang="en-US" sz="900" dirty="0">
                <a:hlinkClick r:id="rId6"/>
              </a:rPr>
              <a:t>https://www.seracct.org/</a:t>
            </a:r>
            <a:endParaRPr lang="en-US" sz="900" dirty="0"/>
          </a:p>
        </p:txBody>
      </p:sp>
      <p:sp>
        <p:nvSpPr>
          <p:cNvPr id="15" name="TextBox 14"/>
          <p:cNvSpPr txBox="1"/>
          <p:nvPr/>
        </p:nvSpPr>
        <p:spPr>
          <a:xfrm>
            <a:off x="9653287" y="3055372"/>
            <a:ext cx="1699404" cy="230832"/>
          </a:xfrm>
          <a:prstGeom prst="rect">
            <a:avLst/>
          </a:prstGeom>
          <a:noFill/>
        </p:spPr>
        <p:txBody>
          <a:bodyPr wrap="square" rtlCol="0">
            <a:spAutoFit/>
          </a:bodyPr>
          <a:lstStyle/>
          <a:p>
            <a:r>
              <a:rPr lang="en-US" sz="900" dirty="0">
                <a:hlinkClick r:id="rId10"/>
              </a:rPr>
              <a:t>https://www.wctcoalition.org/</a:t>
            </a:r>
            <a:endParaRPr lang="en-US" sz="900" dirty="0"/>
          </a:p>
        </p:txBody>
      </p:sp>
      <p:pic>
        <p:nvPicPr>
          <p:cNvPr id="5" name="Picture 4"/>
          <p:cNvPicPr>
            <a:picLocks noChangeAspect="1"/>
          </p:cNvPicPr>
          <p:nvPr/>
        </p:nvPicPr>
        <p:blipFill>
          <a:blip r:embed="rId12"/>
          <a:stretch>
            <a:fillRect/>
          </a:stretch>
        </p:blipFill>
        <p:spPr>
          <a:xfrm>
            <a:off x="2451348" y="3274191"/>
            <a:ext cx="6022957" cy="3523424"/>
          </a:xfrm>
          <a:prstGeom prst="rect">
            <a:avLst/>
          </a:prstGeom>
        </p:spPr>
      </p:pic>
      <p:sp>
        <p:nvSpPr>
          <p:cNvPr id="10" name="Footer Placeholder 9">
            <a:extLst>
              <a:ext uri="{FF2B5EF4-FFF2-40B4-BE49-F238E27FC236}">
                <a16:creationId xmlns:a16="http://schemas.microsoft.com/office/drawing/2014/main" id="{E90D3723-873F-469A-850D-6534F1FDD564}"/>
              </a:ext>
            </a:extLst>
          </p:cNvPr>
          <p:cNvSpPr>
            <a:spLocks noGrp="1"/>
          </p:cNvSpPr>
          <p:nvPr>
            <p:ph type="ftr" sz="quarter" idx="11"/>
          </p:nvPr>
        </p:nvSpPr>
        <p:spPr>
          <a:xfrm>
            <a:off x="9898379" y="6131091"/>
            <a:ext cx="3323667" cy="769440"/>
          </a:xfrm>
        </p:spPr>
        <p:txBody>
          <a:bodyPr/>
          <a:lstStyle/>
          <a:p>
            <a:r>
              <a:rPr lang="en-US" sz="1100" dirty="0"/>
              <a:t>16</a:t>
            </a:r>
          </a:p>
          <a:p>
            <a:r>
              <a:rPr lang="en-US" sz="1100" dirty="0"/>
              <a:t>11/10/20</a:t>
            </a:r>
          </a:p>
        </p:txBody>
      </p:sp>
    </p:spTree>
    <p:extLst>
      <p:ext uri="{BB962C8B-B14F-4D97-AF65-F5344CB8AC3E}">
        <p14:creationId xmlns:p14="http://schemas.microsoft.com/office/powerpoint/2010/main" val="13022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1A0C771-5457-4979-8F95-16275FD737D6}"/>
              </a:ext>
            </a:extLst>
          </p:cNvPr>
          <p:cNvSpPr/>
          <p:nvPr/>
        </p:nvSpPr>
        <p:spPr>
          <a:xfrm>
            <a:off x="1245072" y="1289765"/>
            <a:ext cx="3651101" cy="42709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b="1" kern="1200" dirty="0">
                <a:solidFill>
                  <a:srgbClr val="FFFFFF"/>
                </a:solidFill>
                <a:latin typeface="+mj-lt"/>
                <a:ea typeface="+mj-ea"/>
                <a:cs typeface="+mj-cs"/>
              </a:rPr>
              <a:t>Defining Features</a:t>
            </a:r>
            <a:endParaRPr lang="en-US" sz="4800" b="1" dirty="0">
              <a:solidFill>
                <a:srgbClr val="FFFFFF"/>
              </a:solidFill>
              <a:latin typeface="+mj-lt"/>
              <a:ea typeface="+mj-ea"/>
              <a:cs typeface="+mj-cs"/>
            </a:endParaRPr>
          </a:p>
          <a:p>
            <a:pPr algn="ctr">
              <a:lnSpc>
                <a:spcPct val="90000"/>
              </a:lnSpc>
              <a:spcBef>
                <a:spcPct val="0"/>
              </a:spcBef>
              <a:spcAft>
                <a:spcPts val="600"/>
              </a:spcAft>
            </a:pPr>
            <a:r>
              <a:rPr lang="en-US" sz="4800" b="1" dirty="0">
                <a:solidFill>
                  <a:srgbClr val="FFFFFF"/>
                </a:solidFill>
                <a:latin typeface="+mj-lt"/>
                <a:ea typeface="+mj-ea"/>
                <a:cs typeface="+mj-cs"/>
              </a:rPr>
              <a:t>K</a:t>
            </a:r>
            <a:r>
              <a:rPr lang="en-US" sz="4800" b="1" kern="1200" dirty="0">
                <a:solidFill>
                  <a:srgbClr val="FFFFFF"/>
                </a:solidFill>
                <a:latin typeface="+mj-lt"/>
                <a:ea typeface="+mj-ea"/>
                <a:cs typeface="+mj-cs"/>
              </a:rPr>
              <a:t>ey </a:t>
            </a:r>
            <a:r>
              <a:rPr lang="en-US" sz="4700" b="1" kern="1200" dirty="0">
                <a:solidFill>
                  <a:srgbClr val="FFFFFF"/>
                </a:solidFill>
                <a:latin typeface="+mj-lt"/>
                <a:ea typeface="+mj-ea"/>
                <a:cs typeface="+mj-cs"/>
              </a:rPr>
              <a:t>Characteristics</a:t>
            </a:r>
            <a:r>
              <a:rPr lang="en-US" sz="4800" b="1" kern="1200" dirty="0">
                <a:solidFill>
                  <a:srgbClr val="FFFFFF"/>
                </a:solidFill>
                <a:latin typeface="+mj-lt"/>
                <a:ea typeface="+mj-ea"/>
                <a:cs typeface="+mj-cs"/>
              </a:rPr>
              <a:t> of the SPF</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5" name="TextBox 4">
            <a:extLst>
              <a:ext uri="{FF2B5EF4-FFF2-40B4-BE49-F238E27FC236}">
                <a16:creationId xmlns:a16="http://schemas.microsoft.com/office/drawing/2014/main" id="{F39B0988-7312-49C8-A238-625017DA4697}"/>
              </a:ext>
            </a:extLst>
          </p:cNvPr>
          <p:cNvSpPr txBox="1"/>
          <p:nvPr/>
        </p:nvSpPr>
        <p:spPr>
          <a:xfrm>
            <a:off x="6297233" y="518400"/>
            <a:ext cx="4771607" cy="58379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400" dirty="0">
                <a:solidFill>
                  <a:schemeClr val="tx1">
                    <a:alpha val="80000"/>
                  </a:schemeClr>
                </a:solidFill>
              </a:rPr>
              <a:t> </a:t>
            </a:r>
            <a:r>
              <a:rPr lang="en-US" b="1" i="1" dirty="0">
                <a:solidFill>
                  <a:schemeClr val="tx1">
                    <a:alpha val="80000"/>
                  </a:schemeClr>
                </a:solidFill>
              </a:rPr>
              <a:t>A dynamic and iterative process</a:t>
            </a:r>
            <a:r>
              <a:rPr lang="en-US" sz="1400" b="1" dirty="0">
                <a:solidFill>
                  <a:schemeClr val="tx1">
                    <a:alpha val="80000"/>
                  </a:schemeClr>
                </a:solidFill>
              </a:rPr>
              <a:t>: </a:t>
            </a:r>
            <a:r>
              <a:rPr lang="en-US" sz="1400" dirty="0">
                <a:solidFill>
                  <a:schemeClr val="tx1">
                    <a:alpha val="80000"/>
                  </a:schemeClr>
                </a:solidFill>
              </a:rPr>
              <a:t> assessment is the starting point, but practitioners will return to this step again and again as their community’s prevention needs and capacity evolve. Communities may also engage in activities related to multiple steps simultaneously. For example, practitioners may need to find and mobilize additional capacity to support implementation once an intervention is underway. For these reasons, </a:t>
            </a:r>
            <a:r>
              <a:rPr lang="en-US" sz="1400" b="1" dirty="0">
                <a:solidFill>
                  <a:schemeClr val="tx1">
                    <a:alpha val="80000"/>
                  </a:schemeClr>
                </a:solidFill>
              </a:rPr>
              <a:t>the SPF is a circular—rather than a linear—model. </a:t>
            </a:r>
          </a:p>
          <a:p>
            <a:pPr indent="-228600">
              <a:lnSpc>
                <a:spcPct val="90000"/>
              </a:lnSpc>
              <a:spcAft>
                <a:spcPts val="600"/>
              </a:spcAft>
              <a:buFont typeface="Arial" panose="020B0604020202020204" pitchFamily="34" charset="0"/>
              <a:buChar char="•"/>
            </a:pPr>
            <a:endParaRPr lang="en-US" sz="14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b="1" i="1" dirty="0">
                <a:solidFill>
                  <a:schemeClr val="tx1">
                    <a:alpha val="80000"/>
                  </a:schemeClr>
                </a:solidFill>
              </a:rPr>
              <a:t>A data-driven model</a:t>
            </a:r>
            <a:r>
              <a:rPr lang="en-US" sz="1400" dirty="0">
                <a:solidFill>
                  <a:schemeClr val="tx1">
                    <a:alpha val="80000"/>
                  </a:schemeClr>
                </a:solidFill>
              </a:rPr>
              <a:t>: The SPF is designed to help practitioners gather and use data to guide all prevention decisions—from identifying which substance use problems to address in their communities, to choosing the most appropriate ways to address these problems, to determining whether communities are making progress in meeting their prevention needs. </a:t>
            </a:r>
          </a:p>
          <a:p>
            <a:pPr indent="-228600">
              <a:lnSpc>
                <a:spcPct val="90000"/>
              </a:lnSpc>
              <a:spcAft>
                <a:spcPts val="600"/>
              </a:spcAft>
              <a:buFont typeface="Arial" panose="020B0604020202020204" pitchFamily="34" charset="0"/>
              <a:buChar char="•"/>
            </a:pPr>
            <a:endParaRPr lang="en-US" sz="14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b="1" i="1" dirty="0">
                <a:solidFill>
                  <a:schemeClr val="tx1">
                    <a:alpha val="80000"/>
                  </a:schemeClr>
                </a:solidFill>
              </a:rPr>
              <a:t>A team approach</a:t>
            </a:r>
            <a:r>
              <a:rPr lang="en-US" b="1" dirty="0">
                <a:solidFill>
                  <a:schemeClr val="tx1">
                    <a:alpha val="80000"/>
                  </a:schemeClr>
                </a:solidFill>
              </a:rPr>
              <a:t>: </a:t>
            </a:r>
            <a:r>
              <a:rPr lang="en-US" sz="1400" dirty="0">
                <a:solidFill>
                  <a:schemeClr val="tx1">
                    <a:alpha val="80000"/>
                  </a:schemeClr>
                </a:solidFill>
              </a:rPr>
              <a:t>Each step of the SPF requires the participation of diverse community partners. Multiple partners bring different expertise and perspectives to the team. The individuals and institutions may change as the initiative over time, but the need for prevention partners will remain. </a:t>
            </a: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14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B1FC64-B1B3-41FD-8ED3-72C3D969993E}"/>
              </a:ext>
            </a:extLst>
          </p:cNvPr>
          <p:cNvSpPr>
            <a:spLocks noGrp="1"/>
          </p:cNvSpPr>
          <p:nvPr>
            <p:ph type="title"/>
          </p:nvPr>
        </p:nvSpPr>
        <p:spPr>
          <a:xfrm>
            <a:off x="1245072" y="1289765"/>
            <a:ext cx="3651101" cy="4270963"/>
          </a:xfrm>
        </p:spPr>
        <p:txBody>
          <a:bodyPr anchor="ctr">
            <a:normAutofit/>
          </a:bodyPr>
          <a:lstStyle/>
          <a:p>
            <a:pPr algn="ctr"/>
            <a:r>
              <a:rPr lang="en-US" sz="5600" b="1" dirty="0">
                <a:solidFill>
                  <a:srgbClr val="FFFFFF"/>
                </a:solidFill>
              </a:rPr>
              <a:t>Resources and Citations</a:t>
            </a:r>
            <a:br>
              <a:rPr lang="en-US" sz="5600" dirty="0">
                <a:solidFill>
                  <a:srgbClr val="FFFFFF"/>
                </a:solidFill>
              </a:rPr>
            </a:br>
            <a:endParaRPr lang="en-US" sz="5600"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655B5301-1421-44D1-A598-1B44133B13F4}"/>
              </a:ext>
            </a:extLst>
          </p:cNvPr>
          <p:cNvSpPr>
            <a:spLocks noGrp="1"/>
          </p:cNvSpPr>
          <p:nvPr>
            <p:ph idx="1"/>
          </p:nvPr>
        </p:nvSpPr>
        <p:spPr>
          <a:xfrm>
            <a:off x="6297233" y="518400"/>
            <a:ext cx="4771607" cy="5837949"/>
          </a:xfrm>
        </p:spPr>
        <p:txBody>
          <a:bodyPr anchor="ctr">
            <a:normAutofit lnSpcReduction="10000"/>
          </a:bodyPr>
          <a:lstStyle/>
          <a:p>
            <a:pPr marL="0" indent="0">
              <a:buNone/>
            </a:pPr>
            <a:r>
              <a:rPr lang="en-US" sz="2000" dirty="0">
                <a:solidFill>
                  <a:schemeClr val="tx1">
                    <a:alpha val="80000"/>
                  </a:schemeClr>
                </a:solidFill>
              </a:rPr>
              <a:t>A Guide to SAMHSA’s Strategic Prevention Framework</a:t>
            </a:r>
          </a:p>
          <a:p>
            <a:pPr marL="0" indent="0">
              <a:buNone/>
            </a:pPr>
            <a:r>
              <a:rPr lang="en-US" sz="2000" dirty="0">
                <a:solidFill>
                  <a:schemeClr val="tx1">
                    <a:alpha val="80000"/>
                  </a:schemeClr>
                </a:solidFill>
                <a:hlinkClick r:id="rId2">
                  <a:extLst>
                    <a:ext uri="{A12FA001-AC4F-418D-AE19-62706E023703}">
                      <ahyp:hlinkClr xmlns:ahyp="http://schemas.microsoft.com/office/drawing/2018/hyperlinkcolor" val="tx"/>
                    </a:ext>
                  </a:extLst>
                </a:hlinkClick>
              </a:rPr>
              <a:t>https://www.samhsa.gov/sites/default/files/20190620-samhsa-strategic-prevention-framework-guide.pdf</a:t>
            </a: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SPF Coalition Customizable Action Template</a:t>
            </a: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hlinkClick r:id="rId3"/>
              </a:rPr>
              <a:t>CADCA National Coalition Institute</a:t>
            </a: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hlinkClick r:id="rId4"/>
              </a:rPr>
              <a:t>TTASC Website: preventiontrainingcenter.org</a:t>
            </a: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indent="0">
              <a:buNone/>
            </a:pPr>
            <a:r>
              <a:rPr lang="en-US" sz="2000" dirty="0">
                <a:solidFill>
                  <a:schemeClr val="tx1">
                    <a:alpha val="80000"/>
                  </a:schemeClr>
                </a:solidFill>
              </a:rPr>
              <a:t>Lisa Mason: </a:t>
            </a:r>
            <a:r>
              <a:rPr lang="en-US" sz="2000" dirty="0">
                <a:solidFill>
                  <a:schemeClr val="tx1">
                    <a:alpha val="80000"/>
                  </a:schemeClr>
                </a:solidFill>
                <a:hlinkClick r:id="rId5"/>
              </a:rPr>
              <a:t>mason@xsector.com</a:t>
            </a:r>
            <a:endParaRPr lang="en-US" sz="2000" dirty="0">
              <a:solidFill>
                <a:schemeClr val="tx1">
                  <a:alpha val="80000"/>
                </a:schemeClr>
              </a:solidFill>
            </a:endParaRPr>
          </a:p>
          <a:p>
            <a:pPr marL="0" indent="0">
              <a:buNone/>
            </a:pPr>
            <a:r>
              <a:rPr lang="en-US" sz="2000" dirty="0">
                <a:solidFill>
                  <a:schemeClr val="tx1">
                    <a:alpha val="80000"/>
                  </a:schemeClr>
                </a:solidFill>
              </a:rPr>
              <a:t>Jennifer Jacobsen: j</a:t>
            </a:r>
            <a:r>
              <a:rPr lang="en-US" sz="2000" dirty="0">
                <a:solidFill>
                  <a:schemeClr val="tx1">
                    <a:alpha val="80000"/>
                  </a:schemeClr>
                </a:solidFill>
                <a:hlinkClick r:id="rId6"/>
              </a:rPr>
              <a:t>acobsen@xsector.com</a:t>
            </a:r>
            <a:endParaRPr lang="en-US" sz="2000" dirty="0">
              <a:solidFill>
                <a:schemeClr val="tx1">
                  <a:alpha val="80000"/>
                </a:schemeClr>
              </a:solidFill>
            </a:endParaRPr>
          </a:p>
          <a:p>
            <a:pPr marL="0" indent="0">
              <a:buNone/>
            </a:pPr>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49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0392-0E8B-45CA-8C81-4499E8D11DE1}"/>
              </a:ext>
            </a:extLst>
          </p:cNvPr>
          <p:cNvSpPr>
            <a:spLocks noGrp="1"/>
          </p:cNvSpPr>
          <p:nvPr>
            <p:ph type="title"/>
          </p:nvPr>
        </p:nvSpPr>
        <p:spPr>
          <a:xfrm>
            <a:off x="838200" y="180304"/>
            <a:ext cx="3776730" cy="926318"/>
          </a:xfrm>
        </p:spPr>
        <p:txBody>
          <a:bodyPr/>
          <a:lstStyle/>
          <a:p>
            <a:r>
              <a:rPr lang="en-US" b="1" dirty="0">
                <a:solidFill>
                  <a:srgbClr val="C00000"/>
                </a:solidFill>
              </a:rPr>
              <a:t>Glossary</a:t>
            </a:r>
          </a:p>
        </p:txBody>
      </p:sp>
      <p:sp>
        <p:nvSpPr>
          <p:cNvPr id="3" name="Content Placeholder 2">
            <a:extLst>
              <a:ext uri="{FF2B5EF4-FFF2-40B4-BE49-F238E27FC236}">
                <a16:creationId xmlns:a16="http://schemas.microsoft.com/office/drawing/2014/main" id="{65F08234-9EA3-4E76-A1FB-AD2B5028345C}"/>
              </a:ext>
            </a:extLst>
          </p:cNvPr>
          <p:cNvSpPr>
            <a:spLocks noGrp="1"/>
          </p:cNvSpPr>
          <p:nvPr>
            <p:ph idx="1"/>
          </p:nvPr>
        </p:nvSpPr>
        <p:spPr>
          <a:xfrm>
            <a:off x="838200" y="953038"/>
            <a:ext cx="5034566" cy="5563672"/>
          </a:xfrm>
        </p:spPr>
        <p:txBody>
          <a:bodyPr>
            <a:normAutofit/>
          </a:bodyPr>
          <a:lstStyle/>
          <a:p>
            <a:r>
              <a:rPr lang="en-US" sz="1400" b="1" dirty="0"/>
              <a:t>Adaptation:</a:t>
            </a:r>
            <a:r>
              <a:rPr lang="en-US" sz="1400" dirty="0"/>
              <a:t> describes how much and in which ways a prevention intervention is changed to meet local needs.</a:t>
            </a:r>
            <a:endParaRPr lang="en-US" sz="1400" b="1" dirty="0"/>
          </a:p>
          <a:p>
            <a:r>
              <a:rPr lang="en-US" sz="1400" b="1" dirty="0"/>
              <a:t>Assessment:</a:t>
            </a:r>
            <a:r>
              <a:rPr lang="en-US" sz="1400" dirty="0"/>
              <a:t> the first SPF step uses data to identify local prevention needs, resources and readiness.</a:t>
            </a:r>
          </a:p>
          <a:p>
            <a:r>
              <a:rPr lang="en-US" sz="1400" b="1" dirty="0"/>
              <a:t>Best-Fit prevention strategies: </a:t>
            </a:r>
            <a:r>
              <a:rPr lang="en-US" sz="1400" dirty="0"/>
              <a:t>prevention strategies that have both </a:t>
            </a:r>
            <a:r>
              <a:rPr lang="en-US" sz="1400" i="1" dirty="0"/>
              <a:t>conceptual fit</a:t>
            </a:r>
            <a:r>
              <a:rPr lang="en-US" sz="1400" dirty="0"/>
              <a:t>, evidence they addresses priority substance(s) and associated risk factors, and </a:t>
            </a:r>
            <a:r>
              <a:rPr lang="en-US" sz="1400" i="1" dirty="0"/>
              <a:t>practical-fit</a:t>
            </a:r>
            <a:r>
              <a:rPr lang="en-US" sz="1400" dirty="0"/>
              <a:t>, are culturally relevant for the focus population, and the community has the capacity to support it.</a:t>
            </a:r>
            <a:endParaRPr lang="en-US" sz="1400" b="1" dirty="0"/>
          </a:p>
          <a:p>
            <a:r>
              <a:rPr lang="en-US" sz="1400" b="1" dirty="0"/>
              <a:t>Capacity Building</a:t>
            </a:r>
            <a:r>
              <a:rPr lang="en-US" sz="1400" dirty="0"/>
              <a:t>: the second SPF step builds and mobilizes local resources and community readiness to address identified prevention needs and sustain prevention interventions.</a:t>
            </a:r>
            <a:endParaRPr lang="en-US" sz="1400" b="1" dirty="0"/>
          </a:p>
          <a:p>
            <a:r>
              <a:rPr lang="en-US" sz="1400" b="1" dirty="0"/>
              <a:t>Cultural Competency:  </a:t>
            </a:r>
            <a:r>
              <a:rPr lang="en-US" sz="1400" dirty="0"/>
              <a:t>the ability to understand and interact effectively with people who have different values, lifestyles and traditions based on distinctive heritage and social relationships.</a:t>
            </a:r>
          </a:p>
          <a:p>
            <a:r>
              <a:rPr lang="en-US" sz="1400" b="1" dirty="0"/>
              <a:t>Evaluation:</a:t>
            </a:r>
            <a:r>
              <a:rPr lang="en-US" sz="1400" dirty="0"/>
              <a:t> the fifth SPF step assesses the effectiveness of prevention interventions by collecting process and outcome data.  </a:t>
            </a:r>
            <a:r>
              <a:rPr lang="en-US" sz="1400" i="1" dirty="0"/>
              <a:t>Process evaluation</a:t>
            </a:r>
            <a:r>
              <a:rPr lang="en-US" sz="1400" dirty="0"/>
              <a:t> documents the implementation of prevention strategies.  </a:t>
            </a:r>
            <a:r>
              <a:rPr lang="en-US" sz="1400" i="1" dirty="0"/>
              <a:t>Outcome evaluation </a:t>
            </a:r>
            <a:r>
              <a:rPr lang="en-US" sz="1400" dirty="0"/>
              <a:t>measures the effectiveness of the prevention strategies.</a:t>
            </a:r>
          </a:p>
          <a:p>
            <a:r>
              <a:rPr lang="en-US" sz="1400" b="1" dirty="0"/>
              <a:t>Evidence-based prevention strategies: </a:t>
            </a:r>
            <a:r>
              <a:rPr lang="en-US" sz="1400" dirty="0"/>
              <a:t>prevention strategies that have documented research demonstrating they address specific substances and associated risk factors.</a:t>
            </a:r>
            <a:endParaRPr lang="en-US" sz="1400" b="1" dirty="0"/>
          </a:p>
        </p:txBody>
      </p:sp>
      <p:sp>
        <p:nvSpPr>
          <p:cNvPr id="4" name="TextBox 3"/>
          <p:cNvSpPr txBox="1"/>
          <p:nvPr/>
        </p:nvSpPr>
        <p:spPr>
          <a:xfrm>
            <a:off x="6259133" y="953038"/>
            <a:ext cx="5267459" cy="4914166"/>
          </a:xfrm>
          <a:prstGeom prst="rect">
            <a:avLst/>
          </a:prstGeom>
          <a:noFill/>
        </p:spPr>
        <p:txBody>
          <a:bodyPr wrap="square" rtlCol="0">
            <a:spAutoFit/>
          </a:bodyPr>
          <a:lstStyle/>
          <a:p>
            <a:pPr marL="228600" indent="-228600">
              <a:spcBef>
                <a:spcPts val="1000"/>
              </a:spcBef>
              <a:buFont typeface="Arial" panose="020B0604020202020204" pitchFamily="34" charset="0"/>
              <a:buChar char="•"/>
            </a:pPr>
            <a:r>
              <a:rPr lang="en-US" sz="1400" b="1" dirty="0"/>
              <a:t>Fidelity: </a:t>
            </a:r>
            <a:r>
              <a:rPr lang="en-US" sz="1400" dirty="0"/>
              <a:t>describes the degree to which the prevention intervention is implemented according to its design.  The greater the fidelity, the more likely the intended effects will be achieved.</a:t>
            </a:r>
            <a:endParaRPr lang="en-US" sz="1400" b="1" dirty="0"/>
          </a:p>
          <a:p>
            <a:pPr marL="228600" indent="-228600">
              <a:spcBef>
                <a:spcPts val="1000"/>
              </a:spcBef>
              <a:buFont typeface="Arial" panose="020B0604020202020204" pitchFamily="34" charset="0"/>
              <a:buChar char="•"/>
            </a:pPr>
            <a:r>
              <a:rPr lang="en-US" sz="1400" b="1" dirty="0"/>
              <a:t>Implementation: </a:t>
            </a:r>
            <a:r>
              <a:rPr lang="en-US" sz="1400" dirty="0"/>
              <a:t>the fourth SPF step puts the strategic plan into action by delivering best-fit prevention strategies and recruiting coalition members and partners to collaborate on implementation.</a:t>
            </a:r>
          </a:p>
          <a:p>
            <a:pPr marL="228600" indent="-228600">
              <a:spcBef>
                <a:spcPts val="1000"/>
              </a:spcBef>
              <a:buFont typeface="Arial" panose="020B0604020202020204" pitchFamily="34" charset="0"/>
              <a:buChar char="•"/>
            </a:pPr>
            <a:r>
              <a:rPr lang="en-US" sz="1400" b="1" dirty="0"/>
              <a:t>Logic Model:</a:t>
            </a:r>
            <a:r>
              <a:rPr lang="en-US" sz="1400" dirty="0"/>
              <a:t> a graphic representation or roadmap that shows the relationship among the priority substance(s), prioritized risk factors, best fit prevention strategies, and desired outcomes. Logic models provide the rationale for prevention activities.</a:t>
            </a:r>
            <a:endParaRPr lang="en-US" dirty="0"/>
          </a:p>
          <a:p>
            <a:pPr marL="228600" indent="-228600">
              <a:spcBef>
                <a:spcPts val="1000"/>
              </a:spcBef>
              <a:buFont typeface="Arial" panose="020B0604020202020204" pitchFamily="34" charset="0"/>
              <a:buChar char="•"/>
            </a:pPr>
            <a:r>
              <a:rPr lang="en-US" sz="1400" b="1" dirty="0"/>
              <a:t>Outcomes:</a:t>
            </a:r>
            <a:r>
              <a:rPr lang="en-US" sz="1400" dirty="0"/>
              <a:t> the effects of the prevention strategies that are implemented.  </a:t>
            </a:r>
            <a:r>
              <a:rPr lang="en-US" sz="1400" i="1" dirty="0"/>
              <a:t>Short-term outcomes </a:t>
            </a:r>
            <a:r>
              <a:rPr lang="en-US" sz="1400" dirty="0"/>
              <a:t>are the most immediate effects including implementation data and changes in risk factors such as knowledge, attitudes and skills.  </a:t>
            </a:r>
            <a:r>
              <a:rPr lang="en-US" sz="1400" i="1" dirty="0"/>
              <a:t>Long-term outcomes </a:t>
            </a:r>
            <a:r>
              <a:rPr lang="en-US" sz="1400" dirty="0"/>
              <a:t>are ultimate effects of the prevention interventions such as usage rates.  Long-term outcomes can take a long time to produce and measure.</a:t>
            </a:r>
          </a:p>
          <a:p>
            <a:pPr marL="228600" indent="-228600">
              <a:spcBef>
                <a:spcPts val="1000"/>
              </a:spcBef>
              <a:buFont typeface="Arial" panose="020B0604020202020204" pitchFamily="34" charset="0"/>
              <a:buChar char="•"/>
            </a:pPr>
            <a:r>
              <a:rPr lang="en-US" sz="1400" b="1" dirty="0"/>
              <a:t>Planning:</a:t>
            </a:r>
            <a:r>
              <a:rPr lang="en-US" sz="1400" dirty="0"/>
              <a:t> the third SPF step selects best-fit prevention strategies to address the priority substance(s) and associated risk factors and the outcomes expected from these prevention interventions.</a:t>
            </a:r>
          </a:p>
        </p:txBody>
      </p:sp>
      <p:sp>
        <p:nvSpPr>
          <p:cNvPr id="5" name="TextBox 4"/>
          <p:cNvSpPr txBox="1"/>
          <p:nvPr/>
        </p:nvSpPr>
        <p:spPr>
          <a:xfrm>
            <a:off x="5872766" y="6053070"/>
            <a:ext cx="5924282" cy="369332"/>
          </a:xfrm>
          <a:prstGeom prst="rect">
            <a:avLst/>
          </a:prstGeom>
          <a:noFill/>
        </p:spPr>
        <p:txBody>
          <a:bodyPr wrap="square" rtlCol="0">
            <a:spAutoFit/>
          </a:bodyPr>
          <a:lstStyle/>
          <a:p>
            <a:r>
              <a:rPr lang="en-US" dirty="0"/>
              <a:t>From </a:t>
            </a:r>
            <a:r>
              <a:rPr lang="en-US" b="1" dirty="0"/>
              <a:t>A Guide to SAMHSA’s Strategic Prevention Framework</a:t>
            </a:r>
          </a:p>
        </p:txBody>
      </p:sp>
    </p:spTree>
    <p:extLst>
      <p:ext uri="{BB962C8B-B14F-4D97-AF65-F5344CB8AC3E}">
        <p14:creationId xmlns:p14="http://schemas.microsoft.com/office/powerpoint/2010/main" val="182264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0392-0E8B-45CA-8C81-4499E8D11DE1}"/>
              </a:ext>
            </a:extLst>
          </p:cNvPr>
          <p:cNvSpPr>
            <a:spLocks noGrp="1"/>
          </p:cNvSpPr>
          <p:nvPr>
            <p:ph type="title"/>
          </p:nvPr>
        </p:nvSpPr>
        <p:spPr>
          <a:xfrm>
            <a:off x="838200" y="365125"/>
            <a:ext cx="2510307" cy="935641"/>
          </a:xfrm>
        </p:spPr>
        <p:txBody>
          <a:bodyPr/>
          <a:lstStyle/>
          <a:p>
            <a:r>
              <a:rPr lang="en-US" b="1" dirty="0">
                <a:solidFill>
                  <a:srgbClr val="C00000"/>
                </a:solidFill>
              </a:rPr>
              <a:t>Glossary</a:t>
            </a:r>
          </a:p>
        </p:txBody>
      </p:sp>
      <p:sp>
        <p:nvSpPr>
          <p:cNvPr id="3" name="Content Placeholder 2">
            <a:extLst>
              <a:ext uri="{FF2B5EF4-FFF2-40B4-BE49-F238E27FC236}">
                <a16:creationId xmlns:a16="http://schemas.microsoft.com/office/drawing/2014/main" id="{65F08234-9EA3-4E76-A1FB-AD2B5028345C}"/>
              </a:ext>
            </a:extLst>
          </p:cNvPr>
          <p:cNvSpPr>
            <a:spLocks noGrp="1"/>
          </p:cNvSpPr>
          <p:nvPr>
            <p:ph idx="1"/>
          </p:nvPr>
        </p:nvSpPr>
        <p:spPr>
          <a:xfrm>
            <a:off x="838200" y="1400622"/>
            <a:ext cx="4918656" cy="4729722"/>
          </a:xfrm>
        </p:spPr>
        <p:txBody>
          <a:bodyPr>
            <a:normAutofit lnSpcReduction="10000"/>
          </a:bodyPr>
          <a:lstStyle/>
          <a:p>
            <a:r>
              <a:rPr lang="en-US" sz="1400" b="1" dirty="0"/>
              <a:t>Protective Factors: </a:t>
            </a:r>
            <a:r>
              <a:rPr lang="en-US" sz="1400" dirty="0"/>
              <a:t>Variables that decrease the probability an individual may use substance(s) and develop substance misuse problems.  Protective factors are associated with the family, school, peer, neighborhood and community domains and can be enhanced with prevention strategies.</a:t>
            </a:r>
            <a:endParaRPr lang="en-US" sz="1400" b="1" dirty="0"/>
          </a:p>
          <a:p>
            <a:r>
              <a:rPr lang="en-US" sz="1400" b="1" dirty="0"/>
              <a:t>Priority Population: </a:t>
            </a:r>
            <a:r>
              <a:rPr lang="en-US" sz="1400" dirty="0"/>
              <a:t>the population group identified as most impacted by the substances in the needs assessment.</a:t>
            </a:r>
            <a:endParaRPr lang="en-US" sz="1400" b="1" dirty="0"/>
          </a:p>
          <a:p>
            <a:r>
              <a:rPr lang="en-US" sz="1400" b="1" dirty="0"/>
              <a:t>Priority Substance(s):</a:t>
            </a:r>
            <a:r>
              <a:rPr lang="en-US" sz="1400" dirty="0"/>
              <a:t> the substance(s), alcohol or other drugs,  identified by the needs assessment as impacting the community and with potential for change through prevention interventions. </a:t>
            </a:r>
            <a:endParaRPr lang="en-US" sz="1400" b="1" dirty="0"/>
          </a:p>
          <a:p>
            <a:r>
              <a:rPr lang="en-US" sz="1400" b="1" dirty="0"/>
              <a:t>Readiness: </a:t>
            </a:r>
            <a:r>
              <a:rPr lang="en-US" sz="1400" dirty="0"/>
              <a:t>the community’s willingness and capacity to identify and address local prevention needs. Building readiness is important to gain short-term and long-term community support for prevention activities.</a:t>
            </a:r>
          </a:p>
          <a:p>
            <a:r>
              <a:rPr lang="en-US" sz="1400" b="1" dirty="0"/>
              <a:t>Resources: </a:t>
            </a:r>
            <a:r>
              <a:rPr lang="en-US" sz="1400" dirty="0"/>
              <a:t>human, financial, material and structural resources needed to establish and maintain a prevention system than can respond to local problems.</a:t>
            </a:r>
            <a:endParaRPr lang="en-US" sz="1400" b="1" dirty="0"/>
          </a:p>
          <a:p>
            <a:r>
              <a:rPr lang="en-US" sz="1400" b="1" dirty="0"/>
              <a:t>Risk Factors: </a:t>
            </a:r>
            <a:r>
              <a:rPr lang="en-US" sz="1400" dirty="0"/>
              <a:t>variables that increase the probability of using substances and developing a substance misuse problem. Risk factors are associated with the family, school, peer, neighborhood and community domains and can be reduced with prevention strategies.</a:t>
            </a:r>
            <a:endParaRPr lang="en-US" sz="1400" b="1" dirty="0"/>
          </a:p>
        </p:txBody>
      </p:sp>
      <p:sp>
        <p:nvSpPr>
          <p:cNvPr id="4" name="TextBox 3"/>
          <p:cNvSpPr txBox="1"/>
          <p:nvPr/>
        </p:nvSpPr>
        <p:spPr>
          <a:xfrm>
            <a:off x="6168980" y="1400622"/>
            <a:ext cx="5190186" cy="3420424"/>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1400" b="1" dirty="0"/>
              <a:t>Strategic Prevention Framework: </a:t>
            </a:r>
            <a:r>
              <a:rPr lang="en-US" sz="1400" dirty="0"/>
              <a:t> the five step public health planning process using data to identify and address local prevention needs.</a:t>
            </a:r>
            <a:endParaRPr lang="en-US" sz="1400" b="1" dirty="0"/>
          </a:p>
          <a:p>
            <a:pPr marL="228600" lvl="0" indent="-228600">
              <a:lnSpc>
                <a:spcPct val="90000"/>
              </a:lnSpc>
              <a:spcBef>
                <a:spcPts val="1000"/>
              </a:spcBef>
              <a:buFont typeface="Arial" panose="020B0604020202020204" pitchFamily="34" charset="0"/>
              <a:buChar char="•"/>
            </a:pPr>
            <a:r>
              <a:rPr lang="en-US" sz="1400" b="1" dirty="0">
                <a:solidFill>
                  <a:prstClr val="black"/>
                </a:solidFill>
              </a:rPr>
              <a:t>Sustainability</a:t>
            </a:r>
            <a:r>
              <a:rPr lang="en-US" sz="1400" dirty="0">
                <a:solidFill>
                  <a:prstClr val="black"/>
                </a:solidFill>
              </a:rPr>
              <a:t>: the process of building an adaptive and effective system that achieves and maintains desired long-term results. </a:t>
            </a:r>
          </a:p>
          <a:p>
            <a:pPr marL="228600" lvl="0" indent="-228600">
              <a:lnSpc>
                <a:spcPct val="90000"/>
              </a:lnSpc>
              <a:spcBef>
                <a:spcPts val="1000"/>
              </a:spcBef>
              <a:buFont typeface="Arial" panose="020B0604020202020204" pitchFamily="34" charset="0"/>
              <a:buChar char="•"/>
            </a:pPr>
            <a:r>
              <a:rPr lang="en-US" sz="1400" b="1" dirty="0">
                <a:solidFill>
                  <a:prstClr val="black"/>
                </a:solidFill>
              </a:rPr>
              <a:t>12 Sectors:  </a:t>
            </a:r>
            <a:r>
              <a:rPr lang="en-US" sz="1400" dirty="0">
                <a:solidFill>
                  <a:prstClr val="black"/>
                </a:solidFill>
              </a:rPr>
              <a:t>the 12 different community groups recommended for coalition membership and partners including youth, parents, youth serving organizations, schools, law enforcement, healthcare, substance abuse organizations, religious/fraternal organizations, civic/volunteer organizations, state/local/tribal government, business and media.</a:t>
            </a:r>
          </a:p>
          <a:p>
            <a:pPr marL="228600" lvl="0" indent="-228600">
              <a:lnSpc>
                <a:spcPct val="90000"/>
              </a:lnSpc>
              <a:spcBef>
                <a:spcPts val="1000"/>
              </a:spcBef>
              <a:buFont typeface="Arial" panose="020B0604020202020204" pitchFamily="34" charset="0"/>
              <a:buChar char="•"/>
            </a:pPr>
            <a:endParaRPr lang="en-US" sz="1400" dirty="0">
              <a:solidFill>
                <a:prstClr val="black"/>
              </a:solidFill>
            </a:endParaRPr>
          </a:p>
          <a:p>
            <a:pPr marL="228600" lvl="0" indent="-228600">
              <a:lnSpc>
                <a:spcPct val="90000"/>
              </a:lnSpc>
              <a:spcBef>
                <a:spcPts val="1000"/>
              </a:spcBef>
              <a:buFont typeface="Arial" panose="020B0604020202020204" pitchFamily="34" charset="0"/>
              <a:buChar char="•"/>
            </a:pPr>
            <a:endParaRPr lang="en-US" sz="1300" dirty="0">
              <a:solidFill>
                <a:prstClr val="black"/>
              </a:solidFill>
            </a:endParaRPr>
          </a:p>
          <a:p>
            <a:pPr marL="228600" lvl="0" indent="-228600">
              <a:lnSpc>
                <a:spcPct val="90000"/>
              </a:lnSpc>
              <a:spcBef>
                <a:spcPts val="1000"/>
              </a:spcBef>
              <a:buFont typeface="Arial" panose="020B0604020202020204" pitchFamily="34" charset="0"/>
              <a:buChar char="•"/>
            </a:pPr>
            <a:endParaRPr lang="en-US" sz="1300" dirty="0">
              <a:solidFill>
                <a:prstClr val="black"/>
              </a:solidFill>
            </a:endParaRPr>
          </a:p>
        </p:txBody>
      </p:sp>
      <p:sp>
        <p:nvSpPr>
          <p:cNvPr id="6" name="TextBox 5"/>
          <p:cNvSpPr txBox="1"/>
          <p:nvPr/>
        </p:nvSpPr>
        <p:spPr>
          <a:xfrm>
            <a:off x="5801932" y="6130344"/>
            <a:ext cx="5924282" cy="369332"/>
          </a:xfrm>
          <a:prstGeom prst="rect">
            <a:avLst/>
          </a:prstGeom>
          <a:noFill/>
        </p:spPr>
        <p:txBody>
          <a:bodyPr wrap="square" rtlCol="0">
            <a:spAutoFit/>
          </a:bodyPr>
          <a:lstStyle/>
          <a:p>
            <a:r>
              <a:rPr lang="en-US" dirty="0"/>
              <a:t>From </a:t>
            </a:r>
            <a:r>
              <a:rPr lang="en-US" b="1" dirty="0"/>
              <a:t>A Guide to SAMHSA’s Strategic Prevention Framework</a:t>
            </a:r>
          </a:p>
        </p:txBody>
      </p:sp>
    </p:spTree>
    <p:extLst>
      <p:ext uri="{BB962C8B-B14F-4D97-AF65-F5344CB8AC3E}">
        <p14:creationId xmlns:p14="http://schemas.microsoft.com/office/powerpoint/2010/main" val="113928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0614" y="1159099"/>
            <a:ext cx="9465972" cy="4493538"/>
          </a:xfrm>
          <a:prstGeom prst="rect">
            <a:avLst/>
          </a:prstGeom>
          <a:solidFill>
            <a:srgbClr val="C00000"/>
          </a:solidFill>
        </p:spPr>
        <p:txBody>
          <a:bodyPr wrap="square" rtlCol="0">
            <a:spAutoFit/>
          </a:bodyPr>
          <a:lstStyle/>
          <a:p>
            <a:pPr algn="ctr"/>
            <a:r>
              <a:rPr lang="en-US" sz="4400" dirty="0">
                <a:solidFill>
                  <a:schemeClr val="bg1"/>
                </a:solidFill>
              </a:rPr>
              <a:t>Training Needs Assessment Polls</a:t>
            </a:r>
          </a:p>
          <a:p>
            <a:pPr algn="ctr"/>
            <a:endParaRPr lang="en-US" sz="4400" dirty="0">
              <a:solidFill>
                <a:schemeClr val="bg1"/>
              </a:solidFill>
            </a:endParaRPr>
          </a:p>
          <a:p>
            <a:pPr algn="ctr"/>
            <a:r>
              <a:rPr lang="en-US" sz="3600" i="1" dirty="0">
                <a:solidFill>
                  <a:schemeClr val="bg1"/>
                </a:solidFill>
              </a:rPr>
              <a:t>3 quick questions regarding</a:t>
            </a:r>
          </a:p>
          <a:p>
            <a:pPr algn="ctr"/>
            <a:endParaRPr lang="en-US" sz="1000" i="1" dirty="0">
              <a:solidFill>
                <a:schemeClr val="bg1"/>
              </a:solidFill>
            </a:endParaRPr>
          </a:p>
          <a:p>
            <a:pPr marL="571500" indent="-571500">
              <a:buFont typeface="Arial" panose="020B0604020202020204" pitchFamily="34" charset="0"/>
              <a:buChar char="•"/>
            </a:pPr>
            <a:r>
              <a:rPr lang="en-US" sz="3600" dirty="0">
                <a:solidFill>
                  <a:schemeClr val="bg1"/>
                </a:solidFill>
              </a:rPr>
              <a:t>Training methods</a:t>
            </a:r>
          </a:p>
          <a:p>
            <a:pPr marL="571500" indent="-571500">
              <a:buFont typeface="Arial" panose="020B0604020202020204" pitchFamily="34" charset="0"/>
              <a:buChar char="•"/>
            </a:pPr>
            <a:r>
              <a:rPr lang="en-US" sz="3600" dirty="0">
                <a:solidFill>
                  <a:schemeClr val="bg1"/>
                </a:solidFill>
              </a:rPr>
              <a:t>Training topics</a:t>
            </a:r>
          </a:p>
          <a:p>
            <a:pPr marL="571500" indent="-571500">
              <a:buFont typeface="Arial" panose="020B0604020202020204" pitchFamily="34" charset="0"/>
              <a:buChar char="•"/>
            </a:pPr>
            <a:r>
              <a:rPr lang="en-US" sz="3600" dirty="0">
                <a:solidFill>
                  <a:schemeClr val="bg1"/>
                </a:solidFill>
              </a:rPr>
              <a:t>Prevention tools</a:t>
            </a:r>
          </a:p>
          <a:p>
            <a:pPr marL="571500" indent="-571500" algn="ctr">
              <a:buFont typeface="Arial" panose="020B0604020202020204" pitchFamily="34" charset="0"/>
              <a:buChar char="•"/>
            </a:pPr>
            <a:endParaRPr lang="en-US" sz="4400" dirty="0">
              <a:solidFill>
                <a:schemeClr val="bg1"/>
              </a:solidFill>
            </a:endParaRPr>
          </a:p>
        </p:txBody>
      </p:sp>
    </p:spTree>
    <p:extLst>
      <p:ext uri="{BB962C8B-B14F-4D97-AF65-F5344CB8AC3E}">
        <p14:creationId xmlns:p14="http://schemas.microsoft.com/office/powerpoint/2010/main" val="36710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D8C0-B96F-4085-8FDD-383BF6C97DE5}"/>
              </a:ext>
            </a:extLst>
          </p:cNvPr>
          <p:cNvSpPr>
            <a:spLocks noGrp="1"/>
          </p:cNvSpPr>
          <p:nvPr>
            <p:ph type="title"/>
          </p:nvPr>
        </p:nvSpPr>
        <p:spPr>
          <a:xfrm>
            <a:off x="306801" y="137711"/>
            <a:ext cx="11664861" cy="1325563"/>
          </a:xfrm>
          <a:solidFill>
            <a:schemeClr val="bg1"/>
          </a:solidFill>
        </p:spPr>
        <p:txBody>
          <a:bodyPr/>
          <a:lstStyle/>
          <a:p>
            <a:r>
              <a:rPr lang="en-US" b="1" dirty="0">
                <a:solidFill>
                  <a:srgbClr val="00B050"/>
                </a:solidFill>
              </a:rPr>
              <a:t>             </a:t>
            </a:r>
            <a:r>
              <a:rPr lang="en-US" b="1" dirty="0">
                <a:solidFill>
                  <a:srgbClr val="00B050"/>
                </a:solidFill>
                <a:hlinkClick r:id="rId3"/>
              </a:rPr>
              <a:t>Strategic Prevention Framework (SPF)</a:t>
            </a:r>
            <a:endParaRPr lang="en-US" b="1" dirty="0">
              <a:solidFill>
                <a:srgbClr val="00B050"/>
              </a:solidFill>
            </a:endParaRPr>
          </a:p>
        </p:txBody>
      </p:sp>
      <p:sp>
        <p:nvSpPr>
          <p:cNvPr id="3" name="Content Placeholder 2">
            <a:extLst>
              <a:ext uri="{FF2B5EF4-FFF2-40B4-BE49-F238E27FC236}">
                <a16:creationId xmlns:a16="http://schemas.microsoft.com/office/drawing/2014/main" id="{DE832FF4-F06F-4856-8FDD-0B037D62074F}"/>
              </a:ext>
            </a:extLst>
          </p:cNvPr>
          <p:cNvSpPr>
            <a:spLocks noGrp="1"/>
          </p:cNvSpPr>
          <p:nvPr>
            <p:ph idx="1"/>
          </p:nvPr>
        </p:nvSpPr>
        <p:spPr>
          <a:xfrm>
            <a:off x="220338" y="1751846"/>
            <a:ext cx="6676222" cy="5255046"/>
          </a:xfrm>
        </p:spPr>
        <p:txBody>
          <a:bodyPr>
            <a:normAutofit/>
          </a:bodyPr>
          <a:lstStyle/>
          <a:p>
            <a:pPr marL="0" indent="0">
              <a:buNone/>
            </a:pPr>
            <a:r>
              <a:rPr lang="en-US" sz="1800" dirty="0"/>
              <a:t>The five steps and two guiding principles of the SPF offer prevention planners a comprehensive approach to understanding and addressing the substance misuse and related behavioral health problems facing their states and communities.</a:t>
            </a:r>
          </a:p>
          <a:p>
            <a:pPr marL="0" indent="0">
              <a:buNone/>
            </a:pPr>
            <a:r>
              <a:rPr lang="en-US" sz="1800" dirty="0"/>
              <a:t>The SPF includes these five steps:</a:t>
            </a:r>
          </a:p>
          <a:p>
            <a:pPr marL="0" indent="0">
              <a:buNone/>
            </a:pPr>
            <a:r>
              <a:rPr lang="en-US" sz="1800" dirty="0"/>
              <a:t>1 . </a:t>
            </a:r>
            <a:r>
              <a:rPr lang="en-US" sz="1800" b="1" dirty="0">
                <a:solidFill>
                  <a:srgbClr val="00B050"/>
                </a:solidFill>
              </a:rPr>
              <a:t>Assessment: </a:t>
            </a:r>
            <a:r>
              <a:rPr lang="en-US" sz="1800" dirty="0"/>
              <a:t>Identify local prevention needs based on data. What is the problem?</a:t>
            </a:r>
          </a:p>
          <a:p>
            <a:pPr marL="0" indent="0">
              <a:buNone/>
            </a:pPr>
            <a:r>
              <a:rPr lang="en-US" sz="1800" dirty="0"/>
              <a:t>2 . </a:t>
            </a:r>
            <a:r>
              <a:rPr lang="en-US" sz="1800" b="1" dirty="0">
                <a:solidFill>
                  <a:srgbClr val="00B050"/>
                </a:solidFill>
              </a:rPr>
              <a:t>Capacity: </a:t>
            </a:r>
            <a:r>
              <a:rPr lang="en-US" sz="1800" dirty="0"/>
              <a:t>Build local resources and readiness to address prevention needs. What do you have to work with? Is our community ready to address the identified problem?</a:t>
            </a:r>
          </a:p>
          <a:p>
            <a:pPr marL="0" indent="0">
              <a:buNone/>
            </a:pPr>
            <a:r>
              <a:rPr lang="en-US" sz="1800" dirty="0"/>
              <a:t>3 . </a:t>
            </a:r>
            <a:r>
              <a:rPr lang="en-US" sz="1800" b="1" dirty="0">
                <a:solidFill>
                  <a:srgbClr val="00B050"/>
                </a:solidFill>
              </a:rPr>
              <a:t>Planning: </a:t>
            </a:r>
            <a:r>
              <a:rPr lang="en-US" sz="1800" dirty="0"/>
              <a:t>Find out what works, evidenced based strategies,  to address prevention needs and how to do it well What should you do and how should you do it?</a:t>
            </a:r>
          </a:p>
          <a:p>
            <a:pPr marL="0" indent="0">
              <a:buNone/>
            </a:pPr>
            <a:r>
              <a:rPr lang="en-US" sz="1800" dirty="0"/>
              <a:t>4 . </a:t>
            </a:r>
            <a:r>
              <a:rPr lang="en-US" sz="1800" b="1" dirty="0">
                <a:solidFill>
                  <a:srgbClr val="00B050"/>
                </a:solidFill>
              </a:rPr>
              <a:t>Implementation: </a:t>
            </a:r>
            <a:r>
              <a:rPr lang="en-US" sz="1800" dirty="0"/>
              <a:t>Deliver best fit evidence-based programs and practices as intended. How can you put your plan into action?</a:t>
            </a:r>
          </a:p>
          <a:p>
            <a:pPr marL="0" indent="0">
              <a:buNone/>
            </a:pPr>
            <a:r>
              <a:rPr lang="en-US" sz="1800" dirty="0"/>
              <a:t>5 . </a:t>
            </a:r>
            <a:r>
              <a:rPr lang="en-US" sz="1800" b="1" dirty="0">
                <a:solidFill>
                  <a:srgbClr val="00B050"/>
                </a:solidFill>
              </a:rPr>
              <a:t>Evaluation: </a:t>
            </a:r>
            <a:r>
              <a:rPr lang="en-US" sz="1800" dirty="0"/>
              <a:t>Examine the process and outcomes of programs and practices (Is your plan succeeding?)</a:t>
            </a:r>
          </a:p>
        </p:txBody>
      </p:sp>
      <p:sp>
        <p:nvSpPr>
          <p:cNvPr id="4" name="TextBox 3">
            <a:extLst>
              <a:ext uri="{FF2B5EF4-FFF2-40B4-BE49-F238E27FC236}">
                <a16:creationId xmlns:a16="http://schemas.microsoft.com/office/drawing/2014/main" id="{2309C481-FE17-4CF0-8642-FF0D0A41837D}"/>
              </a:ext>
            </a:extLst>
          </p:cNvPr>
          <p:cNvSpPr txBox="1"/>
          <p:nvPr/>
        </p:nvSpPr>
        <p:spPr>
          <a:xfrm>
            <a:off x="7584210" y="1641976"/>
            <a:ext cx="3955055" cy="4247317"/>
          </a:xfrm>
          <a:prstGeom prst="rect">
            <a:avLst/>
          </a:prstGeom>
          <a:noFill/>
        </p:spPr>
        <p:txBody>
          <a:bodyPr wrap="square" rtlCol="0">
            <a:spAutoFit/>
          </a:bodyPr>
          <a:lstStyle/>
          <a:p>
            <a:r>
              <a:rPr lang="en-US" dirty="0"/>
              <a:t>The SPF is also guided by two cross-cutting principles that should be integrated into each of the steps:</a:t>
            </a:r>
          </a:p>
          <a:p>
            <a:endParaRPr lang="en-US" b="1" dirty="0">
              <a:solidFill>
                <a:srgbClr val="00B050"/>
              </a:solidFill>
            </a:endParaRPr>
          </a:p>
          <a:p>
            <a:r>
              <a:rPr lang="en-US" b="1" dirty="0">
                <a:solidFill>
                  <a:srgbClr val="00B050"/>
                </a:solidFill>
              </a:rPr>
              <a:t>Cultural Competence</a:t>
            </a:r>
            <a:r>
              <a:rPr lang="en-US" dirty="0"/>
              <a:t>. The ability of an individual or organization to understand and interact effectively with people who have different values, lifestyles, and traditions based on their distinctive heritage and social relationships.</a:t>
            </a:r>
          </a:p>
          <a:p>
            <a:endParaRPr lang="en-US" b="1" dirty="0">
              <a:solidFill>
                <a:srgbClr val="00B050"/>
              </a:solidFill>
            </a:endParaRPr>
          </a:p>
          <a:p>
            <a:r>
              <a:rPr lang="en-US" b="1" dirty="0">
                <a:solidFill>
                  <a:srgbClr val="00B050"/>
                </a:solidFill>
              </a:rPr>
              <a:t>Sustainability. </a:t>
            </a:r>
            <a:r>
              <a:rPr lang="en-US" dirty="0"/>
              <a:t>The process of building an adaptive and effective system that achieves and maintains desired long-term results</a:t>
            </a:r>
          </a:p>
        </p:txBody>
      </p:sp>
      <p:pic>
        <p:nvPicPr>
          <p:cNvPr id="8" name="Picture 7" descr="A picture containing fruit, drawing, food, device&#10;&#10;Description automatically generated">
            <a:extLst>
              <a:ext uri="{FF2B5EF4-FFF2-40B4-BE49-F238E27FC236}">
                <a16:creationId xmlns:a16="http://schemas.microsoft.com/office/drawing/2014/main" id="{0D21D2A4-0133-4F55-942A-AB34374EE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1" y="137711"/>
            <a:ext cx="1367763" cy="1361685"/>
          </a:xfrm>
          <a:prstGeom prst="rect">
            <a:avLst/>
          </a:prstGeom>
        </p:spPr>
      </p:pic>
      <p:sp>
        <p:nvSpPr>
          <p:cNvPr id="5" name="TextBox 4">
            <a:extLst>
              <a:ext uri="{FF2B5EF4-FFF2-40B4-BE49-F238E27FC236}">
                <a16:creationId xmlns:a16="http://schemas.microsoft.com/office/drawing/2014/main" id="{1D9D5D65-231E-4BB6-B8C8-FFF8192E1D84}"/>
              </a:ext>
            </a:extLst>
          </p:cNvPr>
          <p:cNvSpPr txBox="1"/>
          <p:nvPr/>
        </p:nvSpPr>
        <p:spPr>
          <a:xfrm>
            <a:off x="10633516" y="6289402"/>
            <a:ext cx="1338146" cy="430887"/>
          </a:xfrm>
          <a:prstGeom prst="rect">
            <a:avLst/>
          </a:prstGeom>
          <a:noFill/>
        </p:spPr>
        <p:txBody>
          <a:bodyPr wrap="square" rtlCol="0">
            <a:spAutoFit/>
          </a:bodyPr>
          <a:lstStyle/>
          <a:p>
            <a:pPr algn="ctr"/>
            <a:r>
              <a:rPr lang="en-US" sz="1100" dirty="0">
                <a:solidFill>
                  <a:schemeClr val="bg1">
                    <a:lumMod val="65000"/>
                  </a:schemeClr>
                </a:solidFill>
              </a:rPr>
              <a:t>2</a:t>
            </a:r>
          </a:p>
          <a:p>
            <a:pPr algn="ctr"/>
            <a:r>
              <a:rPr lang="en-US" sz="1100" dirty="0">
                <a:solidFill>
                  <a:schemeClr val="bg1">
                    <a:lumMod val="65000"/>
                  </a:schemeClr>
                </a:solidFill>
              </a:rPr>
              <a:t>1/12/21</a:t>
            </a:r>
          </a:p>
        </p:txBody>
      </p:sp>
    </p:spTree>
    <p:extLst>
      <p:ext uri="{BB962C8B-B14F-4D97-AF65-F5344CB8AC3E}">
        <p14:creationId xmlns:p14="http://schemas.microsoft.com/office/powerpoint/2010/main" val="111926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rategic Prevention Framework | Campus Drug Prevention">
            <a:extLst>
              <a:ext uri="{FF2B5EF4-FFF2-40B4-BE49-F238E27FC236}">
                <a16:creationId xmlns:a16="http://schemas.microsoft.com/office/drawing/2014/main" id="{9F97B4E9-A6E7-4712-B90B-3BA75A344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817" y="2413701"/>
            <a:ext cx="2502798" cy="2491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5F054A-B6C3-47FE-B259-C8B988F88784}"/>
              </a:ext>
            </a:extLst>
          </p:cNvPr>
          <p:cNvSpPr txBox="1"/>
          <p:nvPr/>
        </p:nvSpPr>
        <p:spPr>
          <a:xfrm>
            <a:off x="8022823" y="2708962"/>
            <a:ext cx="3584493" cy="1508105"/>
          </a:xfrm>
          <a:prstGeom prst="rect">
            <a:avLst/>
          </a:prstGeom>
          <a:solidFill>
            <a:srgbClr val="339933"/>
          </a:solidFill>
        </p:spPr>
        <p:txBody>
          <a:bodyPr wrap="square" rtlCol="0">
            <a:spAutoFit/>
          </a:bodyPr>
          <a:lstStyle/>
          <a:p>
            <a:r>
              <a:rPr lang="en-US" dirty="0">
                <a:solidFill>
                  <a:schemeClr val="bg1"/>
                </a:solidFill>
              </a:rPr>
              <a:t>Build Coalition Capacity</a:t>
            </a:r>
          </a:p>
          <a:p>
            <a:pPr marL="342900" indent="-342900">
              <a:buFont typeface="+mj-lt"/>
              <a:buAutoNum type="arabicPeriod"/>
            </a:pPr>
            <a:r>
              <a:rPr lang="en-US" sz="1400" dirty="0">
                <a:solidFill>
                  <a:schemeClr val="bg1"/>
                </a:solidFill>
              </a:rPr>
              <a:t>Build Coalition Membership</a:t>
            </a:r>
          </a:p>
          <a:p>
            <a:pPr marL="342900" indent="-342900">
              <a:buFont typeface="+mj-lt"/>
              <a:buAutoNum type="arabicPeriod"/>
            </a:pPr>
            <a:r>
              <a:rPr lang="en-US" sz="1400" dirty="0">
                <a:solidFill>
                  <a:schemeClr val="bg1"/>
                </a:solidFill>
              </a:rPr>
              <a:t>Develop Coalition Structure</a:t>
            </a:r>
          </a:p>
          <a:p>
            <a:pPr marL="342900" indent="-342900">
              <a:buFont typeface="+mj-lt"/>
              <a:buAutoNum type="arabicPeriod"/>
            </a:pPr>
            <a:r>
              <a:rPr lang="en-US" sz="1400" dirty="0">
                <a:solidFill>
                  <a:schemeClr val="bg1"/>
                </a:solidFill>
              </a:rPr>
              <a:t>Cultivate Coalition </a:t>
            </a:r>
          </a:p>
          <a:p>
            <a:pPr marL="342900" indent="-342900">
              <a:buFont typeface="+mj-lt"/>
              <a:buAutoNum type="arabicPeriod"/>
            </a:pPr>
            <a:r>
              <a:rPr lang="en-US" sz="1400" dirty="0">
                <a:solidFill>
                  <a:schemeClr val="bg1"/>
                </a:solidFill>
              </a:rPr>
              <a:t>Identify Resources and Readiness</a:t>
            </a:r>
          </a:p>
          <a:p>
            <a:endParaRPr lang="en-US" dirty="0"/>
          </a:p>
        </p:txBody>
      </p:sp>
      <p:sp>
        <p:nvSpPr>
          <p:cNvPr id="6" name="TextBox 5">
            <a:extLst>
              <a:ext uri="{FF2B5EF4-FFF2-40B4-BE49-F238E27FC236}">
                <a16:creationId xmlns:a16="http://schemas.microsoft.com/office/drawing/2014/main" id="{323A032F-7CB5-489E-BDB3-857F8AC695B5}"/>
              </a:ext>
            </a:extLst>
          </p:cNvPr>
          <p:cNvSpPr txBox="1"/>
          <p:nvPr/>
        </p:nvSpPr>
        <p:spPr>
          <a:xfrm>
            <a:off x="3575408" y="15051"/>
            <a:ext cx="5544766" cy="584775"/>
          </a:xfrm>
          <a:prstGeom prst="rect">
            <a:avLst/>
          </a:prstGeom>
          <a:noFill/>
        </p:spPr>
        <p:txBody>
          <a:bodyPr wrap="square" rtlCol="0">
            <a:spAutoFit/>
          </a:bodyPr>
          <a:lstStyle/>
          <a:p>
            <a:pPr algn="ctr"/>
            <a:r>
              <a:rPr lang="en-US" sz="3200" b="1" dirty="0">
                <a:solidFill>
                  <a:schemeClr val="accent1">
                    <a:lumMod val="75000"/>
                  </a:schemeClr>
                </a:solidFill>
              </a:rPr>
              <a:t>Prevention Framework</a:t>
            </a:r>
          </a:p>
        </p:txBody>
      </p:sp>
      <p:sp>
        <p:nvSpPr>
          <p:cNvPr id="8" name="TextBox 7">
            <a:extLst>
              <a:ext uri="{FF2B5EF4-FFF2-40B4-BE49-F238E27FC236}">
                <a16:creationId xmlns:a16="http://schemas.microsoft.com/office/drawing/2014/main" id="{BF4D1EC6-429A-44D8-ACD2-C9460256CAE8}"/>
              </a:ext>
            </a:extLst>
          </p:cNvPr>
          <p:cNvSpPr txBox="1"/>
          <p:nvPr/>
        </p:nvSpPr>
        <p:spPr>
          <a:xfrm>
            <a:off x="8667955" y="4647954"/>
            <a:ext cx="3584493" cy="1508105"/>
          </a:xfrm>
          <a:prstGeom prst="rect">
            <a:avLst/>
          </a:prstGeom>
          <a:solidFill>
            <a:srgbClr val="7030A0"/>
          </a:solidFill>
        </p:spPr>
        <p:txBody>
          <a:bodyPr wrap="square" rtlCol="0">
            <a:spAutoFit/>
          </a:bodyPr>
          <a:lstStyle/>
          <a:p>
            <a:r>
              <a:rPr lang="en-US" dirty="0">
                <a:solidFill>
                  <a:schemeClr val="bg1"/>
                </a:solidFill>
              </a:rPr>
              <a:t>Planning</a:t>
            </a:r>
          </a:p>
          <a:p>
            <a:pPr marL="342900" indent="-342900">
              <a:buFont typeface="+mj-lt"/>
              <a:buAutoNum type="arabicPeriod"/>
            </a:pPr>
            <a:r>
              <a:rPr lang="en-US" sz="1400" dirty="0">
                <a:solidFill>
                  <a:schemeClr val="bg1"/>
                </a:solidFill>
              </a:rPr>
              <a:t>Create a Vision and Mission</a:t>
            </a:r>
          </a:p>
          <a:p>
            <a:pPr marL="342900" indent="-342900">
              <a:buFont typeface="+mj-lt"/>
              <a:buAutoNum type="arabicPeriod"/>
            </a:pPr>
            <a:r>
              <a:rPr lang="en-US" sz="1400" dirty="0">
                <a:solidFill>
                  <a:schemeClr val="bg1"/>
                </a:solidFill>
              </a:rPr>
              <a:t>Identify Objectives to Meet Local Needs</a:t>
            </a:r>
          </a:p>
          <a:p>
            <a:pPr marL="342900" indent="-342900">
              <a:buFont typeface="+mj-lt"/>
              <a:buAutoNum type="arabicPeriod"/>
            </a:pPr>
            <a:r>
              <a:rPr lang="en-US" sz="1400" dirty="0">
                <a:solidFill>
                  <a:schemeClr val="bg1"/>
                </a:solidFill>
              </a:rPr>
              <a:t>Plan Strategies and Activities</a:t>
            </a:r>
          </a:p>
          <a:p>
            <a:pPr marL="342900" indent="-342900">
              <a:buFont typeface="+mj-lt"/>
              <a:buAutoNum type="arabicPeriod"/>
            </a:pPr>
            <a:r>
              <a:rPr lang="en-US" sz="1400" dirty="0">
                <a:solidFill>
                  <a:schemeClr val="bg1"/>
                </a:solidFill>
              </a:rPr>
              <a:t>Develop Action Plans for each strategy</a:t>
            </a:r>
          </a:p>
          <a:p>
            <a:endParaRPr lang="en-US" dirty="0"/>
          </a:p>
        </p:txBody>
      </p:sp>
      <p:sp>
        <p:nvSpPr>
          <p:cNvPr id="9" name="TextBox 8">
            <a:extLst>
              <a:ext uri="{FF2B5EF4-FFF2-40B4-BE49-F238E27FC236}">
                <a16:creationId xmlns:a16="http://schemas.microsoft.com/office/drawing/2014/main" id="{0A09CF94-930E-4018-9E80-B56FD71537CA}"/>
              </a:ext>
            </a:extLst>
          </p:cNvPr>
          <p:cNvSpPr txBox="1"/>
          <p:nvPr/>
        </p:nvSpPr>
        <p:spPr>
          <a:xfrm>
            <a:off x="5344702" y="629565"/>
            <a:ext cx="3584493" cy="1723549"/>
          </a:xfrm>
          <a:prstGeom prst="rect">
            <a:avLst/>
          </a:prstGeom>
          <a:solidFill>
            <a:srgbClr val="C00000"/>
          </a:solidFill>
        </p:spPr>
        <p:txBody>
          <a:bodyPr wrap="square" rtlCol="0">
            <a:spAutoFit/>
          </a:bodyPr>
          <a:lstStyle/>
          <a:p>
            <a:r>
              <a:rPr lang="en-US" dirty="0">
                <a:solidFill>
                  <a:schemeClr val="bg1"/>
                </a:solidFill>
              </a:rPr>
              <a:t>Assessment</a:t>
            </a:r>
          </a:p>
          <a:p>
            <a:pPr marL="342900" indent="-342900">
              <a:buFont typeface="+mj-lt"/>
              <a:buAutoNum type="arabicPeriod"/>
            </a:pPr>
            <a:r>
              <a:rPr lang="en-US" sz="1400" dirty="0">
                <a:solidFill>
                  <a:schemeClr val="bg1"/>
                </a:solidFill>
              </a:rPr>
              <a:t>Define and Describe the Community</a:t>
            </a:r>
          </a:p>
          <a:p>
            <a:pPr marL="342900" indent="-342900">
              <a:buFont typeface="+mj-lt"/>
              <a:buAutoNum type="arabicPeriod"/>
            </a:pPr>
            <a:r>
              <a:rPr lang="en-US" sz="1400" dirty="0">
                <a:solidFill>
                  <a:schemeClr val="bg1"/>
                </a:solidFill>
              </a:rPr>
              <a:t>Collect Comprehensive Data</a:t>
            </a:r>
          </a:p>
          <a:p>
            <a:pPr marL="342900" indent="-342900">
              <a:buFont typeface="+mj-lt"/>
              <a:buAutoNum type="arabicPeriod"/>
            </a:pPr>
            <a:r>
              <a:rPr lang="en-US" sz="1400" dirty="0">
                <a:solidFill>
                  <a:schemeClr val="bg1"/>
                </a:solidFill>
              </a:rPr>
              <a:t>Identify Priority Substance(s) and Population(s)</a:t>
            </a:r>
          </a:p>
          <a:p>
            <a:r>
              <a:rPr lang="en-US" sz="1400" dirty="0">
                <a:solidFill>
                  <a:schemeClr val="bg1"/>
                </a:solidFill>
              </a:rPr>
              <a:t>4.     Create Logic Model</a:t>
            </a:r>
          </a:p>
          <a:p>
            <a:endParaRPr lang="en-US" dirty="0"/>
          </a:p>
        </p:txBody>
      </p:sp>
      <p:sp>
        <p:nvSpPr>
          <p:cNvPr id="10" name="TextBox 9">
            <a:extLst>
              <a:ext uri="{FF2B5EF4-FFF2-40B4-BE49-F238E27FC236}">
                <a16:creationId xmlns:a16="http://schemas.microsoft.com/office/drawing/2014/main" id="{F3140E1B-4C31-4376-B573-EAD03F23271E}"/>
              </a:ext>
            </a:extLst>
          </p:cNvPr>
          <p:cNvSpPr txBox="1"/>
          <p:nvPr/>
        </p:nvSpPr>
        <p:spPr>
          <a:xfrm>
            <a:off x="373290" y="4188951"/>
            <a:ext cx="3756927" cy="2369880"/>
          </a:xfrm>
          <a:prstGeom prst="rect">
            <a:avLst/>
          </a:prstGeom>
          <a:solidFill>
            <a:schemeClr val="accent1">
              <a:lumMod val="75000"/>
            </a:schemeClr>
          </a:solidFill>
        </p:spPr>
        <p:txBody>
          <a:bodyPr wrap="square" rtlCol="0">
            <a:spAutoFit/>
          </a:bodyPr>
          <a:lstStyle/>
          <a:p>
            <a:r>
              <a:rPr lang="en-US" dirty="0">
                <a:solidFill>
                  <a:schemeClr val="bg1"/>
                </a:solidFill>
              </a:rPr>
              <a:t>Implementation </a:t>
            </a:r>
          </a:p>
          <a:p>
            <a:pPr marL="342900" indent="-342900">
              <a:buFont typeface="+mj-lt"/>
              <a:buAutoNum type="arabicPeriod"/>
            </a:pPr>
            <a:r>
              <a:rPr lang="en-US" sz="1400" dirty="0">
                <a:solidFill>
                  <a:schemeClr val="bg1"/>
                </a:solidFill>
              </a:rPr>
              <a:t>Prioritize Strategies and Action Plan Timeliness</a:t>
            </a:r>
          </a:p>
          <a:p>
            <a:pPr marL="342900" indent="-342900">
              <a:buFont typeface="+mj-lt"/>
              <a:buAutoNum type="arabicPeriod"/>
            </a:pPr>
            <a:r>
              <a:rPr lang="en-US" sz="1400" dirty="0">
                <a:solidFill>
                  <a:schemeClr val="bg1"/>
                </a:solidFill>
              </a:rPr>
              <a:t>Utilize Coalition Resources to Deliver Programming</a:t>
            </a:r>
          </a:p>
          <a:p>
            <a:pPr marL="342900" indent="-342900">
              <a:buFont typeface="+mj-lt"/>
              <a:buAutoNum type="arabicPeriod"/>
            </a:pPr>
            <a:r>
              <a:rPr lang="en-US" sz="1400" dirty="0">
                <a:solidFill>
                  <a:schemeClr val="bg1"/>
                </a:solidFill>
              </a:rPr>
              <a:t>Ensure Implementation Fidelity</a:t>
            </a:r>
          </a:p>
          <a:p>
            <a:pPr marL="342900" indent="-342900">
              <a:buFont typeface="+mj-lt"/>
              <a:buAutoNum type="arabicPeriod"/>
            </a:pPr>
            <a:r>
              <a:rPr lang="en-US" sz="1400" dirty="0">
                <a:solidFill>
                  <a:schemeClr val="bg1"/>
                </a:solidFill>
              </a:rPr>
              <a:t>Share Messaging with Sectors Partners and the Community</a:t>
            </a:r>
          </a:p>
          <a:p>
            <a:pPr marL="342900" indent="-342900">
              <a:buFont typeface="+mj-lt"/>
              <a:buAutoNum type="arabicPeriod"/>
            </a:pPr>
            <a:endParaRPr lang="en-US" sz="1400" dirty="0">
              <a:solidFill>
                <a:schemeClr val="bg1"/>
              </a:solidFill>
            </a:endParaRPr>
          </a:p>
          <a:p>
            <a:endParaRPr lang="en-US" dirty="0"/>
          </a:p>
        </p:txBody>
      </p:sp>
      <p:sp>
        <p:nvSpPr>
          <p:cNvPr id="11" name="TextBox 10">
            <a:extLst>
              <a:ext uri="{FF2B5EF4-FFF2-40B4-BE49-F238E27FC236}">
                <a16:creationId xmlns:a16="http://schemas.microsoft.com/office/drawing/2014/main" id="{918E0648-8239-44C6-B349-D2A3B39339D3}"/>
              </a:ext>
            </a:extLst>
          </p:cNvPr>
          <p:cNvSpPr txBox="1"/>
          <p:nvPr/>
        </p:nvSpPr>
        <p:spPr>
          <a:xfrm>
            <a:off x="933500" y="1736430"/>
            <a:ext cx="4090937" cy="1938992"/>
          </a:xfrm>
          <a:prstGeom prst="rect">
            <a:avLst/>
          </a:prstGeom>
          <a:solidFill>
            <a:srgbClr val="FFC000"/>
          </a:solidFill>
        </p:spPr>
        <p:txBody>
          <a:bodyPr wrap="square" rtlCol="0">
            <a:spAutoFit/>
          </a:bodyPr>
          <a:lstStyle/>
          <a:p>
            <a:r>
              <a:rPr lang="en-US" dirty="0">
                <a:solidFill>
                  <a:schemeClr val="bg1"/>
                </a:solidFill>
              </a:rPr>
              <a:t>Evaluation</a:t>
            </a:r>
          </a:p>
          <a:p>
            <a:pPr marL="342900" indent="-342900">
              <a:buFont typeface="+mj-lt"/>
              <a:buAutoNum type="arabicPeriod"/>
            </a:pPr>
            <a:r>
              <a:rPr lang="en-US" sz="1400" dirty="0">
                <a:solidFill>
                  <a:schemeClr val="bg1"/>
                </a:solidFill>
              </a:rPr>
              <a:t>Assess short term and long-term changes to your goals</a:t>
            </a:r>
          </a:p>
          <a:p>
            <a:pPr marL="342900" indent="-342900">
              <a:buFont typeface="+mj-lt"/>
              <a:buAutoNum type="arabicPeriod"/>
            </a:pPr>
            <a:r>
              <a:rPr lang="en-US" sz="1400" dirty="0">
                <a:solidFill>
                  <a:schemeClr val="bg1"/>
                </a:solidFill>
              </a:rPr>
              <a:t>Document and Present Successes and Challenges</a:t>
            </a:r>
          </a:p>
          <a:p>
            <a:pPr marL="342900" indent="-342900">
              <a:buFont typeface="+mj-lt"/>
              <a:buAutoNum type="arabicPeriod"/>
            </a:pPr>
            <a:r>
              <a:rPr lang="en-US" sz="1400" dirty="0">
                <a:solidFill>
                  <a:schemeClr val="bg1"/>
                </a:solidFill>
              </a:rPr>
              <a:t>Use Evaluation Data to Guide Programming </a:t>
            </a:r>
          </a:p>
          <a:p>
            <a:pPr marL="342900" indent="-342900">
              <a:buFont typeface="+mj-lt"/>
              <a:buAutoNum type="arabicPeriod"/>
            </a:pPr>
            <a:r>
              <a:rPr lang="en-US" sz="1400" dirty="0">
                <a:solidFill>
                  <a:schemeClr val="bg1"/>
                </a:solidFill>
              </a:rPr>
              <a:t>Use both Qualitative and Quantitative Methods of Evaluation</a:t>
            </a:r>
          </a:p>
          <a:p>
            <a:endParaRPr lang="en-US" dirty="0"/>
          </a:p>
        </p:txBody>
      </p:sp>
      <p:sp>
        <p:nvSpPr>
          <p:cNvPr id="12" name="TextBox 11">
            <a:extLst>
              <a:ext uri="{FF2B5EF4-FFF2-40B4-BE49-F238E27FC236}">
                <a16:creationId xmlns:a16="http://schemas.microsoft.com/office/drawing/2014/main" id="{9CDC1D90-86E8-4D49-80F2-73C6DF2304BE}"/>
              </a:ext>
            </a:extLst>
          </p:cNvPr>
          <p:cNvSpPr txBox="1"/>
          <p:nvPr/>
        </p:nvSpPr>
        <p:spPr>
          <a:xfrm>
            <a:off x="4341613" y="5087332"/>
            <a:ext cx="2006178" cy="1661993"/>
          </a:xfrm>
          <a:prstGeom prst="rect">
            <a:avLst/>
          </a:prstGeom>
          <a:noFill/>
        </p:spPr>
        <p:txBody>
          <a:bodyPr wrap="square" rtlCol="0">
            <a:spAutoFit/>
          </a:bodyPr>
          <a:lstStyle/>
          <a:p>
            <a:r>
              <a:rPr lang="en-US" dirty="0"/>
              <a:t>Sustainability</a:t>
            </a:r>
          </a:p>
          <a:p>
            <a:pPr marL="285750" indent="-285750">
              <a:buFont typeface="Arial" panose="020B0604020202020204" pitchFamily="34" charset="0"/>
              <a:buChar char="•"/>
            </a:pPr>
            <a:r>
              <a:rPr lang="en-US" sz="1400" dirty="0"/>
              <a:t>Create Sustainability Plan</a:t>
            </a:r>
          </a:p>
          <a:p>
            <a:pPr marL="285750" indent="-285750">
              <a:buFont typeface="Arial" panose="020B0604020202020204" pitchFamily="34" charset="0"/>
              <a:buChar char="•"/>
            </a:pPr>
            <a:r>
              <a:rPr lang="en-US" sz="1400" dirty="0"/>
              <a:t>Engage Stakeholders</a:t>
            </a:r>
          </a:p>
          <a:p>
            <a:pPr marL="285750" indent="-285750">
              <a:buFont typeface="Arial" panose="020B0604020202020204" pitchFamily="34" charset="0"/>
              <a:buChar char="•"/>
            </a:pPr>
            <a:r>
              <a:rPr lang="en-US" sz="1400" dirty="0"/>
              <a:t>Best Fit Strategies</a:t>
            </a:r>
          </a:p>
          <a:p>
            <a:pPr marL="285750" indent="-285750">
              <a:buFont typeface="Arial" panose="020B0604020202020204" pitchFamily="34" charset="0"/>
              <a:buChar char="•"/>
            </a:pPr>
            <a:r>
              <a:rPr lang="en-US" sz="1400" dirty="0"/>
              <a:t>Human and Fiscal Resources</a:t>
            </a:r>
          </a:p>
        </p:txBody>
      </p:sp>
      <p:sp>
        <p:nvSpPr>
          <p:cNvPr id="13" name="TextBox 12">
            <a:extLst>
              <a:ext uri="{FF2B5EF4-FFF2-40B4-BE49-F238E27FC236}">
                <a16:creationId xmlns:a16="http://schemas.microsoft.com/office/drawing/2014/main" id="{6CAA4057-DBBB-465D-B435-8583FB09D6A1}"/>
              </a:ext>
            </a:extLst>
          </p:cNvPr>
          <p:cNvSpPr txBox="1"/>
          <p:nvPr/>
        </p:nvSpPr>
        <p:spPr>
          <a:xfrm>
            <a:off x="6347790" y="5010812"/>
            <a:ext cx="2320165" cy="1661993"/>
          </a:xfrm>
          <a:prstGeom prst="rect">
            <a:avLst/>
          </a:prstGeom>
          <a:noFill/>
        </p:spPr>
        <p:txBody>
          <a:bodyPr wrap="square" rtlCol="0">
            <a:spAutoFit/>
          </a:bodyPr>
          <a:lstStyle/>
          <a:p>
            <a:r>
              <a:rPr lang="en-US" dirty="0"/>
              <a:t>Cultural Competence</a:t>
            </a:r>
          </a:p>
          <a:p>
            <a:pPr marL="285750" indent="-285750">
              <a:buFont typeface="Arial" panose="020B0604020202020204" pitchFamily="34" charset="0"/>
              <a:buChar char="•"/>
            </a:pPr>
            <a:r>
              <a:rPr lang="en-US" sz="1400" dirty="0"/>
              <a:t>Identify Subgroup Populations</a:t>
            </a:r>
          </a:p>
          <a:p>
            <a:pPr marL="285750" indent="-285750">
              <a:buFont typeface="Arial" panose="020B0604020202020204" pitchFamily="34" charset="0"/>
              <a:buChar char="•"/>
            </a:pPr>
            <a:r>
              <a:rPr lang="en-US" sz="1400" dirty="0"/>
              <a:t>Address Disparities</a:t>
            </a:r>
          </a:p>
          <a:p>
            <a:pPr marL="285750" indent="-285750">
              <a:buFont typeface="Arial" panose="020B0604020202020204" pitchFamily="34" charset="0"/>
              <a:buChar char="•"/>
            </a:pPr>
            <a:r>
              <a:rPr lang="en-US" sz="1400" dirty="0"/>
              <a:t>Ensure broad community representation</a:t>
            </a:r>
          </a:p>
          <a:p>
            <a:pPr marL="285750" indent="-285750">
              <a:buFont typeface="Arial" panose="020B0604020202020204" pitchFamily="34" charset="0"/>
              <a:buChar char="•"/>
            </a:pPr>
            <a:r>
              <a:rPr lang="en-US" sz="1400" dirty="0"/>
              <a:t>Evaluate Impact</a:t>
            </a:r>
          </a:p>
        </p:txBody>
      </p:sp>
    </p:spTree>
    <p:extLst>
      <p:ext uri="{BB962C8B-B14F-4D97-AF65-F5344CB8AC3E}">
        <p14:creationId xmlns:p14="http://schemas.microsoft.com/office/powerpoint/2010/main" val="76385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824D80-7342-4F4A-98BF-90CA6A0D47E3}"/>
              </a:ext>
            </a:extLst>
          </p:cNvPr>
          <p:cNvSpPr>
            <a:spLocks noGrp="1"/>
          </p:cNvSpPr>
          <p:nvPr>
            <p:ph type="title"/>
          </p:nvPr>
        </p:nvSpPr>
        <p:spPr>
          <a:xfrm>
            <a:off x="1245072" y="1289765"/>
            <a:ext cx="3651101" cy="4270963"/>
          </a:xfrm>
        </p:spPr>
        <p:txBody>
          <a:bodyPr anchor="ctr">
            <a:normAutofit/>
          </a:bodyPr>
          <a:lstStyle/>
          <a:p>
            <a:pPr algn="ctr"/>
            <a:r>
              <a:rPr lang="en-US" sz="5600" b="1" dirty="0">
                <a:solidFill>
                  <a:srgbClr val="FFFFFF"/>
                </a:solidFill>
              </a:rPr>
              <a:t>Step 1: Assessment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AA355790-9A78-4A7C-B5B1-5D7336FE1C18}"/>
              </a:ext>
            </a:extLst>
          </p:cNvPr>
          <p:cNvSpPr>
            <a:spLocks noGrp="1"/>
          </p:cNvSpPr>
          <p:nvPr>
            <p:ph idx="1"/>
          </p:nvPr>
        </p:nvSpPr>
        <p:spPr>
          <a:xfrm>
            <a:off x="6297233" y="518400"/>
            <a:ext cx="4771607" cy="5837949"/>
          </a:xfrm>
        </p:spPr>
        <p:txBody>
          <a:bodyPr anchor="ctr">
            <a:normAutofit lnSpcReduction="10000"/>
          </a:bodyPr>
          <a:lstStyle/>
          <a:p>
            <a:pPr marL="0" indent="0">
              <a:buNone/>
            </a:pPr>
            <a:r>
              <a:rPr lang="en-US" sz="2400" b="1" i="1" dirty="0">
                <a:solidFill>
                  <a:schemeClr val="tx1">
                    <a:alpha val="80000"/>
                  </a:schemeClr>
                </a:solidFill>
              </a:rPr>
              <a:t>Assessment</a:t>
            </a:r>
            <a:r>
              <a:rPr lang="en-US" sz="2400" dirty="0">
                <a:solidFill>
                  <a:schemeClr val="tx1">
                    <a:alpha val="80000"/>
                  </a:schemeClr>
                </a:solidFill>
              </a:rPr>
              <a:t> involves identifying local prevention needs based on data. </a:t>
            </a:r>
          </a:p>
          <a:p>
            <a:pPr marL="0" indent="0">
              <a:buNone/>
            </a:pPr>
            <a:r>
              <a:rPr lang="en-US" sz="1800" dirty="0">
                <a:solidFill>
                  <a:schemeClr val="tx1">
                    <a:alpha val="80000"/>
                  </a:schemeClr>
                </a:solidFill>
              </a:rPr>
              <a:t>To conduct a comprehensive assessment of prevention needs, you will gather data about:  </a:t>
            </a:r>
          </a:p>
          <a:p>
            <a:r>
              <a:rPr lang="en-US" sz="1800" dirty="0">
                <a:solidFill>
                  <a:schemeClr val="tx1">
                    <a:alpha val="80000"/>
                  </a:schemeClr>
                </a:solidFill>
              </a:rPr>
              <a:t>Substance abuse problems and related behaviors.  </a:t>
            </a:r>
          </a:p>
          <a:p>
            <a:r>
              <a:rPr lang="en-US" sz="1800" dirty="0">
                <a:solidFill>
                  <a:schemeClr val="tx1">
                    <a:alpha val="80000"/>
                  </a:schemeClr>
                </a:solidFill>
              </a:rPr>
              <a:t>Risk and protective factors for priority substances and populations. </a:t>
            </a:r>
          </a:p>
          <a:p>
            <a:r>
              <a:rPr lang="en-US" sz="1800" dirty="0">
                <a:solidFill>
                  <a:schemeClr val="tx1">
                    <a:alpha val="80000"/>
                  </a:schemeClr>
                </a:solidFill>
              </a:rPr>
              <a:t>Capacity, including resources and readiness to address identified problems.</a:t>
            </a:r>
          </a:p>
          <a:p>
            <a:r>
              <a:rPr lang="en-US" sz="1800" dirty="0">
                <a:solidFill>
                  <a:schemeClr val="tx1">
                    <a:alpha val="80000"/>
                  </a:schemeClr>
                </a:solidFill>
              </a:rPr>
              <a:t>Sources of the data will vary based on each community but may include information from each of the 12 Sectors: School, Law Enforcement, Hospital/Health, Youth, Community/Population Demographics, Parents, etc. </a:t>
            </a:r>
          </a:p>
          <a:p>
            <a:endParaRPr lang="en-US" sz="1800" dirty="0">
              <a:solidFill>
                <a:schemeClr val="tx1">
                  <a:alpha val="80000"/>
                </a:schemeClr>
              </a:solidFill>
            </a:endParaRPr>
          </a:p>
          <a:p>
            <a:pPr marL="0" indent="0">
              <a:buNone/>
            </a:pPr>
            <a:r>
              <a:rPr lang="en-US" sz="1800" dirty="0">
                <a:solidFill>
                  <a:schemeClr val="tx1">
                    <a:alpha val="80000"/>
                  </a:schemeClr>
                </a:solidFill>
              </a:rPr>
              <a:t>Once you have completed this assessment, it is important to share key findings with diverse prevention stakeholders.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30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BD1F-7D1C-43FB-9BD9-AA8A85BDADF1}"/>
              </a:ext>
            </a:extLst>
          </p:cNvPr>
          <p:cNvSpPr>
            <a:spLocks noGrp="1"/>
          </p:cNvSpPr>
          <p:nvPr>
            <p:ph type="title"/>
          </p:nvPr>
        </p:nvSpPr>
        <p:spPr/>
        <p:txBody>
          <a:bodyPr/>
          <a:lstStyle/>
          <a:p>
            <a:r>
              <a:rPr lang="en-US" b="1" dirty="0">
                <a:solidFill>
                  <a:srgbClr val="C00000"/>
                </a:solidFill>
              </a:rPr>
              <a:t>Assessment </a:t>
            </a:r>
          </a:p>
        </p:txBody>
      </p:sp>
      <p:sp>
        <p:nvSpPr>
          <p:cNvPr id="3" name="Content Placeholder 2">
            <a:extLst>
              <a:ext uri="{FF2B5EF4-FFF2-40B4-BE49-F238E27FC236}">
                <a16:creationId xmlns:a16="http://schemas.microsoft.com/office/drawing/2014/main" id="{DE1903A9-C459-4C93-A069-45011B197052}"/>
              </a:ext>
            </a:extLst>
          </p:cNvPr>
          <p:cNvSpPr>
            <a:spLocks noGrp="1"/>
          </p:cNvSpPr>
          <p:nvPr>
            <p:ph idx="1"/>
          </p:nvPr>
        </p:nvSpPr>
        <p:spPr>
          <a:solidFill>
            <a:srgbClr val="C00000">
              <a:alpha val="66000"/>
            </a:srgbClr>
          </a:solidFill>
        </p:spPr>
        <p:txBody>
          <a:bodyPr>
            <a:normAutofit/>
          </a:bodyPr>
          <a:lstStyle/>
          <a:p>
            <a:pPr marL="0" indent="0">
              <a:buNone/>
            </a:pPr>
            <a:r>
              <a:rPr lang="en-US" sz="2400" dirty="0">
                <a:solidFill>
                  <a:schemeClr val="bg1"/>
                </a:solidFill>
              </a:rPr>
              <a:t>Questions to guide your community assessment of substance use problems and related behaviors:</a:t>
            </a:r>
          </a:p>
          <a:p>
            <a:pPr marL="514350" indent="-514350">
              <a:buAutoNum type="arabicPeriod"/>
            </a:pPr>
            <a:r>
              <a:rPr lang="en-US" sz="2400" dirty="0">
                <a:solidFill>
                  <a:schemeClr val="bg1"/>
                </a:solidFill>
              </a:rPr>
              <a:t>What substance use issues and related behaviors are occurring in your community? </a:t>
            </a:r>
          </a:p>
          <a:p>
            <a:pPr marL="514350" indent="-514350">
              <a:buAutoNum type="arabicPeriod"/>
            </a:pPr>
            <a:r>
              <a:rPr lang="en-US" sz="2400" dirty="0">
                <a:solidFill>
                  <a:schemeClr val="bg1"/>
                </a:solidFill>
              </a:rPr>
              <a:t>Where are these substance use issues and related behaviors occurring?</a:t>
            </a:r>
          </a:p>
          <a:p>
            <a:pPr marL="514350" indent="-514350">
              <a:buAutoNum type="arabicPeriod"/>
            </a:pPr>
            <a:r>
              <a:rPr lang="en-US" sz="2400" dirty="0">
                <a:solidFill>
                  <a:schemeClr val="bg1"/>
                </a:solidFill>
              </a:rPr>
              <a:t>Who is experiencing these substance use problems and related behaviors? </a:t>
            </a:r>
          </a:p>
          <a:p>
            <a:pPr marL="0" indent="0">
              <a:buNone/>
            </a:pPr>
            <a:endParaRPr lang="en-US" sz="2400" dirty="0">
              <a:solidFill>
                <a:schemeClr val="bg1"/>
              </a:solidFill>
            </a:endParaRPr>
          </a:p>
          <a:p>
            <a:pPr marL="0" indent="0">
              <a:buNone/>
            </a:pPr>
            <a:r>
              <a:rPr lang="en-US" sz="2400" dirty="0">
                <a:solidFill>
                  <a:schemeClr val="bg1"/>
                </a:solidFill>
              </a:rPr>
              <a:t>This information can help you identify and determine how to most effectively address your community’s priority substance use problem(s) and priority population(s). </a:t>
            </a:r>
          </a:p>
        </p:txBody>
      </p:sp>
    </p:spTree>
    <p:extLst>
      <p:ext uri="{BB962C8B-B14F-4D97-AF65-F5344CB8AC3E}">
        <p14:creationId xmlns:p14="http://schemas.microsoft.com/office/powerpoint/2010/main" val="104794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11AE-B98C-4AFB-AE6C-7DF16A56D8C2}"/>
              </a:ext>
            </a:extLst>
          </p:cNvPr>
          <p:cNvSpPr>
            <a:spLocks noGrp="1"/>
          </p:cNvSpPr>
          <p:nvPr>
            <p:ph type="title"/>
          </p:nvPr>
        </p:nvSpPr>
        <p:spPr>
          <a:xfrm>
            <a:off x="225287" y="365125"/>
            <a:ext cx="11873948" cy="1325563"/>
          </a:xfrm>
        </p:spPr>
        <p:txBody>
          <a:bodyPr>
            <a:normAutofit/>
          </a:bodyPr>
          <a:lstStyle/>
          <a:p>
            <a:r>
              <a:rPr lang="en-US" sz="4200" b="1" dirty="0">
                <a:solidFill>
                  <a:srgbClr val="C00000"/>
                </a:solidFill>
              </a:rPr>
              <a:t>Cultural Competence and Sustainability in Assessment</a:t>
            </a:r>
          </a:p>
        </p:txBody>
      </p:sp>
      <p:sp>
        <p:nvSpPr>
          <p:cNvPr id="3" name="Content Placeholder 2">
            <a:extLst>
              <a:ext uri="{FF2B5EF4-FFF2-40B4-BE49-F238E27FC236}">
                <a16:creationId xmlns:a16="http://schemas.microsoft.com/office/drawing/2014/main" id="{86ACFD11-85FB-4CFE-BAC3-19792C2B3405}"/>
              </a:ext>
            </a:extLst>
          </p:cNvPr>
          <p:cNvSpPr>
            <a:spLocks noGrp="1"/>
          </p:cNvSpPr>
          <p:nvPr>
            <p:ph idx="1"/>
          </p:nvPr>
        </p:nvSpPr>
        <p:spPr>
          <a:xfrm>
            <a:off x="838199" y="1825625"/>
            <a:ext cx="10995991" cy="4351338"/>
          </a:xfrm>
          <a:solidFill>
            <a:srgbClr val="C00000">
              <a:alpha val="66000"/>
            </a:srgbClr>
          </a:solidFill>
        </p:spPr>
        <p:txBody>
          <a:bodyPr>
            <a:normAutofit fontScale="70000" lnSpcReduction="20000"/>
          </a:bodyPr>
          <a:lstStyle/>
          <a:p>
            <a:pPr marL="0" indent="0">
              <a:buNone/>
            </a:pPr>
            <a:r>
              <a:rPr lang="en-US" b="1" dirty="0">
                <a:solidFill>
                  <a:schemeClr val="bg1"/>
                </a:solidFill>
              </a:rPr>
              <a:t>The following assessment activities are examples of culturally competent prevention practices and ways to make sure that your assessment data reflect the diversity of your community: </a:t>
            </a:r>
          </a:p>
          <a:p>
            <a:r>
              <a:rPr lang="en-US" dirty="0">
                <a:solidFill>
                  <a:schemeClr val="bg1"/>
                </a:solidFill>
              </a:rPr>
              <a:t>Gather existing data about different population groups in your community, including those considered hidden or hard-to-reach.</a:t>
            </a:r>
          </a:p>
          <a:p>
            <a:r>
              <a:rPr lang="en-US" dirty="0">
                <a:solidFill>
                  <a:schemeClr val="bg1"/>
                </a:solidFill>
              </a:rPr>
              <a:t>Collect new data to fill a gap in your understanding of problems and behaviors within a specific population group .</a:t>
            </a:r>
          </a:p>
          <a:p>
            <a:r>
              <a:rPr lang="en-US" dirty="0">
                <a:solidFill>
                  <a:schemeClr val="bg1"/>
                </a:solidFill>
              </a:rPr>
              <a:t>Share your assessment findings with and solicit input from individuals and groups throughout your community—including focus population members, prevention partners, and local leaders.</a:t>
            </a:r>
          </a:p>
          <a:p>
            <a:pPr marL="0" indent="0">
              <a:buNone/>
            </a:pPr>
            <a:endParaRPr lang="en-US" dirty="0">
              <a:solidFill>
                <a:schemeClr val="bg1"/>
              </a:solidFill>
            </a:endParaRPr>
          </a:p>
          <a:p>
            <a:pPr marL="0" indent="0">
              <a:buNone/>
            </a:pPr>
            <a:r>
              <a:rPr lang="en-US" b="1" dirty="0">
                <a:solidFill>
                  <a:schemeClr val="bg1"/>
                </a:solidFill>
              </a:rPr>
              <a:t>Even though assessment marks the beginning of the prevention planning process, many assessment activities support the long-term sustainability of prevention efforts, for example: </a:t>
            </a:r>
          </a:p>
          <a:p>
            <a:pPr marL="0" indent="0">
              <a:buNone/>
            </a:pPr>
            <a:r>
              <a:rPr lang="en-US" dirty="0">
                <a:solidFill>
                  <a:schemeClr val="bg1"/>
                </a:solidFill>
              </a:rPr>
              <a:t>• Basing prevention-related decisions on high-quality state and local data </a:t>
            </a:r>
          </a:p>
          <a:p>
            <a:pPr marL="0" indent="0">
              <a:buNone/>
            </a:pPr>
            <a:r>
              <a:rPr lang="en-US" dirty="0">
                <a:solidFill>
                  <a:schemeClr val="bg1"/>
                </a:solidFill>
              </a:rPr>
              <a:t>• Assessing resources needed for prevention and considering how to fill gaps </a:t>
            </a:r>
          </a:p>
          <a:p>
            <a:pPr marL="0" indent="0">
              <a:buNone/>
            </a:pPr>
            <a:r>
              <a:rPr lang="en-US" dirty="0">
                <a:solidFill>
                  <a:schemeClr val="bg1"/>
                </a:solidFill>
              </a:rPr>
              <a:t>• Assessing readiness for prevention and considering how to bring community leaders along</a:t>
            </a:r>
          </a:p>
        </p:txBody>
      </p:sp>
    </p:spTree>
    <p:extLst>
      <p:ext uri="{BB962C8B-B14F-4D97-AF65-F5344CB8AC3E}">
        <p14:creationId xmlns:p14="http://schemas.microsoft.com/office/powerpoint/2010/main" val="264968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D973A9-C48B-49C0-A269-324F21755AB6}"/>
              </a:ext>
            </a:extLst>
          </p:cNvPr>
          <p:cNvSpPr>
            <a:spLocks noGrp="1"/>
          </p:cNvSpPr>
          <p:nvPr>
            <p:ph type="title"/>
          </p:nvPr>
        </p:nvSpPr>
        <p:spPr>
          <a:xfrm>
            <a:off x="1245072" y="1289765"/>
            <a:ext cx="3651101" cy="4270963"/>
          </a:xfrm>
        </p:spPr>
        <p:txBody>
          <a:bodyPr anchor="ctr">
            <a:normAutofit/>
          </a:bodyPr>
          <a:lstStyle/>
          <a:p>
            <a:pPr algn="ctr"/>
            <a:r>
              <a:rPr lang="en-US" sz="5600" b="1" dirty="0">
                <a:solidFill>
                  <a:srgbClr val="FFFFFF"/>
                </a:solidFill>
              </a:rPr>
              <a:t>Step 2: Capacity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B4D0F89E-C888-4402-835C-E8F1B3595D2D}"/>
              </a:ext>
            </a:extLst>
          </p:cNvPr>
          <p:cNvSpPr>
            <a:spLocks noGrp="1"/>
          </p:cNvSpPr>
          <p:nvPr>
            <p:ph idx="1"/>
          </p:nvPr>
        </p:nvSpPr>
        <p:spPr>
          <a:xfrm>
            <a:off x="6292298" y="374394"/>
            <a:ext cx="4771607" cy="6330722"/>
          </a:xfrm>
        </p:spPr>
        <p:txBody>
          <a:bodyPr anchor="ctr">
            <a:normAutofit lnSpcReduction="10000"/>
          </a:bodyPr>
          <a:lstStyle/>
          <a:p>
            <a:pPr marL="0" indent="0">
              <a:buNone/>
            </a:pPr>
            <a:r>
              <a:rPr lang="en-US" sz="2000" b="1" i="1" dirty="0">
                <a:solidFill>
                  <a:schemeClr val="tx1">
                    <a:alpha val="80000"/>
                  </a:schemeClr>
                </a:solidFill>
              </a:rPr>
              <a:t>Capacity</a:t>
            </a:r>
            <a:r>
              <a:rPr lang="en-US" sz="2000" dirty="0">
                <a:solidFill>
                  <a:schemeClr val="tx1">
                    <a:alpha val="80000"/>
                  </a:schemeClr>
                </a:solidFill>
              </a:rPr>
              <a:t> involves building and mobilizing local resources and readiness to address identified prevention needs. </a:t>
            </a:r>
          </a:p>
          <a:p>
            <a:r>
              <a:rPr lang="en-US" sz="1800" b="1" i="1" dirty="0">
                <a:solidFill>
                  <a:schemeClr val="tx1">
                    <a:alpha val="80000"/>
                  </a:schemeClr>
                </a:solidFill>
              </a:rPr>
              <a:t>Resources</a:t>
            </a:r>
            <a:r>
              <a:rPr lang="en-US" sz="1800" dirty="0">
                <a:solidFill>
                  <a:schemeClr val="tx1">
                    <a:alpha val="80000"/>
                  </a:schemeClr>
                </a:solidFill>
              </a:rPr>
              <a:t>: A community needs both human resources and structural resources to establish and maintain a prevention system that can respond effectively to local problems. </a:t>
            </a:r>
          </a:p>
          <a:p>
            <a:r>
              <a:rPr lang="en-US" sz="1800" b="1" i="1" dirty="0">
                <a:solidFill>
                  <a:schemeClr val="tx1">
                    <a:alpha val="80000"/>
                  </a:schemeClr>
                </a:solidFill>
              </a:rPr>
              <a:t>Readiness</a:t>
            </a:r>
            <a:r>
              <a:rPr lang="en-US" sz="1800" b="1" dirty="0">
                <a:solidFill>
                  <a:schemeClr val="tx1">
                    <a:alpha val="80000"/>
                  </a:schemeClr>
                </a:solidFill>
              </a:rPr>
              <a:t> </a:t>
            </a:r>
            <a:r>
              <a:rPr lang="en-US" sz="1800" dirty="0">
                <a:solidFill>
                  <a:schemeClr val="tx1">
                    <a:alpha val="80000"/>
                  </a:schemeClr>
                </a:solidFill>
              </a:rPr>
              <a:t>describes the motivation and willingness of a community to commit local resources to address identified prevention needs. Prevention programs, policies, and strategies are always more likely to be successful and sustained if they are well supported. </a:t>
            </a:r>
          </a:p>
          <a:p>
            <a:r>
              <a:rPr lang="en-US" sz="1800" dirty="0">
                <a:solidFill>
                  <a:schemeClr val="tx1">
                    <a:alpha val="80000"/>
                  </a:schemeClr>
                </a:solidFill>
              </a:rPr>
              <a:t>The following are some strategies for building local capacity for prevention: </a:t>
            </a:r>
          </a:p>
          <a:p>
            <a:pPr marL="457200" lvl="1" indent="0">
              <a:buNone/>
            </a:pPr>
            <a:r>
              <a:rPr lang="en-US" sz="1800" dirty="0">
                <a:solidFill>
                  <a:schemeClr val="tx1">
                    <a:alpha val="80000"/>
                  </a:schemeClr>
                </a:solidFill>
              </a:rPr>
              <a:t>1. Engage diverse community stakeholders </a:t>
            </a:r>
          </a:p>
          <a:p>
            <a:pPr marL="457200" lvl="1" indent="0">
              <a:buNone/>
            </a:pPr>
            <a:r>
              <a:rPr lang="en-US" sz="1800" dirty="0">
                <a:solidFill>
                  <a:schemeClr val="tx1">
                    <a:alpha val="80000"/>
                  </a:schemeClr>
                </a:solidFill>
              </a:rPr>
              <a:t>2. Develop and strengthen a prevention team or coalition</a:t>
            </a:r>
          </a:p>
          <a:p>
            <a:pPr marL="457200" lvl="1" indent="0">
              <a:buNone/>
            </a:pPr>
            <a:r>
              <a:rPr lang="en-US" sz="1800" dirty="0">
                <a:solidFill>
                  <a:schemeClr val="tx1">
                    <a:alpha val="80000"/>
                  </a:schemeClr>
                </a:solidFill>
              </a:rPr>
              <a:t>3. Raise community awareness of the issue to increase readiness</a:t>
            </a:r>
          </a:p>
          <a:p>
            <a:pPr marL="457200" lvl="1" indent="0">
              <a:buNone/>
            </a:pPr>
            <a:r>
              <a:rPr lang="en-US" sz="1800" dirty="0">
                <a:solidFill>
                  <a:schemeClr val="tx1">
                    <a:alpha val="80000"/>
                  </a:schemeClr>
                </a:solidFill>
              </a:rPr>
              <a:t>4. Identify resources to support the coalitions activities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88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4309</Words>
  <Application>Microsoft Office PowerPoint</Application>
  <PresentationFormat>Widescreen</PresentationFormat>
  <Paragraphs>337</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soleilbold</vt:lpstr>
      <vt:lpstr>soleillight</vt:lpstr>
      <vt:lpstr>Office Theme</vt:lpstr>
      <vt:lpstr>  Strategic Prevention Framework 101  </vt:lpstr>
      <vt:lpstr>PowerPoint Presentation</vt:lpstr>
      <vt:lpstr>PowerPoint Presentation</vt:lpstr>
      <vt:lpstr>             Strategic Prevention Framework (SPF)</vt:lpstr>
      <vt:lpstr>PowerPoint Presentation</vt:lpstr>
      <vt:lpstr>Step 1: Assessment</vt:lpstr>
      <vt:lpstr>Assessment </vt:lpstr>
      <vt:lpstr>Cultural Competence and Sustainability in Assessment</vt:lpstr>
      <vt:lpstr>Step 2: Capacity </vt:lpstr>
      <vt:lpstr>Capacity</vt:lpstr>
      <vt:lpstr>Cultural Competence and Sustainability in Capacity</vt:lpstr>
      <vt:lpstr>Step 3: Planning</vt:lpstr>
      <vt:lpstr>Planning: Risk and Protective Factors </vt:lpstr>
      <vt:lpstr>Planning</vt:lpstr>
      <vt:lpstr>Planning: Selecting Appropriate Strategies </vt:lpstr>
      <vt:lpstr>Planning</vt:lpstr>
      <vt:lpstr>Building a Logic Model</vt:lpstr>
      <vt:lpstr>Cultural Competence &amp; Sustainability in Planning</vt:lpstr>
      <vt:lpstr>Step 4: Implementation</vt:lpstr>
      <vt:lpstr>Cultural Competence &amp; Sustainability in Implementation</vt:lpstr>
      <vt:lpstr>Step 5: Evaluation</vt:lpstr>
      <vt:lpstr>Evaluation Types</vt:lpstr>
      <vt:lpstr>Evaluation and Communicating Findings</vt:lpstr>
      <vt:lpstr>Cultural Competence &amp; Sustainability in Evaluation</vt:lpstr>
      <vt:lpstr>Quiz: </vt:lpstr>
      <vt:lpstr>PowerPoint Presentation</vt:lpstr>
      <vt:lpstr>PowerPoint Presentation</vt:lpstr>
      <vt:lpstr>PowerPoint Presentation</vt:lpstr>
      <vt:lpstr>PowerPoint Presentation</vt:lpstr>
      <vt:lpstr>Resources and Citations </vt:lpstr>
      <vt:lpstr>Glossary</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Shayona Montemurro</cp:lastModifiedBy>
  <cp:revision>25</cp:revision>
  <dcterms:created xsi:type="dcterms:W3CDTF">2021-03-01T15:45:08Z</dcterms:created>
  <dcterms:modified xsi:type="dcterms:W3CDTF">2021-11-17T18:55:11Z</dcterms:modified>
</cp:coreProperties>
</file>